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1602" r:id="rId2"/>
    <p:sldId id="1753" r:id="rId3"/>
    <p:sldId id="1693" r:id="rId4"/>
    <p:sldId id="1762" r:id="rId5"/>
    <p:sldId id="256" r:id="rId6"/>
    <p:sldId id="258" r:id="rId7"/>
    <p:sldId id="1688" r:id="rId8"/>
    <p:sldId id="262" r:id="rId9"/>
    <p:sldId id="1754" r:id="rId10"/>
    <p:sldId id="1761" r:id="rId11"/>
    <p:sldId id="1361" r:id="rId12"/>
    <p:sldId id="1756" r:id="rId13"/>
    <p:sldId id="1569" r:id="rId14"/>
    <p:sldId id="1757" r:id="rId15"/>
    <p:sldId id="1755" r:id="rId16"/>
    <p:sldId id="562" r:id="rId17"/>
    <p:sldId id="1452" r:id="rId18"/>
    <p:sldId id="1731" r:id="rId19"/>
    <p:sldId id="1736" r:id="rId20"/>
    <p:sldId id="1730" r:id="rId21"/>
    <p:sldId id="1735" r:id="rId22"/>
    <p:sldId id="1577" r:id="rId23"/>
    <p:sldId id="1674" r:id="rId24"/>
    <p:sldId id="1663" r:id="rId25"/>
    <p:sldId id="1659" r:id="rId26"/>
    <p:sldId id="1647" r:id="rId27"/>
    <p:sldId id="1567" r:id="rId28"/>
    <p:sldId id="1623" r:id="rId29"/>
    <p:sldId id="1654" r:id="rId30"/>
    <p:sldId id="1759" r:id="rId31"/>
    <p:sldId id="1763" r:id="rId32"/>
    <p:sldId id="1752" r:id="rId33"/>
    <p:sldId id="1685" r:id="rId34"/>
    <p:sldId id="1630" r:id="rId35"/>
    <p:sldId id="1632" r:id="rId36"/>
    <p:sldId id="1691" r:id="rId37"/>
    <p:sldId id="1621" r:id="rId38"/>
    <p:sldId id="1362" r:id="rId39"/>
    <p:sldId id="1667" r:id="rId40"/>
    <p:sldId id="1619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0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506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3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1BB72-D99C-4715-8812-9F1D64522884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C2FA9-E8EB-425C-BE59-4BD94F6CAC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44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3C15AD-EA5A-4EA3-B315-51A2A58F6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13AD8B5-E872-484A-9B06-8A17A55A8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A63A59-3115-4175-8C15-028F26A32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2857-548E-482F-9601-9F1A69B984D5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90E3EC-6EE5-4D94-BFCE-61870FAF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28A2F4-70D5-43E6-899F-11387856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091-1D6A-44EE-A4DF-6A439EEB6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931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51496E-1311-4172-B825-E65973381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830BF2-252F-49B8-9362-9FD1ACF13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01D045-9DDF-423A-9DA4-4A4BE044F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2857-548E-482F-9601-9F1A69B984D5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3E3236-B0FC-4496-8198-309FF8D9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A911FD-67AA-4B54-BD67-519F847B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091-1D6A-44EE-A4DF-6A439EEB6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23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D68EB58-3BDD-4485-A4AC-5184EF98E5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7F8438-CDC7-4D06-AC77-1DE4920B3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646593-6952-4039-B749-E64E1FED5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2857-548E-482F-9601-9F1A69B984D5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8CDC29-1747-4836-A892-F21E7134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DE8E4B-35A4-4F8A-AD11-BFC9FE1D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091-1D6A-44EE-A4DF-6A439EEB6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938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09D11D-49CF-46C3-8C3D-072939B26980}"/>
              </a:ext>
            </a:extLst>
          </p:cNvPr>
          <p:cNvSpPr/>
          <p:nvPr userDrawn="1"/>
        </p:nvSpPr>
        <p:spPr>
          <a:xfrm>
            <a:off x="178459" y="0"/>
            <a:ext cx="288032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8000">
                <a:schemeClr val="accent1">
                  <a:tint val="44500"/>
                  <a:satMod val="160000"/>
                  <a:lumMod val="47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409A38-E113-43E5-85E4-63C90BAD97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095" y="580615"/>
            <a:ext cx="1132522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6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46158-5891-4EBB-8C7A-ED3A8E5A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77F46F-ACB6-434D-9864-811935C92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76826C-5520-4B6B-BBD8-64C53743C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2857-548E-482F-9601-9F1A69B984D5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426A11-4F92-4A1A-ABF5-2A1AC71CF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703916-0BD9-4D69-9BEF-CD893208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091-1D6A-44EE-A4DF-6A439EEB6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80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C363D-C368-4B89-A442-DA4CFA81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AFC0A8-173F-4788-B3C6-0914ACEDD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0BB93C-3D50-4C73-A681-DB11F57A9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2857-548E-482F-9601-9F1A69B984D5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0D3A6F-547B-4D11-ADD3-FA949382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098038-7E46-473F-86AB-CC440260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091-1D6A-44EE-A4DF-6A439EEB6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20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A297AA-F090-4C2B-BF04-B0316F0E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307011-1699-4B2C-9F89-3DE664637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C74400-2CFB-4570-91EF-BE8DF47D8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B2D58C-A40B-4F81-AA8F-00737EFBF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2857-548E-482F-9601-9F1A69B984D5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B8923A8-7154-4057-8D56-4A9AE33AC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CF9D14-7752-4B2F-84D8-926A1B1B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091-1D6A-44EE-A4DF-6A439EEB6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268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95168D-A89E-4741-9AF2-04855D3C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D48936-A58B-4B4D-9E73-8AE7C5400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31D422-CEE3-4421-885E-0C842259A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12FB28-5047-49AF-8048-919804B24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3F40DFC-7E7D-4B1F-93CA-37428D780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8065A7B-24DA-4EDB-ACA1-BF58478AB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2857-548E-482F-9601-9F1A69B984D5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8D45272-DD47-4F91-92C0-EFD63A0F8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8632FA-5073-4CFC-8B5C-879513DF0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091-1D6A-44EE-A4DF-6A439EEB6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64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4F1388-AEA8-44CC-A317-ED5A07088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1B512D6-EE78-47E0-A88E-229ADF9B8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2857-548E-482F-9601-9F1A69B984D5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81F82F-893D-497A-B65E-F015962E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AAF1BD-E19B-4AF5-B0D4-1994036B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091-1D6A-44EE-A4DF-6A439EEB6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9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4316D65-76C7-47A8-A83B-E2BDBE9A8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095" y="580615"/>
            <a:ext cx="11325225" cy="1714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AB2A6D-69DE-6EBE-B925-7D9FE2DD0C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5" y="9525"/>
            <a:ext cx="6667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2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57E25-5045-4ED7-8402-82B1159C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E2BC70-790C-471B-A930-2D7BDC6C7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8BC19D-4B82-404A-BA15-47674975E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21793C-5FE2-4B44-8275-F97B1C437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2857-548E-482F-9601-9F1A69B984D5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AF54C-8438-411E-BA91-AC08AA8D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ED90D1-10B0-4703-A004-EC5A71D0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091-1D6A-44EE-A4DF-6A439EEB6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43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85FB2F-5288-4E3C-B4AA-65C6A4C4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A7AEA46-DA5D-426D-80EC-5F7DDA141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2D1D19-876D-4EDE-9646-5CE0A47B2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F14ADA-B66C-4983-A783-E60E69D7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2857-548E-482F-9601-9F1A69B984D5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209ACD-7A40-4ABF-9084-80A50BAE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B016AD-12E4-49B6-BCE6-084C08D7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7F091-1D6A-44EE-A4DF-6A439EEB6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65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AA13B08-345C-47B9-B97E-5F9A0EEB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AA9A9D-E6A5-4548-AA6F-58BEDCD2C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33D56E-B764-4809-9B53-B89ED0FA1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62857-548E-482F-9601-9F1A69B984D5}" type="datetimeFigureOut">
              <a:rPr lang="fr-FR" smtClean="0"/>
              <a:t>20/09/2025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95E400-3220-4529-AC31-9F9AC09C8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B4E11-B9D9-4C59-9EC8-4D2A8F874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7F091-1D6A-44EE-A4DF-6A439EEB64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56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jpg"/><Relationship Id="rId2" Type="http://schemas.openxmlformats.org/officeDocument/2006/relationships/image" Target="../media/image40.png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jpg"/><Relationship Id="rId17" Type="http://schemas.openxmlformats.org/officeDocument/2006/relationships/image" Target="../media/image69.emf"/><Relationship Id="rId2" Type="http://schemas.openxmlformats.org/officeDocument/2006/relationships/image" Target="../media/image40.png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oleObject" Target="../embeddings/oleObject1.bin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svg"/><Relationship Id="rId12" Type="http://schemas.openxmlformats.org/officeDocument/2006/relationships/image" Target="../media/image113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30AA6F2-32FB-456B-860E-1913578D57D8}"/>
              </a:ext>
            </a:extLst>
          </p:cNvPr>
          <p:cNvSpPr/>
          <p:nvPr/>
        </p:nvSpPr>
        <p:spPr>
          <a:xfrm>
            <a:off x="-34643" y="-1"/>
            <a:ext cx="1436914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6614E-B60C-4F03-9FF2-EA8DE718F87C}"/>
              </a:ext>
            </a:extLst>
          </p:cNvPr>
          <p:cNvSpPr/>
          <p:nvPr/>
        </p:nvSpPr>
        <p:spPr>
          <a:xfrm>
            <a:off x="24787" y="-4"/>
            <a:ext cx="12167213" cy="2647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92352F-DC94-DB7C-D25B-67D185E263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</a:blip>
          <a:stretch>
            <a:fillRect/>
          </a:stretch>
        </p:blipFill>
        <p:spPr>
          <a:xfrm>
            <a:off x="-34643" y="-2"/>
            <a:ext cx="3848997" cy="6858000"/>
          </a:xfrm>
          <a:prstGeom prst="rect">
            <a:avLst/>
          </a:prstGeom>
        </p:spPr>
      </p:pic>
      <p:sp>
        <p:nvSpPr>
          <p:cNvPr id="3" name="Titre 3">
            <a:extLst>
              <a:ext uri="{FF2B5EF4-FFF2-40B4-BE49-F238E27FC236}">
                <a16:creationId xmlns:a16="http://schemas.microsoft.com/office/drawing/2014/main" id="{CC93386D-68D2-42B1-AB9F-8AADB2A06C49}"/>
              </a:ext>
            </a:extLst>
          </p:cNvPr>
          <p:cNvSpPr txBox="1">
            <a:spLocks/>
          </p:cNvSpPr>
          <p:nvPr/>
        </p:nvSpPr>
        <p:spPr>
          <a:xfrm>
            <a:off x="5054571" y="214528"/>
            <a:ext cx="5582950" cy="774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7BF0D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rgbClr val="00449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FD3B18-1439-41FF-BC54-6DDC4380124C}"/>
              </a:ext>
            </a:extLst>
          </p:cNvPr>
          <p:cNvSpPr/>
          <p:nvPr/>
        </p:nvSpPr>
        <p:spPr>
          <a:xfrm>
            <a:off x="4123909" y="1822746"/>
            <a:ext cx="7444273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dirty="0"/>
              <a:t>L’eau et les polluants chimiques</a:t>
            </a:r>
            <a:endParaRPr lang="fr-FR" altLang="fr-FR" sz="8000" dirty="0"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8AA32E4-28D9-4A3F-9E87-84BD3AA8B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4331" y="4008487"/>
            <a:ext cx="43631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2000" b="1" dirty="0">
                <a:ea typeface="Calibri" panose="020F0502020204030204" pitchFamily="34" charset="0"/>
                <a:cs typeface="Arial" panose="020B0604020202020204" pitchFamily="34" charset="0"/>
              </a:rPr>
              <a:t>Yves Levi, </a:t>
            </a:r>
            <a:r>
              <a:rPr lang="en-US" altLang="fr-FR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fr-FR" dirty="0" err="1">
                <a:ea typeface="Calibri" panose="020F0502020204030204" pitchFamily="34" charset="0"/>
                <a:cs typeface="Arial" panose="020B0604020202020204" pitchFamily="34" charset="0"/>
              </a:rPr>
              <a:t>Professeur</a:t>
            </a:r>
            <a:r>
              <a:rPr lang="en-US" altLang="fr-FR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fr-FR" dirty="0" err="1">
                <a:ea typeface="Calibri" panose="020F0502020204030204" pitchFamily="34" charset="0"/>
                <a:cs typeface="Arial" panose="020B0604020202020204" pitchFamily="34" charset="0"/>
              </a:rPr>
              <a:t>honoraire</a:t>
            </a:r>
            <a:endParaRPr lang="en-US" altLang="fr-FR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fr-FR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fr-FR" sz="1600" dirty="0">
                <a:ea typeface="Calibri" panose="020F0502020204030204" pitchFamily="34" charset="0"/>
                <a:cs typeface="Arial" panose="020B0604020202020204" pitchFamily="34" charset="0"/>
              </a:rPr>
              <a:t>             Université Paris </a:t>
            </a:r>
            <a:r>
              <a:rPr lang="en-US" altLang="fr-FR" sz="1600" dirty="0" err="1">
                <a:ea typeface="Calibri" panose="020F0502020204030204" pitchFamily="34" charset="0"/>
                <a:cs typeface="Arial" panose="020B0604020202020204" pitchFamily="34" charset="0"/>
              </a:rPr>
              <a:t>Saclay</a:t>
            </a:r>
            <a:r>
              <a:rPr lang="en-US" altLang="fr-FR" sz="1600" dirty="0">
                <a:ea typeface="Calibri" panose="020F0502020204030204" pitchFamily="34" charset="0"/>
                <a:cs typeface="Arial" panose="020B0604020202020204" pitchFamily="34" charset="0"/>
              </a:rPr>
              <a:t>, UMR 8079</a:t>
            </a:r>
            <a:endParaRPr lang="en-US" altLang="fr-FR" sz="1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6476D3B-0069-49BD-9632-42C7271EE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22" y="5667115"/>
            <a:ext cx="2438681" cy="56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73B64ED0-960B-42A4-ABD8-3A97C75E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22" y="6217779"/>
            <a:ext cx="2438681" cy="6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7">
            <a:extLst>
              <a:ext uri="{FF2B5EF4-FFF2-40B4-BE49-F238E27FC236}">
                <a16:creationId xmlns:a16="http://schemas.microsoft.com/office/drawing/2014/main" id="{7287BF36-ABC0-4108-A695-78AD62FA88A1}"/>
              </a:ext>
            </a:extLst>
          </p:cNvPr>
          <p:cNvGrpSpPr>
            <a:grpSpLocks/>
          </p:cNvGrpSpPr>
          <p:nvPr/>
        </p:nvGrpSpPr>
        <p:grpSpPr bwMode="auto">
          <a:xfrm>
            <a:off x="569022" y="5026896"/>
            <a:ext cx="2438681" cy="640155"/>
            <a:chOff x="234484" y="5905648"/>
            <a:chExt cx="2761129" cy="684065"/>
          </a:xfrm>
          <a:solidFill>
            <a:schemeClr val="bg1"/>
          </a:solidFill>
        </p:grpSpPr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F4FE5953-BCC5-450C-B3F0-200FEEC59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63" y="5905648"/>
              <a:ext cx="2114550" cy="6668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A6F09CA1-E39C-42EB-805A-061B24F58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84" y="5905649"/>
              <a:ext cx="792979" cy="6840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1E3881CE-728B-4D41-910F-F032F21D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796" y="5817193"/>
            <a:ext cx="16859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25F7634-A45F-4D99-A626-CDDDAA570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890" y="5667115"/>
            <a:ext cx="1222270" cy="117420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32D83F5-1FD6-435A-BFA8-1E8B4DC7A9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883" y="6383974"/>
            <a:ext cx="1036681" cy="4037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D256C8C-F867-3CD7-3EB7-2DF53EA234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0846" y="39564"/>
            <a:ext cx="2197229" cy="89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97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A3300191-EFAC-0133-71FC-DB31DA25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6" y="694561"/>
            <a:ext cx="2837905" cy="607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67" name="Picture 3">
            <a:extLst>
              <a:ext uri="{FF2B5EF4-FFF2-40B4-BE49-F238E27FC236}">
                <a16:creationId xmlns:a16="http://schemas.microsoft.com/office/drawing/2014/main" id="{57303871-4DD3-BE8D-7C6E-208118546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53" y="829784"/>
            <a:ext cx="4176713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69" name="Picture 5">
            <a:extLst>
              <a:ext uri="{FF2B5EF4-FFF2-40B4-BE49-F238E27FC236}">
                <a16:creationId xmlns:a16="http://schemas.microsoft.com/office/drawing/2014/main" id="{EAC3BC73-5FDB-E447-6190-41E372F67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394" y="761121"/>
            <a:ext cx="1166812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B699DEE-AC96-0763-9F8D-0F7955DF3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923" y="57563"/>
            <a:ext cx="8860283" cy="3905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CE08FB8-D023-81B1-B695-7101A1F2D78E}"/>
              </a:ext>
            </a:extLst>
          </p:cNvPr>
          <p:cNvSpPr txBox="1"/>
          <p:nvPr/>
        </p:nvSpPr>
        <p:spPr>
          <a:xfrm>
            <a:off x="4005988" y="2771592"/>
            <a:ext cx="76770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b="0" i="0" u="none" strike="noStrike" baseline="0" dirty="0">
                <a:solidFill>
                  <a:srgbClr val="000000"/>
                </a:solidFill>
                <a:latin typeface="Code"/>
              </a:rPr>
              <a:t>Plus de 11 300 lecteurs du BMJ ont choisi l’introduction de l’eau potable et de l’assainissement des eaux usées  « the </a:t>
            </a:r>
            <a:r>
              <a:rPr lang="fr-FR" sz="2400" b="0" i="0" u="none" strike="noStrike" baseline="0" dirty="0" err="1">
                <a:solidFill>
                  <a:srgbClr val="000000"/>
                </a:solidFill>
                <a:latin typeface="Code"/>
              </a:rPr>
              <a:t>sanitary</a:t>
            </a:r>
            <a:r>
              <a:rPr lang="fr-FR" sz="2400" b="0" i="0" u="none" strike="noStrike" baseline="0" dirty="0">
                <a:solidFill>
                  <a:srgbClr val="000000"/>
                </a:solidFill>
                <a:latin typeface="Code"/>
              </a:rPr>
              <a:t> </a:t>
            </a:r>
            <a:r>
              <a:rPr lang="fr-FR" sz="2400" b="0" i="0" u="none" strike="noStrike" baseline="0" dirty="0" err="1">
                <a:solidFill>
                  <a:srgbClr val="000000"/>
                </a:solidFill>
                <a:latin typeface="Code"/>
              </a:rPr>
              <a:t>revolution</a:t>
            </a:r>
            <a:r>
              <a:rPr lang="fr-FR" sz="2400" b="0" i="0" u="none" strike="noStrike" baseline="0" dirty="0">
                <a:solidFill>
                  <a:srgbClr val="000000"/>
                </a:solidFill>
                <a:latin typeface="Code"/>
              </a:rPr>
              <a:t> » comme le « jalon » le plus important depuis 1840 (première date de publication du MBJ)</a:t>
            </a:r>
          </a:p>
          <a:p>
            <a:pPr algn="l"/>
            <a:endParaRPr lang="fr-FR" sz="2400" b="0" i="0" u="none" strike="noStrike" baseline="0" dirty="0">
              <a:solidFill>
                <a:srgbClr val="000000"/>
              </a:solidFill>
              <a:latin typeface="Code"/>
            </a:endParaRPr>
          </a:p>
          <a:p>
            <a:pPr algn="l"/>
            <a:r>
              <a:rPr lang="fr-FR" sz="2400" dirty="0">
                <a:solidFill>
                  <a:srgbClr val="000000"/>
                </a:solidFill>
                <a:latin typeface="Code"/>
              </a:rPr>
              <a:t>suivent : les antibiotiques, l’anesthésie, les vaccins, la découverte de la structure de l’ADN…. </a:t>
            </a:r>
            <a:r>
              <a:rPr lang="fr-FR" sz="2400" b="0" i="0" u="none" strike="noStrike" baseline="0" dirty="0">
                <a:solidFill>
                  <a:srgbClr val="000000"/>
                </a:solidFill>
                <a:latin typeface="Cod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264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20F729D-2572-4BD1-BF3C-27F6CC30613F}"/>
              </a:ext>
            </a:extLst>
          </p:cNvPr>
          <p:cNvSpPr/>
          <p:nvPr/>
        </p:nvSpPr>
        <p:spPr>
          <a:xfrm>
            <a:off x="685170" y="2255897"/>
            <a:ext cx="1853494" cy="1753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Sous-</a:t>
            </a:r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dirty="0" err="1"/>
              <a:t>désinfection</a:t>
            </a:r>
            <a:endParaRPr lang="en-US" dirty="0"/>
          </a:p>
          <a:p>
            <a:pPr algn="ctr"/>
            <a:r>
              <a:rPr lang="en-US" dirty="0"/>
              <a:t>Pesticides</a:t>
            </a:r>
          </a:p>
          <a:p>
            <a:pPr algn="ctr"/>
            <a:r>
              <a:rPr lang="en-US" dirty="0" err="1"/>
              <a:t>Métaux</a:t>
            </a:r>
            <a:r>
              <a:rPr lang="en-US" dirty="0"/>
              <a:t> </a:t>
            </a:r>
            <a:r>
              <a:rPr lang="en-US" dirty="0" err="1"/>
              <a:t>lourds</a:t>
            </a:r>
            <a:endParaRPr lang="en-US" dirty="0"/>
          </a:p>
          <a:p>
            <a:pPr algn="ctr"/>
            <a:r>
              <a:rPr lang="en-US" dirty="0"/>
              <a:t>Nitrates</a:t>
            </a:r>
          </a:p>
          <a:p>
            <a:pPr algn="ctr"/>
            <a:r>
              <a:rPr lang="en-US" dirty="0"/>
              <a:t>NOx, SO</a:t>
            </a:r>
            <a:r>
              <a:rPr lang="en-US" baseline="-25000" dirty="0"/>
              <a:t>2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BAB427-E46B-47FB-BB20-09DEE4FD9B6E}"/>
              </a:ext>
            </a:extLst>
          </p:cNvPr>
          <p:cNvSpPr/>
          <p:nvPr/>
        </p:nvSpPr>
        <p:spPr>
          <a:xfrm>
            <a:off x="2470263" y="2350023"/>
            <a:ext cx="1969390" cy="1556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Dioxines</a:t>
            </a:r>
            <a:endParaRPr lang="en-US" dirty="0"/>
          </a:p>
          <a:p>
            <a:pPr algn="ctr"/>
            <a:r>
              <a:rPr lang="en-US" dirty="0"/>
              <a:t>POPs</a:t>
            </a:r>
          </a:p>
          <a:p>
            <a:pPr algn="ctr"/>
            <a:r>
              <a:rPr lang="en-US" dirty="0"/>
              <a:t>Ozone</a:t>
            </a:r>
          </a:p>
          <a:p>
            <a:pPr algn="ctr"/>
            <a:r>
              <a:rPr lang="en-US" dirty="0" err="1"/>
              <a:t>Hydrocarbures</a:t>
            </a:r>
            <a:endParaRPr lang="en-US" dirty="0"/>
          </a:p>
          <a:p>
            <a:pPr algn="ctr"/>
            <a:r>
              <a:rPr lang="en-US" dirty="0"/>
              <a:t>Radio-</a:t>
            </a:r>
            <a:r>
              <a:rPr lang="en-US" dirty="0" err="1"/>
              <a:t>éléments</a:t>
            </a:r>
            <a:endParaRPr lang="en-US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F90A93-57E0-49B5-B909-D278BBD2D3DF}"/>
              </a:ext>
            </a:extLst>
          </p:cNvPr>
          <p:cNvSpPr/>
          <p:nvPr/>
        </p:nvSpPr>
        <p:spPr>
          <a:xfrm>
            <a:off x="4323757" y="2428028"/>
            <a:ext cx="213640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Émergents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lang="en-US" dirty="0" err="1"/>
              <a:t>Retardateurs</a:t>
            </a:r>
            <a:r>
              <a:rPr lang="en-US" dirty="0"/>
              <a:t> </a:t>
            </a:r>
            <a:r>
              <a:rPr lang="en-US" dirty="0" err="1"/>
              <a:t>flamme</a:t>
            </a:r>
            <a:r>
              <a:rPr lang="en-US" dirty="0"/>
              <a:t>, </a:t>
            </a:r>
            <a:r>
              <a:rPr lang="en-US" dirty="0" err="1"/>
              <a:t>perfluo</a:t>
            </a:r>
            <a:r>
              <a:rPr lang="en-US" dirty="0"/>
              <a:t>,…)</a:t>
            </a:r>
          </a:p>
          <a:p>
            <a:pPr algn="ctr"/>
            <a:r>
              <a:rPr lang="en-US" dirty="0" err="1"/>
              <a:t>Organoétain</a:t>
            </a:r>
            <a:endParaRPr lang="en-US" dirty="0"/>
          </a:p>
          <a:p>
            <a:pPr algn="ctr"/>
            <a:r>
              <a:rPr lang="en-US" dirty="0"/>
              <a:t>COV, PM</a:t>
            </a:r>
            <a:r>
              <a:rPr lang="en-US" baseline="-25000" dirty="0"/>
              <a:t>10</a:t>
            </a:r>
            <a:r>
              <a:rPr lang="en-US" dirty="0"/>
              <a:t>    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AD1A9D4C-E62A-4AC3-86E6-86BC19E47A1C}"/>
              </a:ext>
            </a:extLst>
          </p:cNvPr>
          <p:cNvSpPr/>
          <p:nvPr/>
        </p:nvSpPr>
        <p:spPr>
          <a:xfrm>
            <a:off x="2033208" y="4360641"/>
            <a:ext cx="9210172" cy="703846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Génotoxicité</a:t>
            </a:r>
            <a:r>
              <a:rPr lang="en-US" dirty="0"/>
              <a:t> </a:t>
            </a:r>
            <a:r>
              <a:rPr lang="en-US" sz="1600" dirty="0"/>
              <a:t>(Ames test, SOS </a:t>
            </a:r>
            <a:r>
              <a:rPr lang="en-US" sz="1600" dirty="0" err="1"/>
              <a:t>chromotest</a:t>
            </a:r>
            <a:r>
              <a:rPr lang="en-US" sz="1600" dirty="0"/>
              <a:t>, comet assay…)</a:t>
            </a:r>
            <a:r>
              <a:rPr lang="en-US" dirty="0"/>
              <a:t> 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D43173F-D632-46EA-B571-9A6A7AE36E8F}"/>
              </a:ext>
            </a:extLst>
          </p:cNvPr>
          <p:cNvSpPr/>
          <p:nvPr/>
        </p:nvSpPr>
        <p:spPr>
          <a:xfrm>
            <a:off x="6095998" y="4796637"/>
            <a:ext cx="5133475" cy="1093734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Perturbateurs</a:t>
            </a:r>
            <a:r>
              <a:rPr lang="en-US" dirty="0"/>
              <a:t> </a:t>
            </a:r>
            <a:r>
              <a:rPr lang="en-US" dirty="0" err="1"/>
              <a:t>endocriniens</a:t>
            </a:r>
            <a:r>
              <a:rPr lang="en-US" dirty="0"/>
              <a:t> </a:t>
            </a:r>
            <a:r>
              <a:rPr lang="en-US" sz="1600" dirty="0"/>
              <a:t>(Proliferation MCF7, reporter gene assays, tests </a:t>
            </a:r>
            <a:r>
              <a:rPr lang="en-US" sz="1600" i="1" dirty="0"/>
              <a:t>in vivo </a:t>
            </a:r>
            <a:r>
              <a:rPr lang="en-US" sz="1600" dirty="0"/>
              <a:t>…) </a:t>
            </a:r>
            <a:endParaRPr lang="en-US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D06984C5-0D14-4B39-9AD8-9FC52E431ED1}"/>
              </a:ext>
            </a:extLst>
          </p:cNvPr>
          <p:cNvSpPr/>
          <p:nvPr/>
        </p:nvSpPr>
        <p:spPr>
          <a:xfrm>
            <a:off x="962527" y="3877263"/>
            <a:ext cx="10266947" cy="703846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Tests </a:t>
            </a:r>
            <a:r>
              <a:rPr lang="en-US" dirty="0" err="1"/>
              <a:t>toxicité</a:t>
            </a:r>
            <a:r>
              <a:rPr lang="en-US" dirty="0"/>
              <a:t> </a:t>
            </a:r>
            <a:r>
              <a:rPr lang="en-US" sz="1600" dirty="0"/>
              <a:t>(</a:t>
            </a:r>
            <a:r>
              <a:rPr lang="en-US" sz="1600" i="1" dirty="0"/>
              <a:t>Daphnia</a:t>
            </a:r>
            <a:r>
              <a:rPr lang="en-US" sz="1600" dirty="0"/>
              <a:t>, </a:t>
            </a:r>
            <a:r>
              <a:rPr lang="en-US" sz="1600" dirty="0" err="1"/>
              <a:t>algues</a:t>
            </a:r>
            <a:r>
              <a:rPr lang="en-US" sz="1600" dirty="0"/>
              <a:t>, </a:t>
            </a:r>
            <a:r>
              <a:rPr lang="en-US" sz="1600" i="1" dirty="0"/>
              <a:t>Gammarus</a:t>
            </a:r>
            <a:r>
              <a:rPr lang="en-US" sz="1600" dirty="0"/>
              <a:t>, </a:t>
            </a:r>
            <a:r>
              <a:rPr lang="en-US" sz="1600" dirty="0" err="1"/>
              <a:t>poisson</a:t>
            </a:r>
            <a:r>
              <a:rPr lang="en-US" sz="1600" dirty="0"/>
              <a:t> …) </a:t>
            </a:r>
            <a:endParaRPr lang="en-US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C0A62B6-4D4A-4ABB-BD50-3323B8197B15}"/>
              </a:ext>
            </a:extLst>
          </p:cNvPr>
          <p:cNvSpPr/>
          <p:nvPr/>
        </p:nvSpPr>
        <p:spPr>
          <a:xfrm>
            <a:off x="6295119" y="2582794"/>
            <a:ext cx="1716501" cy="9745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Médicaments</a:t>
            </a:r>
            <a:endParaRPr lang="en-US" dirty="0"/>
          </a:p>
          <a:p>
            <a:pPr algn="ctr"/>
            <a:r>
              <a:rPr lang="en-US" dirty="0" err="1"/>
              <a:t>Nanoparticules</a:t>
            </a:r>
            <a:endParaRPr lang="en-US" dirty="0"/>
          </a:p>
          <a:p>
            <a:pPr algn="ctr"/>
            <a:r>
              <a:rPr lang="en-US" dirty="0"/>
              <a:t>PM</a:t>
            </a:r>
            <a:r>
              <a:rPr lang="en-US" baseline="-25000" dirty="0"/>
              <a:t>2,5 </a:t>
            </a:r>
            <a:r>
              <a:rPr lang="en-US" dirty="0"/>
              <a:t>  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E4D736A-C2B1-4965-B903-BC2C8D9E622D}"/>
              </a:ext>
            </a:extLst>
          </p:cNvPr>
          <p:cNvSpPr/>
          <p:nvPr/>
        </p:nvSpPr>
        <p:spPr>
          <a:xfrm>
            <a:off x="7954064" y="2630177"/>
            <a:ext cx="1767673" cy="855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Microplastiques</a:t>
            </a:r>
            <a:endParaRPr lang="en-US" dirty="0"/>
          </a:p>
          <a:p>
            <a:pPr algn="ctr"/>
            <a:r>
              <a:rPr lang="en-US" dirty="0"/>
              <a:t>PFAS</a:t>
            </a:r>
          </a:p>
          <a:p>
            <a:pPr algn="ctr"/>
            <a:r>
              <a:rPr lang="en-US" dirty="0" err="1"/>
              <a:t>Métabolites</a:t>
            </a:r>
            <a:r>
              <a:rPr lang="en-US" dirty="0"/>
              <a:t>   </a:t>
            </a:r>
          </a:p>
        </p:txBody>
      </p:sp>
      <p:pic>
        <p:nvPicPr>
          <p:cNvPr id="12" name="Picture 8" descr="GC MSD.bmp">
            <a:extLst>
              <a:ext uri="{FF2B5EF4-FFF2-40B4-BE49-F238E27FC236}">
                <a16:creationId xmlns:a16="http://schemas.microsoft.com/office/drawing/2014/main" id="{83674FDE-107E-4EC1-A991-197FB66C63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53" y="492954"/>
            <a:ext cx="1059016" cy="97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API-4000.gif">
            <a:extLst>
              <a:ext uri="{FF2B5EF4-FFF2-40B4-BE49-F238E27FC236}">
                <a16:creationId xmlns:a16="http://schemas.microsoft.com/office/drawing/2014/main" id="{1FAE98B0-A3EB-42AD-9A70-95A269135A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357" y="783748"/>
            <a:ext cx="1364267" cy="68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Résultat de recherche d'images pour &quot;colonnes chromato remplies&quot;">
            <a:extLst>
              <a:ext uri="{FF2B5EF4-FFF2-40B4-BE49-F238E27FC236}">
                <a16:creationId xmlns:a16="http://schemas.microsoft.com/office/drawing/2014/main" id="{D5598E47-B690-44B8-BB3B-7E036246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00" y="761129"/>
            <a:ext cx="701879" cy="70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 descr="Une image contenant plat, miroir, assiette, verre&#10;&#10;Description générée automatiquement">
            <a:extLst>
              <a:ext uri="{FF2B5EF4-FFF2-40B4-BE49-F238E27FC236}">
                <a16:creationId xmlns:a16="http://schemas.microsoft.com/office/drawing/2014/main" id="{90ECCC23-8331-4890-8F10-039D9153D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12" y="800858"/>
            <a:ext cx="782717" cy="57879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507B541-75AD-4253-B4D2-D66221563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630" y="784698"/>
            <a:ext cx="446042" cy="551057"/>
          </a:xfrm>
          <a:prstGeom prst="rect">
            <a:avLst/>
          </a:prstGeom>
        </p:spPr>
      </p:pic>
      <p:pic>
        <p:nvPicPr>
          <p:cNvPr id="21" name="Image 20" descr="Une image contenant intérieur, appareil, table, camion&#10;&#10;Description générée automatiquement">
            <a:extLst>
              <a:ext uri="{FF2B5EF4-FFF2-40B4-BE49-F238E27FC236}">
                <a16:creationId xmlns:a16="http://schemas.microsoft.com/office/drawing/2014/main" id="{753D0C96-73AF-4EC4-8500-E6050BF6B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73" y="799579"/>
            <a:ext cx="1132491" cy="637026"/>
          </a:xfrm>
          <a:prstGeom prst="rect">
            <a:avLst/>
          </a:prstGeom>
        </p:spPr>
      </p:pic>
      <p:pic>
        <p:nvPicPr>
          <p:cNvPr id="23" name="Image 2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E1F4F9A-8860-41CE-90BE-7D804432A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46" y="6202279"/>
            <a:ext cx="518759" cy="518759"/>
          </a:xfrm>
          <a:prstGeom prst="rect">
            <a:avLst/>
          </a:prstGeom>
        </p:spPr>
      </p:pic>
      <p:pic>
        <p:nvPicPr>
          <p:cNvPr id="25" name="Image 2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8279686-EB4D-463D-A596-001215E84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2" y="6102783"/>
            <a:ext cx="700839" cy="650223"/>
          </a:xfrm>
          <a:prstGeom prst="rect">
            <a:avLst/>
          </a:prstGeom>
        </p:spPr>
      </p:pic>
      <p:pic>
        <p:nvPicPr>
          <p:cNvPr id="1026" name="Picture 2" descr="Résultat de recherche d'images pour &quot;étonné&quot;">
            <a:extLst>
              <a:ext uri="{FF2B5EF4-FFF2-40B4-BE49-F238E27FC236}">
                <a16:creationId xmlns:a16="http://schemas.microsoft.com/office/drawing/2014/main" id="{758F89D5-EF3E-489C-9AA3-0EE908D56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80" y="6102783"/>
            <a:ext cx="757987" cy="7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28A9663A-A00D-408A-96C2-B9D62519B9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57" y="6010676"/>
            <a:ext cx="849994" cy="849994"/>
          </a:xfrm>
          <a:prstGeom prst="rect">
            <a:avLst/>
          </a:prstGeom>
        </p:spPr>
      </p:pic>
      <p:pic>
        <p:nvPicPr>
          <p:cNvPr id="1024" name="Image 102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E587ECE-E613-483A-8D99-48B0F5B9CE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60" y="6145830"/>
            <a:ext cx="757987" cy="631656"/>
          </a:xfrm>
          <a:prstGeom prst="rect">
            <a:avLst/>
          </a:prstGeom>
        </p:spPr>
      </p:pic>
      <p:pic>
        <p:nvPicPr>
          <p:cNvPr id="1027" name="Image 102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9B2152E-0190-4042-A89D-269197DFE9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91" y="6187504"/>
            <a:ext cx="822158" cy="616619"/>
          </a:xfrm>
          <a:prstGeom prst="rect">
            <a:avLst/>
          </a:prstGeom>
        </p:spPr>
      </p:pic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E74DDE82-989E-44B4-A0F5-0E468726ADD4}"/>
              </a:ext>
            </a:extLst>
          </p:cNvPr>
          <p:cNvSpPr/>
          <p:nvPr/>
        </p:nvSpPr>
        <p:spPr>
          <a:xfrm>
            <a:off x="4745904" y="5518162"/>
            <a:ext cx="6497476" cy="703846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Épidemiologie</a:t>
            </a:r>
            <a:r>
              <a:rPr lang="en-US" dirty="0"/>
              <a:t>, </a:t>
            </a:r>
            <a:r>
              <a:rPr lang="en-US" dirty="0" err="1"/>
              <a:t>évaluation</a:t>
            </a:r>
            <a:r>
              <a:rPr lang="en-US" dirty="0"/>
              <a:t> des </a:t>
            </a:r>
            <a:r>
              <a:rPr lang="en-US" dirty="0" err="1"/>
              <a:t>risques</a:t>
            </a:r>
            <a:r>
              <a:rPr lang="en-US" dirty="0"/>
              <a:t>, exposome …</a:t>
            </a:r>
            <a:r>
              <a:rPr lang="en-US" sz="1600" dirty="0"/>
              <a:t> </a:t>
            </a:r>
            <a:endParaRPr lang="en-US" dirty="0"/>
          </a:p>
        </p:txBody>
      </p:sp>
      <p:sp>
        <p:nvSpPr>
          <p:cNvPr id="1028" name="ZoneTexte 1027">
            <a:extLst>
              <a:ext uri="{FF2B5EF4-FFF2-40B4-BE49-F238E27FC236}">
                <a16:creationId xmlns:a16="http://schemas.microsoft.com/office/drawing/2014/main" id="{3A59A7C5-2540-4CCE-AA22-D5F5A0F01B2E}"/>
              </a:ext>
            </a:extLst>
          </p:cNvPr>
          <p:cNvSpPr txBox="1"/>
          <p:nvPr/>
        </p:nvSpPr>
        <p:spPr>
          <a:xfrm>
            <a:off x="1230934" y="1850840"/>
            <a:ext cx="8762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70’s		80’s		        00’s		</a:t>
            </a:r>
            <a:r>
              <a:rPr lang="en-US" sz="2400" dirty="0" err="1"/>
              <a:t>Maintenant</a:t>
            </a:r>
            <a:r>
              <a:rPr lang="en-US" sz="2400" dirty="0"/>
              <a:t>   …….</a:t>
            </a:r>
          </a:p>
        </p:txBody>
      </p:sp>
      <p:pic>
        <p:nvPicPr>
          <p:cNvPr id="1030" name="Image 1029" descr="Une image contenant intérieur, table, compteur, assis&#10;&#10;Description générée automatiquement">
            <a:extLst>
              <a:ext uri="{FF2B5EF4-FFF2-40B4-BE49-F238E27FC236}">
                <a16:creationId xmlns:a16="http://schemas.microsoft.com/office/drawing/2014/main" id="{168329E1-9C4E-4E98-B559-BAFDF9DA9D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79" y="1579346"/>
            <a:ext cx="912319" cy="456160"/>
          </a:xfrm>
          <a:prstGeom prst="rect">
            <a:avLst/>
          </a:prstGeom>
        </p:spPr>
      </p:pic>
      <p:pic>
        <p:nvPicPr>
          <p:cNvPr id="1033" name="Image 1032">
            <a:extLst>
              <a:ext uri="{FF2B5EF4-FFF2-40B4-BE49-F238E27FC236}">
                <a16:creationId xmlns:a16="http://schemas.microsoft.com/office/drawing/2014/main" id="{E82ACD48-7C37-4F02-A99D-A77098511B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8281" y="1579346"/>
            <a:ext cx="702747" cy="517360"/>
          </a:xfrm>
          <a:prstGeom prst="rect">
            <a:avLst/>
          </a:prstGeom>
        </p:spPr>
      </p:pic>
      <p:pic>
        <p:nvPicPr>
          <p:cNvPr id="1035" name="Image 1034" descr="Une image contenant intérieur, table, assis, métal&#10;&#10;Description générée automatiquement">
            <a:extLst>
              <a:ext uri="{FF2B5EF4-FFF2-40B4-BE49-F238E27FC236}">
                <a16:creationId xmlns:a16="http://schemas.microsoft.com/office/drawing/2014/main" id="{0765A27B-157F-4149-A319-C23012CB3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67225"/>
            <a:ext cx="364158" cy="559893"/>
          </a:xfrm>
          <a:prstGeom prst="rect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31DBBD1-C609-47FE-9800-0DF4B21FBA07}"/>
              </a:ext>
            </a:extLst>
          </p:cNvPr>
          <p:cNvSpPr/>
          <p:nvPr/>
        </p:nvSpPr>
        <p:spPr>
          <a:xfrm>
            <a:off x="9721737" y="2690039"/>
            <a:ext cx="1574132" cy="703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Suivants</a:t>
            </a:r>
            <a:r>
              <a:rPr lang="en-US" dirty="0"/>
              <a:t> ????….  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21B7125-8DAF-9229-D644-87DC057D988A}"/>
              </a:ext>
            </a:extLst>
          </p:cNvPr>
          <p:cNvSpPr txBox="1"/>
          <p:nvPr/>
        </p:nvSpPr>
        <p:spPr>
          <a:xfrm>
            <a:off x="893956" y="16141"/>
            <a:ext cx="915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Progrès</a:t>
            </a:r>
            <a:r>
              <a:rPr lang="en-US" sz="2800" dirty="0"/>
              <a:t> </a:t>
            </a:r>
            <a:r>
              <a:rPr lang="en-US" sz="2800" dirty="0" err="1"/>
              <a:t>analytiques</a:t>
            </a:r>
            <a:r>
              <a:rPr lang="en-US" sz="2800" dirty="0"/>
              <a:t> </a:t>
            </a:r>
            <a:r>
              <a:rPr lang="en-US" sz="2800" dirty="0" err="1"/>
              <a:t>impressionnants</a:t>
            </a:r>
            <a:r>
              <a:rPr lang="en-US" sz="2800" dirty="0"/>
              <a:t>…………..forte </a:t>
            </a:r>
            <a:r>
              <a:rPr lang="en-US" sz="2800" dirty="0" err="1"/>
              <a:t>inquiétude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783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>
            <a:extLst>
              <a:ext uri="{FF2B5EF4-FFF2-40B4-BE49-F238E27FC236}">
                <a16:creationId xmlns:a16="http://schemas.microsoft.com/office/drawing/2014/main" id="{9D6F87B0-403C-4371-9E78-2A4D7AEA2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082" y="22192"/>
            <a:ext cx="97642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US" alt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contexte</a:t>
            </a:r>
            <a:r>
              <a:rPr lang="en-US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de multiples dangers </a:t>
            </a:r>
            <a:r>
              <a:rPr lang="en-US" alt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chimiques</a:t>
            </a:r>
            <a:r>
              <a:rPr lang="en-US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alt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biologiques</a:t>
            </a:r>
            <a:r>
              <a:rPr lang="en-US" alt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5364" name="Text Box 5">
            <a:extLst>
              <a:ext uri="{FF2B5EF4-FFF2-40B4-BE49-F238E27FC236}">
                <a16:creationId xmlns:a16="http://schemas.microsoft.com/office/drawing/2014/main" id="{F0001BBB-88C2-4D80-97C1-0119A771D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475" y="1789702"/>
            <a:ext cx="1449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>
                <a:solidFill>
                  <a:srgbClr val="002060"/>
                </a:solidFill>
              </a:rPr>
              <a:t>Pesticides</a:t>
            </a:r>
          </a:p>
        </p:txBody>
      </p:sp>
      <p:sp>
        <p:nvSpPr>
          <p:cNvPr id="15365" name="Text Box 6">
            <a:extLst>
              <a:ext uri="{FF2B5EF4-FFF2-40B4-BE49-F238E27FC236}">
                <a16:creationId xmlns:a16="http://schemas.microsoft.com/office/drawing/2014/main" id="{A8B02D5F-3939-4207-9E97-F9B0FAA3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4" y="1485900"/>
            <a:ext cx="1589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>
                <a:solidFill>
                  <a:srgbClr val="002060"/>
                </a:solidFill>
              </a:rPr>
              <a:t>Plastifiants</a:t>
            </a:r>
          </a:p>
        </p:txBody>
      </p:sp>
      <p:sp>
        <p:nvSpPr>
          <p:cNvPr id="15366" name="Text Box 7">
            <a:extLst>
              <a:ext uri="{FF2B5EF4-FFF2-40B4-BE49-F238E27FC236}">
                <a16:creationId xmlns:a16="http://schemas.microsoft.com/office/drawing/2014/main" id="{100312B7-A13D-406C-B8ED-C55475195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8149" y="1524340"/>
            <a:ext cx="191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 err="1">
                <a:solidFill>
                  <a:srgbClr val="002060"/>
                </a:solidFill>
              </a:rPr>
              <a:t>Médicaments</a:t>
            </a:r>
            <a:endParaRPr lang="en-US" altLang="fr-FR" sz="2400" b="1" dirty="0">
              <a:solidFill>
                <a:srgbClr val="002060"/>
              </a:solidFill>
            </a:endParaRPr>
          </a:p>
        </p:txBody>
      </p:sp>
      <p:sp>
        <p:nvSpPr>
          <p:cNvPr id="15367" name="Text Box 8">
            <a:extLst>
              <a:ext uri="{FF2B5EF4-FFF2-40B4-BE49-F238E27FC236}">
                <a16:creationId xmlns:a16="http://schemas.microsoft.com/office/drawing/2014/main" id="{76C941C8-6E32-41DF-BF24-45464D997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874" y="2655945"/>
            <a:ext cx="181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 err="1">
                <a:solidFill>
                  <a:srgbClr val="002060"/>
                </a:solidFill>
              </a:rPr>
              <a:t>Cosmétiques</a:t>
            </a:r>
            <a:endParaRPr lang="en-US" altLang="fr-FR" sz="2400" b="1" dirty="0">
              <a:solidFill>
                <a:srgbClr val="002060"/>
              </a:solidFill>
            </a:endParaRPr>
          </a:p>
        </p:txBody>
      </p:sp>
      <p:sp>
        <p:nvSpPr>
          <p:cNvPr id="15368" name="Text Box 9">
            <a:extLst>
              <a:ext uri="{FF2B5EF4-FFF2-40B4-BE49-F238E27FC236}">
                <a16:creationId xmlns:a16="http://schemas.microsoft.com/office/drawing/2014/main" id="{860C4251-5151-4056-BAFB-19B366C5C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863" y="3547269"/>
            <a:ext cx="1254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 err="1">
                <a:solidFill>
                  <a:srgbClr val="002060"/>
                </a:solidFill>
              </a:rPr>
              <a:t>Solvants</a:t>
            </a:r>
            <a:endParaRPr lang="en-US" altLang="fr-FR" sz="2400" b="1" dirty="0">
              <a:solidFill>
                <a:srgbClr val="002060"/>
              </a:solidFill>
            </a:endParaRPr>
          </a:p>
        </p:txBody>
      </p:sp>
      <p:sp>
        <p:nvSpPr>
          <p:cNvPr id="15369" name="Text Box 10">
            <a:extLst>
              <a:ext uri="{FF2B5EF4-FFF2-40B4-BE49-F238E27FC236}">
                <a16:creationId xmlns:a16="http://schemas.microsoft.com/office/drawing/2014/main" id="{9A558297-628A-4D45-BF64-666BC1AD2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395" y="4641001"/>
            <a:ext cx="2052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 err="1">
                <a:solidFill>
                  <a:srgbClr val="002060"/>
                </a:solidFill>
              </a:rPr>
              <a:t>Hydrocarbures</a:t>
            </a:r>
            <a:endParaRPr lang="en-US" altLang="fr-FR" sz="2400" b="1" dirty="0">
              <a:solidFill>
                <a:srgbClr val="002060"/>
              </a:solidFill>
            </a:endParaRPr>
          </a:p>
        </p:txBody>
      </p:sp>
      <p:sp>
        <p:nvSpPr>
          <p:cNvPr id="15370" name="Text Box 11">
            <a:extLst>
              <a:ext uri="{FF2B5EF4-FFF2-40B4-BE49-F238E27FC236}">
                <a16:creationId xmlns:a16="http://schemas.microsoft.com/office/drawing/2014/main" id="{F525AED1-C6E5-4275-BDAE-70D2FCDA2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020" y="2318098"/>
            <a:ext cx="15876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 err="1">
                <a:solidFill>
                  <a:srgbClr val="002060"/>
                </a:solidFill>
              </a:rPr>
              <a:t>Détergents</a:t>
            </a:r>
            <a:endParaRPr lang="en-US" altLang="fr-FR" sz="24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>
                <a:solidFill>
                  <a:srgbClr val="002060"/>
                </a:solidFill>
              </a:rPr>
              <a:t>Biocides</a:t>
            </a:r>
          </a:p>
        </p:txBody>
      </p:sp>
      <p:sp>
        <p:nvSpPr>
          <p:cNvPr id="15371" name="Text Box 12">
            <a:extLst>
              <a:ext uri="{FF2B5EF4-FFF2-40B4-BE49-F238E27FC236}">
                <a16:creationId xmlns:a16="http://schemas.microsoft.com/office/drawing/2014/main" id="{4A06CDDC-0FEC-4CF1-8EBE-6161F7FD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40" y="3732065"/>
            <a:ext cx="1165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 err="1">
                <a:solidFill>
                  <a:srgbClr val="002060"/>
                </a:solidFill>
              </a:rPr>
              <a:t>Métaux</a:t>
            </a:r>
            <a:endParaRPr lang="en-US" altLang="fr-FR" sz="2400" b="1" dirty="0">
              <a:solidFill>
                <a:srgbClr val="002060"/>
              </a:solidFill>
            </a:endParaRPr>
          </a:p>
        </p:txBody>
      </p:sp>
      <p:pic>
        <p:nvPicPr>
          <p:cNvPr id="15372" name="Picture 14" descr="image45">
            <a:extLst>
              <a:ext uri="{FF2B5EF4-FFF2-40B4-BE49-F238E27FC236}">
                <a16:creationId xmlns:a16="http://schemas.microsoft.com/office/drawing/2014/main" id="{70C621A5-775E-4658-8B97-CF1ADE7A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9" y="647700"/>
            <a:ext cx="125888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5" descr="produits detergents">
            <a:extLst>
              <a:ext uri="{FF2B5EF4-FFF2-40B4-BE49-F238E27FC236}">
                <a16:creationId xmlns:a16="http://schemas.microsoft.com/office/drawing/2014/main" id="{4C6FDE70-8817-47AB-915E-2BB8BB24C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79" y="2001838"/>
            <a:ext cx="10414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6" descr="containment_l">
            <a:extLst>
              <a:ext uri="{FF2B5EF4-FFF2-40B4-BE49-F238E27FC236}">
                <a16:creationId xmlns:a16="http://schemas.microsoft.com/office/drawing/2014/main" id="{2D89D96C-7166-4CE5-8A31-9B236A45D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1" y="4760913"/>
            <a:ext cx="1731962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7" descr="chfa_03_img0699">
            <a:extLst>
              <a:ext uri="{FF2B5EF4-FFF2-40B4-BE49-F238E27FC236}">
                <a16:creationId xmlns:a16="http://schemas.microsoft.com/office/drawing/2014/main" id="{351489A1-F7D7-4CF1-B72E-53D67232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746507"/>
            <a:ext cx="1547812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8" descr="p01i01">
            <a:extLst>
              <a:ext uri="{FF2B5EF4-FFF2-40B4-BE49-F238E27FC236}">
                <a16:creationId xmlns:a16="http://schemas.microsoft.com/office/drawing/2014/main" id="{79A793E0-D599-4708-B1A3-65C66852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2" y="3468465"/>
            <a:ext cx="1547813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9" descr="fielding">
            <a:extLst>
              <a:ext uri="{FF2B5EF4-FFF2-40B4-BE49-F238E27FC236}">
                <a16:creationId xmlns:a16="http://schemas.microsoft.com/office/drawing/2014/main" id="{17863068-FD87-4BB6-B8B6-87F2D90E1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977" y="3429000"/>
            <a:ext cx="15478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20" descr="cosmeto_fluides">
            <a:extLst>
              <a:ext uri="{FF2B5EF4-FFF2-40B4-BE49-F238E27FC236}">
                <a16:creationId xmlns:a16="http://schemas.microsoft.com/office/drawing/2014/main" id="{C4C6EC3A-1B6B-4C69-BA11-3E87B743B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8" y="2087564"/>
            <a:ext cx="14033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2" descr="medicaments">
            <a:extLst>
              <a:ext uri="{FF2B5EF4-FFF2-40B4-BE49-F238E27FC236}">
                <a16:creationId xmlns:a16="http://schemas.microsoft.com/office/drawing/2014/main" id="{3E6756B0-0AEB-41FA-84A6-D65A5B2E6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6" y="599281"/>
            <a:ext cx="14763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Text Box 12">
            <a:extLst>
              <a:ext uri="{FF2B5EF4-FFF2-40B4-BE49-F238E27FC236}">
                <a16:creationId xmlns:a16="http://schemas.microsoft.com/office/drawing/2014/main" id="{3B75D017-1C83-4E08-B780-39A9924E7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898" y="4817608"/>
            <a:ext cx="2106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 err="1">
                <a:solidFill>
                  <a:srgbClr val="002060"/>
                </a:solidFill>
              </a:rPr>
              <a:t>Nanoparticules</a:t>
            </a:r>
            <a:endParaRPr lang="en-US" altLang="fr-FR" sz="2400" b="1" dirty="0">
              <a:solidFill>
                <a:srgbClr val="002060"/>
              </a:solidFill>
            </a:endParaRPr>
          </a:p>
        </p:txBody>
      </p:sp>
      <p:pic>
        <p:nvPicPr>
          <p:cNvPr id="15381" name="Picture 2">
            <a:extLst>
              <a:ext uri="{FF2B5EF4-FFF2-40B4-BE49-F238E27FC236}">
                <a16:creationId xmlns:a16="http://schemas.microsoft.com/office/drawing/2014/main" id="{8D7A8B62-1FD6-4337-9CB8-951903022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77" y="5138737"/>
            <a:ext cx="79851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2" name="Text Box 13">
            <a:extLst>
              <a:ext uri="{FF2B5EF4-FFF2-40B4-BE49-F238E27FC236}">
                <a16:creationId xmlns:a16="http://schemas.microsoft.com/office/drawing/2014/main" id="{CDD0DB18-663A-4E05-80BC-1B9FF03AD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6635" y="5998014"/>
            <a:ext cx="2054225" cy="8318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002060"/>
                </a:solidFill>
              </a:rPr>
              <a:t>Intermédiaires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002060"/>
                </a:solidFill>
              </a:rPr>
              <a:t>de synthèse</a:t>
            </a:r>
          </a:p>
        </p:txBody>
      </p:sp>
      <p:pic>
        <p:nvPicPr>
          <p:cNvPr id="15383" name="Image 24" descr="chlore.jpg">
            <a:extLst>
              <a:ext uri="{FF2B5EF4-FFF2-40B4-BE49-F238E27FC236}">
                <a16:creationId xmlns:a16="http://schemas.microsoft.com/office/drawing/2014/main" id="{A72E3B9E-CBAE-454C-99C0-9E2ABDD427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91" y="5986445"/>
            <a:ext cx="88582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4" name="Text Box 12">
            <a:extLst>
              <a:ext uri="{FF2B5EF4-FFF2-40B4-BE49-F238E27FC236}">
                <a16:creationId xmlns:a16="http://schemas.microsoft.com/office/drawing/2014/main" id="{5EEBD9BA-1757-40C3-89C9-CC1133974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598" y="5265357"/>
            <a:ext cx="2232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>
                <a:solidFill>
                  <a:srgbClr val="002060"/>
                </a:solidFill>
              </a:rPr>
              <a:t>Sous </a:t>
            </a:r>
            <a:r>
              <a:rPr lang="en-US" altLang="fr-FR" sz="2400" b="1" dirty="0" err="1">
                <a:solidFill>
                  <a:srgbClr val="002060"/>
                </a:solidFill>
              </a:rPr>
              <a:t>produits</a:t>
            </a:r>
            <a:r>
              <a:rPr lang="en-US" altLang="fr-FR" sz="2400" b="1" dirty="0">
                <a:solidFill>
                  <a:srgbClr val="002060"/>
                </a:solidFill>
              </a:rPr>
              <a:t> de </a:t>
            </a:r>
            <a:r>
              <a:rPr lang="en-US" altLang="fr-FR" sz="2400" b="1" dirty="0" err="1">
                <a:solidFill>
                  <a:srgbClr val="002060"/>
                </a:solidFill>
              </a:rPr>
              <a:t>désinfection</a:t>
            </a:r>
            <a:endParaRPr lang="en-US" altLang="fr-FR" sz="2400" b="1" dirty="0">
              <a:solidFill>
                <a:srgbClr val="002060"/>
              </a:solidFill>
            </a:endParaRPr>
          </a:p>
        </p:txBody>
      </p:sp>
      <p:sp>
        <p:nvSpPr>
          <p:cNvPr id="6170" name="ZoneTexte 26">
            <a:extLst>
              <a:ext uri="{FF2B5EF4-FFF2-40B4-BE49-F238E27FC236}">
                <a16:creationId xmlns:a16="http://schemas.microsoft.com/office/drawing/2014/main" id="{71D0968E-2C6A-4A1C-8502-C3865B205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095" y="2251664"/>
            <a:ext cx="2810860" cy="2677656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2800" b="1" dirty="0">
                <a:solidFill>
                  <a:schemeClr val="bg1"/>
                </a:solidFill>
              </a:rPr>
              <a:t>Faibles doses</a:t>
            </a:r>
          </a:p>
          <a:p>
            <a:pPr eaLnBrk="1" hangingPunct="1">
              <a:defRPr/>
            </a:pPr>
            <a:r>
              <a:rPr lang="fr-FR" sz="2800" b="1" dirty="0">
                <a:solidFill>
                  <a:schemeClr val="bg1"/>
                </a:solidFill>
              </a:rPr>
              <a:t>Diversité</a:t>
            </a:r>
          </a:p>
          <a:p>
            <a:pPr eaLnBrk="1" hangingPunct="1">
              <a:defRPr/>
            </a:pPr>
            <a:r>
              <a:rPr lang="fr-FR" sz="2800" b="1" dirty="0">
                <a:solidFill>
                  <a:schemeClr val="bg1"/>
                </a:solidFill>
              </a:rPr>
              <a:t>Chronicité</a:t>
            </a:r>
          </a:p>
          <a:p>
            <a:pPr eaLnBrk="1" hangingPunct="1">
              <a:defRPr/>
            </a:pPr>
            <a:r>
              <a:rPr lang="fr-FR" sz="2800" b="1" dirty="0">
                <a:solidFill>
                  <a:schemeClr val="bg1"/>
                </a:solidFill>
              </a:rPr>
              <a:t>Mélanges</a:t>
            </a:r>
          </a:p>
          <a:p>
            <a:pPr eaLnBrk="1" hangingPunct="1">
              <a:defRPr/>
            </a:pPr>
            <a:r>
              <a:rPr lang="fr-FR" sz="2800" b="1" dirty="0">
                <a:solidFill>
                  <a:schemeClr val="bg1"/>
                </a:solidFill>
              </a:rPr>
              <a:t>Effets multiples</a:t>
            </a:r>
          </a:p>
          <a:p>
            <a:pPr algn="ctr" eaLnBrk="1" hangingPunct="1">
              <a:defRPr/>
            </a:pPr>
            <a:r>
              <a:rPr lang="fr-FR" sz="28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5386" name="Picture 28" descr="http://3.bp.blogspot.com/-hbvu_t8k7p0/Tzw8TxSLgxI/AAAAAAAABck/-deK-PR1ywg/s1600/radon.jpg">
            <a:extLst>
              <a:ext uri="{FF2B5EF4-FFF2-40B4-BE49-F238E27FC236}">
                <a16:creationId xmlns:a16="http://schemas.microsoft.com/office/drawing/2014/main" id="{3DAED99B-9764-42A8-8516-AC7D2C3AE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59" y="646547"/>
            <a:ext cx="10699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7" name="Text Box 6">
            <a:extLst>
              <a:ext uri="{FF2B5EF4-FFF2-40B4-BE49-F238E27FC236}">
                <a16:creationId xmlns:a16="http://schemas.microsoft.com/office/drawing/2014/main" id="{55DC3613-4C58-4B4E-8D5C-CD4798BCB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1" y="1627189"/>
            <a:ext cx="21955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>
                <a:solidFill>
                  <a:srgbClr val="002060"/>
                </a:solidFill>
              </a:rPr>
              <a:t>Radio-éléments</a:t>
            </a:r>
          </a:p>
        </p:txBody>
      </p:sp>
      <p:sp>
        <p:nvSpPr>
          <p:cNvPr id="15388" name="Text Box 12">
            <a:extLst>
              <a:ext uri="{FF2B5EF4-FFF2-40B4-BE49-F238E27FC236}">
                <a16:creationId xmlns:a16="http://schemas.microsoft.com/office/drawing/2014/main" id="{0746FF33-011E-4518-9075-42D85556E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661" y="5109716"/>
            <a:ext cx="1897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 err="1">
                <a:solidFill>
                  <a:srgbClr val="002060"/>
                </a:solidFill>
              </a:rPr>
              <a:t>Cyanotoxines</a:t>
            </a:r>
            <a:endParaRPr lang="en-US" altLang="fr-FR" sz="2400" b="1" dirty="0">
              <a:solidFill>
                <a:srgbClr val="002060"/>
              </a:solidFill>
            </a:endParaRPr>
          </a:p>
        </p:txBody>
      </p:sp>
      <p:pic>
        <p:nvPicPr>
          <p:cNvPr id="15389" name="Image 2">
            <a:extLst>
              <a:ext uri="{FF2B5EF4-FFF2-40B4-BE49-F238E27FC236}">
                <a16:creationId xmlns:a16="http://schemas.microsoft.com/office/drawing/2014/main" id="{9676BB39-B2F8-4E93-9C6E-AF56DCDC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017" y="5585252"/>
            <a:ext cx="8858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1" descr="Chimie">
            <a:extLst>
              <a:ext uri="{FF2B5EF4-FFF2-40B4-BE49-F238E27FC236}">
                <a16:creationId xmlns:a16="http://schemas.microsoft.com/office/drawing/2014/main" id="{35538F9C-CF1E-4E70-AB83-1146F453F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00" y="5445102"/>
            <a:ext cx="1025832" cy="137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2">
            <a:extLst>
              <a:ext uri="{FF2B5EF4-FFF2-40B4-BE49-F238E27FC236}">
                <a16:creationId xmlns:a16="http://schemas.microsoft.com/office/drawing/2014/main" id="{44E8E17F-ABC3-138B-EEDF-D04188BCF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4863" y="5221159"/>
            <a:ext cx="2232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 err="1">
                <a:solidFill>
                  <a:srgbClr val="002060"/>
                </a:solidFill>
              </a:rPr>
              <a:t>Microplastiques</a:t>
            </a:r>
            <a:endParaRPr lang="en-US" altLang="fr-FR" sz="2400" b="1" dirty="0">
              <a:solidFill>
                <a:srgbClr val="00206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D1958A-681D-9DE2-847E-A210106B4F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48" y="5709403"/>
            <a:ext cx="1928677" cy="10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23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6CC9A93-7E86-A0EA-6205-F8B97D2876D7}"/>
              </a:ext>
            </a:extLst>
          </p:cNvPr>
          <p:cNvSpPr txBox="1"/>
          <p:nvPr/>
        </p:nvSpPr>
        <p:spPr>
          <a:xfrm>
            <a:off x="667006" y="0"/>
            <a:ext cx="555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Facteurs d’influence</a:t>
            </a:r>
            <a:r>
              <a:rPr lang="fr-FR" sz="3200" dirty="0">
                <a:solidFill>
                  <a:schemeClr val="bg1"/>
                </a:solidFill>
              </a:rPr>
              <a:t>s chimiques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CF56AF-8C70-C22E-9262-1BAB26AB294F}"/>
              </a:ext>
            </a:extLst>
          </p:cNvPr>
          <p:cNvSpPr txBox="1"/>
          <p:nvPr/>
        </p:nvSpPr>
        <p:spPr>
          <a:xfrm>
            <a:off x="667006" y="715339"/>
            <a:ext cx="1168183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b="1" dirty="0"/>
              <a:t>La gestion prévisionnelle doit se faire sur le mélange et non par paramètre individuel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BC7DA5-F0FC-F8DD-2D07-A93FA2DB32A3}"/>
              </a:ext>
            </a:extLst>
          </p:cNvPr>
          <p:cNvSpPr txBox="1"/>
          <p:nvPr/>
        </p:nvSpPr>
        <p:spPr>
          <a:xfrm>
            <a:off x="793072" y="982176"/>
            <a:ext cx="11085250" cy="4893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fr-FR" sz="2400" dirty="0"/>
              <a:t>Une liste de dangers chimiques qui ne va cesser d’augmenter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fr-FR" sz="2400" dirty="0"/>
              <a:t>Exposition aux mélanges, chronique, faibles doses : risque évalué sur la consommation 1,6 L/jour/vie entière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fr-FR" sz="2400" dirty="0"/>
              <a:t>Quelle part des apports aliments et air ? : évaluation quantitative des risques sur la globalité des expositions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fr-FR" sz="2400" dirty="0"/>
              <a:t>Populations à risques : 1 000 premiers jours, développement, reproduction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fr-FR" sz="2400" dirty="0"/>
              <a:t>Développement des informations sur les effets par les </a:t>
            </a:r>
            <a:r>
              <a:rPr lang="fr-FR" sz="2400" dirty="0" err="1"/>
              <a:t>bioessais</a:t>
            </a:r>
            <a:endParaRPr lang="fr-FR" sz="2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fr-FR" sz="2400" dirty="0"/>
              <a:t>Effets positifs : Apports en minéraux/oligoéléments</a:t>
            </a:r>
          </a:p>
        </p:txBody>
      </p:sp>
    </p:spTree>
    <p:extLst>
      <p:ext uri="{BB962C8B-B14F-4D97-AF65-F5344CB8AC3E}">
        <p14:creationId xmlns:p14="http://schemas.microsoft.com/office/powerpoint/2010/main" val="328741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20F729D-2572-4BD1-BF3C-27F6CC30613F}"/>
              </a:ext>
            </a:extLst>
          </p:cNvPr>
          <p:cNvSpPr/>
          <p:nvPr/>
        </p:nvSpPr>
        <p:spPr>
          <a:xfrm>
            <a:off x="685170" y="2255897"/>
            <a:ext cx="1853494" cy="1753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Sous-</a:t>
            </a:r>
            <a:r>
              <a:rPr lang="en-US" sz="1600" dirty="0" err="1"/>
              <a:t>produits</a:t>
            </a:r>
            <a:r>
              <a:rPr lang="en-US" sz="1600" dirty="0"/>
              <a:t> </a:t>
            </a:r>
            <a:r>
              <a:rPr lang="en-US" sz="1600" dirty="0" err="1"/>
              <a:t>désinfection</a:t>
            </a:r>
            <a:endParaRPr lang="en-US" sz="1600" dirty="0"/>
          </a:p>
          <a:p>
            <a:pPr algn="ctr"/>
            <a:r>
              <a:rPr lang="en-US" sz="1600" dirty="0"/>
              <a:t>Pesticides</a:t>
            </a:r>
          </a:p>
          <a:p>
            <a:pPr algn="ctr"/>
            <a:r>
              <a:rPr lang="en-US" sz="1600" dirty="0" err="1"/>
              <a:t>Métaux</a:t>
            </a:r>
            <a:r>
              <a:rPr lang="en-US" sz="1600" dirty="0"/>
              <a:t> </a:t>
            </a:r>
            <a:r>
              <a:rPr lang="en-US" sz="1600" dirty="0" err="1"/>
              <a:t>lourds</a:t>
            </a:r>
            <a:endParaRPr lang="en-US" sz="1600" dirty="0"/>
          </a:p>
          <a:p>
            <a:pPr algn="ctr"/>
            <a:r>
              <a:rPr lang="en-US" sz="1600" dirty="0"/>
              <a:t>Nitrates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BAB427-E46B-47FB-BB20-09DEE4FD9B6E}"/>
              </a:ext>
            </a:extLst>
          </p:cNvPr>
          <p:cNvSpPr/>
          <p:nvPr/>
        </p:nvSpPr>
        <p:spPr>
          <a:xfrm>
            <a:off x="2454083" y="2253686"/>
            <a:ext cx="1969390" cy="174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Dioxines</a:t>
            </a:r>
            <a:endParaRPr lang="en-US" sz="1600" dirty="0"/>
          </a:p>
          <a:p>
            <a:pPr algn="ctr"/>
            <a:r>
              <a:rPr lang="en-US" sz="1600" dirty="0"/>
              <a:t>POPs</a:t>
            </a:r>
          </a:p>
          <a:p>
            <a:pPr algn="ctr"/>
            <a:r>
              <a:rPr lang="en-US" sz="1600" dirty="0" err="1"/>
              <a:t>Hydrocarbures</a:t>
            </a:r>
            <a:endParaRPr lang="en-US" sz="1600" dirty="0"/>
          </a:p>
          <a:p>
            <a:pPr algn="ctr"/>
            <a:r>
              <a:rPr lang="en-US" sz="1600" dirty="0"/>
              <a:t>Radio-</a:t>
            </a:r>
            <a:r>
              <a:rPr lang="en-US" sz="1600" dirty="0" err="1"/>
              <a:t>éléments</a:t>
            </a:r>
            <a:endParaRPr lang="en-US" sz="1600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F90A93-57E0-49B5-B909-D278BBD2D3DF}"/>
              </a:ext>
            </a:extLst>
          </p:cNvPr>
          <p:cNvSpPr/>
          <p:nvPr/>
        </p:nvSpPr>
        <p:spPr>
          <a:xfrm>
            <a:off x="4338892" y="2236403"/>
            <a:ext cx="2136400" cy="17490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Émergents</a:t>
            </a:r>
            <a:endParaRPr lang="en-US" sz="1600" dirty="0"/>
          </a:p>
          <a:p>
            <a:pPr algn="ctr"/>
            <a:r>
              <a:rPr lang="en-US" sz="1600" dirty="0"/>
              <a:t>(</a:t>
            </a:r>
            <a:r>
              <a:rPr lang="en-US" sz="1600" dirty="0" err="1"/>
              <a:t>Retardateurs</a:t>
            </a:r>
            <a:r>
              <a:rPr lang="en-US" sz="1600" dirty="0"/>
              <a:t> </a:t>
            </a:r>
            <a:r>
              <a:rPr lang="en-US" sz="1600" dirty="0" err="1"/>
              <a:t>flamme</a:t>
            </a:r>
            <a:r>
              <a:rPr lang="en-US" sz="1600" dirty="0"/>
              <a:t>, </a:t>
            </a:r>
            <a:r>
              <a:rPr lang="en-US" sz="1600" dirty="0" err="1"/>
              <a:t>perfluorés</a:t>
            </a:r>
            <a:r>
              <a:rPr lang="en-US" sz="1600" dirty="0"/>
              <a:t>,…)</a:t>
            </a:r>
          </a:p>
          <a:p>
            <a:pPr algn="ctr"/>
            <a:r>
              <a:rPr lang="en-US" sz="1600" dirty="0" err="1"/>
              <a:t>Organoétain</a:t>
            </a:r>
            <a:endParaRPr lang="en-US" sz="1600" dirty="0"/>
          </a:p>
          <a:p>
            <a:pPr algn="ctr"/>
            <a:r>
              <a:rPr lang="en-US" sz="1600" dirty="0"/>
              <a:t>    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AD1A9D4C-E62A-4AC3-86E6-86BC19E47A1C}"/>
              </a:ext>
            </a:extLst>
          </p:cNvPr>
          <p:cNvSpPr/>
          <p:nvPr/>
        </p:nvSpPr>
        <p:spPr>
          <a:xfrm>
            <a:off x="2033208" y="4360641"/>
            <a:ext cx="9210172" cy="703846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Génotoxicité</a:t>
            </a:r>
            <a:r>
              <a:rPr lang="en-US" dirty="0"/>
              <a:t> </a:t>
            </a:r>
            <a:r>
              <a:rPr lang="en-US" sz="1600" dirty="0"/>
              <a:t>(Ames test, SOS </a:t>
            </a:r>
            <a:r>
              <a:rPr lang="en-US" sz="1600" dirty="0" err="1"/>
              <a:t>chromotest</a:t>
            </a:r>
            <a:r>
              <a:rPr lang="en-US" sz="1600" dirty="0"/>
              <a:t>, comet assay…)</a:t>
            </a:r>
            <a:r>
              <a:rPr lang="en-US" dirty="0"/>
              <a:t> 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D43173F-D632-46EA-B571-9A6A7AE36E8F}"/>
              </a:ext>
            </a:extLst>
          </p:cNvPr>
          <p:cNvSpPr/>
          <p:nvPr/>
        </p:nvSpPr>
        <p:spPr>
          <a:xfrm>
            <a:off x="6095998" y="4796637"/>
            <a:ext cx="5133475" cy="1093734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Perturbateurs</a:t>
            </a:r>
            <a:r>
              <a:rPr lang="en-US" dirty="0"/>
              <a:t> </a:t>
            </a:r>
            <a:r>
              <a:rPr lang="en-US" dirty="0" err="1"/>
              <a:t>endocriniens</a:t>
            </a:r>
            <a:r>
              <a:rPr lang="en-US" dirty="0"/>
              <a:t> </a:t>
            </a:r>
            <a:r>
              <a:rPr lang="en-US" sz="1600" dirty="0"/>
              <a:t>(Proliferation MCF7, reporter gene assays, tests </a:t>
            </a:r>
            <a:r>
              <a:rPr lang="en-US" sz="1600" i="1" dirty="0"/>
              <a:t>in vivo </a:t>
            </a:r>
            <a:r>
              <a:rPr lang="en-US" sz="1600" dirty="0"/>
              <a:t>…) </a:t>
            </a:r>
            <a:endParaRPr lang="en-US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D06984C5-0D14-4B39-9AD8-9FC52E431ED1}"/>
              </a:ext>
            </a:extLst>
          </p:cNvPr>
          <p:cNvSpPr/>
          <p:nvPr/>
        </p:nvSpPr>
        <p:spPr>
          <a:xfrm>
            <a:off x="962527" y="3877263"/>
            <a:ext cx="10266947" cy="703846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Tests </a:t>
            </a:r>
            <a:r>
              <a:rPr lang="en-US" dirty="0" err="1"/>
              <a:t>toxicité</a:t>
            </a:r>
            <a:r>
              <a:rPr lang="en-US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Mammifères</a:t>
            </a:r>
            <a:r>
              <a:rPr lang="en-US" sz="1600" dirty="0"/>
              <a:t>, </a:t>
            </a:r>
            <a:r>
              <a:rPr lang="en-US" sz="1600" dirty="0" err="1"/>
              <a:t>crustacés</a:t>
            </a:r>
            <a:r>
              <a:rPr lang="en-US" sz="1600" dirty="0"/>
              <a:t>, poisons, </a:t>
            </a:r>
            <a:r>
              <a:rPr lang="en-US" sz="1600" dirty="0" err="1"/>
              <a:t>vers</a:t>
            </a:r>
            <a:r>
              <a:rPr lang="en-US" sz="1600" dirty="0"/>
              <a:t> …) </a:t>
            </a:r>
            <a:endParaRPr lang="en-US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C0A62B6-4D4A-4ABB-BD50-3323B8197B15}"/>
              </a:ext>
            </a:extLst>
          </p:cNvPr>
          <p:cNvSpPr/>
          <p:nvPr/>
        </p:nvSpPr>
        <p:spPr>
          <a:xfrm>
            <a:off x="6295119" y="2236402"/>
            <a:ext cx="1716501" cy="17490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Médicaments</a:t>
            </a:r>
            <a:endParaRPr lang="en-US" sz="1600" dirty="0"/>
          </a:p>
          <a:p>
            <a:pPr algn="ctr"/>
            <a:r>
              <a:rPr lang="en-US" sz="1600" dirty="0" err="1"/>
              <a:t>Nanoparticules</a:t>
            </a:r>
            <a:endParaRPr lang="en-US" sz="1600" dirty="0"/>
          </a:p>
          <a:p>
            <a:pPr algn="ctr"/>
            <a:r>
              <a:rPr lang="en-US" sz="1600" dirty="0" err="1"/>
              <a:t>Toxines</a:t>
            </a:r>
            <a:r>
              <a:rPr lang="en-US" sz="1600" dirty="0"/>
              <a:t>  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E4D736A-C2B1-4965-B903-BC2C8D9E622D}"/>
              </a:ext>
            </a:extLst>
          </p:cNvPr>
          <p:cNvSpPr/>
          <p:nvPr/>
        </p:nvSpPr>
        <p:spPr>
          <a:xfrm>
            <a:off x="7954063" y="2253686"/>
            <a:ext cx="1767673" cy="17753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Microplastiques</a:t>
            </a:r>
            <a:endParaRPr lang="en-US" sz="1600" dirty="0"/>
          </a:p>
          <a:p>
            <a:pPr algn="ctr"/>
            <a:r>
              <a:rPr lang="en-US" sz="1600" dirty="0" err="1"/>
              <a:t>Métabolites</a:t>
            </a:r>
            <a:r>
              <a:rPr lang="en-US" sz="1600" dirty="0"/>
              <a:t> </a:t>
            </a:r>
            <a:r>
              <a:rPr lang="en-US" dirty="0"/>
              <a:t>  </a:t>
            </a:r>
          </a:p>
        </p:txBody>
      </p:sp>
      <p:pic>
        <p:nvPicPr>
          <p:cNvPr id="12" name="Picture 8" descr="GC MSD.bmp">
            <a:extLst>
              <a:ext uri="{FF2B5EF4-FFF2-40B4-BE49-F238E27FC236}">
                <a16:creationId xmlns:a16="http://schemas.microsoft.com/office/drawing/2014/main" id="{83674FDE-107E-4EC1-A991-197FB66C63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53" y="492954"/>
            <a:ext cx="1059016" cy="97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API-4000.gif">
            <a:extLst>
              <a:ext uri="{FF2B5EF4-FFF2-40B4-BE49-F238E27FC236}">
                <a16:creationId xmlns:a16="http://schemas.microsoft.com/office/drawing/2014/main" id="{1FAE98B0-A3EB-42AD-9A70-95A269135A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357" y="783748"/>
            <a:ext cx="1364267" cy="68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Résultat de recherche d'images pour &quot;colonnes chromato remplies&quot;">
            <a:extLst>
              <a:ext uri="{FF2B5EF4-FFF2-40B4-BE49-F238E27FC236}">
                <a16:creationId xmlns:a16="http://schemas.microsoft.com/office/drawing/2014/main" id="{D5598E47-B690-44B8-BB3B-7E036246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00" y="761129"/>
            <a:ext cx="701879" cy="70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 descr="Une image contenant plat, miroir, assiette, verre&#10;&#10;Description générée automatiquement">
            <a:extLst>
              <a:ext uri="{FF2B5EF4-FFF2-40B4-BE49-F238E27FC236}">
                <a16:creationId xmlns:a16="http://schemas.microsoft.com/office/drawing/2014/main" id="{90ECCC23-8331-4890-8F10-039D9153D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12" y="800858"/>
            <a:ext cx="782717" cy="57879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507B541-75AD-4253-B4D2-D66221563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630" y="784698"/>
            <a:ext cx="446042" cy="551057"/>
          </a:xfrm>
          <a:prstGeom prst="rect">
            <a:avLst/>
          </a:prstGeom>
        </p:spPr>
      </p:pic>
      <p:pic>
        <p:nvPicPr>
          <p:cNvPr id="21" name="Image 20" descr="Une image contenant intérieur, appareil, table, camion&#10;&#10;Description générée automatiquement">
            <a:extLst>
              <a:ext uri="{FF2B5EF4-FFF2-40B4-BE49-F238E27FC236}">
                <a16:creationId xmlns:a16="http://schemas.microsoft.com/office/drawing/2014/main" id="{753D0C96-73AF-4EC4-8500-E6050BF6B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73" y="799579"/>
            <a:ext cx="1397184" cy="785916"/>
          </a:xfrm>
          <a:prstGeom prst="rect">
            <a:avLst/>
          </a:prstGeom>
        </p:spPr>
      </p:pic>
      <p:pic>
        <p:nvPicPr>
          <p:cNvPr id="23" name="Image 2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E1F4F9A-8860-41CE-90BE-7D804432A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46" y="6202279"/>
            <a:ext cx="518759" cy="518759"/>
          </a:xfrm>
          <a:prstGeom prst="rect">
            <a:avLst/>
          </a:prstGeom>
        </p:spPr>
      </p:pic>
      <p:pic>
        <p:nvPicPr>
          <p:cNvPr id="25" name="Image 2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8279686-EB4D-463D-A596-001215E84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2" y="6102783"/>
            <a:ext cx="700839" cy="650223"/>
          </a:xfrm>
          <a:prstGeom prst="rect">
            <a:avLst/>
          </a:prstGeom>
        </p:spPr>
      </p:pic>
      <p:pic>
        <p:nvPicPr>
          <p:cNvPr id="1026" name="Picture 2" descr="Résultat de recherche d'images pour &quot;étonné&quot;">
            <a:extLst>
              <a:ext uri="{FF2B5EF4-FFF2-40B4-BE49-F238E27FC236}">
                <a16:creationId xmlns:a16="http://schemas.microsoft.com/office/drawing/2014/main" id="{758F89D5-EF3E-489C-9AA3-0EE908D56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80" y="6102783"/>
            <a:ext cx="757987" cy="7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28A9663A-A00D-408A-96C2-B9D62519B9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57" y="6010676"/>
            <a:ext cx="849994" cy="849994"/>
          </a:xfrm>
          <a:prstGeom prst="rect">
            <a:avLst/>
          </a:prstGeom>
        </p:spPr>
      </p:pic>
      <p:pic>
        <p:nvPicPr>
          <p:cNvPr id="1024" name="Image 102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E587ECE-E613-483A-8D99-48B0F5B9CE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60" y="6145830"/>
            <a:ext cx="757987" cy="631656"/>
          </a:xfrm>
          <a:prstGeom prst="rect">
            <a:avLst/>
          </a:prstGeom>
        </p:spPr>
      </p:pic>
      <p:pic>
        <p:nvPicPr>
          <p:cNvPr id="1027" name="Image 102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9B2152E-0190-4042-A89D-269197DFE9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91" y="6187504"/>
            <a:ext cx="822158" cy="616619"/>
          </a:xfrm>
          <a:prstGeom prst="rect">
            <a:avLst/>
          </a:prstGeom>
        </p:spPr>
      </p:pic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E74DDE82-989E-44B4-A0F5-0E468726ADD4}"/>
              </a:ext>
            </a:extLst>
          </p:cNvPr>
          <p:cNvSpPr/>
          <p:nvPr/>
        </p:nvSpPr>
        <p:spPr>
          <a:xfrm>
            <a:off x="4745904" y="5518162"/>
            <a:ext cx="6497476" cy="703846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Épidemiologie</a:t>
            </a:r>
            <a:r>
              <a:rPr lang="en-US" dirty="0"/>
              <a:t>, </a:t>
            </a:r>
            <a:r>
              <a:rPr lang="en-US" dirty="0" err="1"/>
              <a:t>évaluation</a:t>
            </a:r>
            <a:r>
              <a:rPr lang="en-US" dirty="0"/>
              <a:t> des </a:t>
            </a:r>
            <a:r>
              <a:rPr lang="en-US" dirty="0" err="1"/>
              <a:t>risques</a:t>
            </a:r>
            <a:r>
              <a:rPr lang="en-US" dirty="0"/>
              <a:t>, exposome …</a:t>
            </a:r>
            <a:r>
              <a:rPr lang="en-US" sz="1600" dirty="0"/>
              <a:t> </a:t>
            </a:r>
            <a:endParaRPr lang="en-US" dirty="0"/>
          </a:p>
        </p:txBody>
      </p:sp>
      <p:sp>
        <p:nvSpPr>
          <p:cNvPr id="1028" name="ZoneTexte 1027">
            <a:extLst>
              <a:ext uri="{FF2B5EF4-FFF2-40B4-BE49-F238E27FC236}">
                <a16:creationId xmlns:a16="http://schemas.microsoft.com/office/drawing/2014/main" id="{3A59A7C5-2540-4CCE-AA22-D5F5A0F01B2E}"/>
              </a:ext>
            </a:extLst>
          </p:cNvPr>
          <p:cNvSpPr txBox="1"/>
          <p:nvPr/>
        </p:nvSpPr>
        <p:spPr>
          <a:xfrm>
            <a:off x="1230934" y="1850840"/>
            <a:ext cx="7603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70’s		80’s		        00’s		   …….</a:t>
            </a:r>
          </a:p>
        </p:txBody>
      </p:sp>
      <p:pic>
        <p:nvPicPr>
          <p:cNvPr id="1030" name="Image 1029" descr="Une image contenant intérieur, table, compteur, assis&#10;&#10;Description générée automatiquement">
            <a:extLst>
              <a:ext uri="{FF2B5EF4-FFF2-40B4-BE49-F238E27FC236}">
                <a16:creationId xmlns:a16="http://schemas.microsoft.com/office/drawing/2014/main" id="{168329E1-9C4E-4E98-B559-BAFDF9DA9D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79" y="1579346"/>
            <a:ext cx="912319" cy="456160"/>
          </a:xfrm>
          <a:prstGeom prst="rect">
            <a:avLst/>
          </a:prstGeom>
        </p:spPr>
      </p:pic>
      <p:pic>
        <p:nvPicPr>
          <p:cNvPr id="1033" name="Image 1032">
            <a:extLst>
              <a:ext uri="{FF2B5EF4-FFF2-40B4-BE49-F238E27FC236}">
                <a16:creationId xmlns:a16="http://schemas.microsoft.com/office/drawing/2014/main" id="{E82ACD48-7C37-4F02-A99D-A77098511B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8281" y="1579346"/>
            <a:ext cx="702747" cy="517360"/>
          </a:xfrm>
          <a:prstGeom prst="rect">
            <a:avLst/>
          </a:prstGeom>
        </p:spPr>
      </p:pic>
      <p:pic>
        <p:nvPicPr>
          <p:cNvPr id="1035" name="Image 1034" descr="Une image contenant intérieur, table, assis, métal&#10;&#10;Description générée automatiquement">
            <a:extLst>
              <a:ext uri="{FF2B5EF4-FFF2-40B4-BE49-F238E27FC236}">
                <a16:creationId xmlns:a16="http://schemas.microsoft.com/office/drawing/2014/main" id="{0765A27B-157F-4149-A319-C23012CB3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90" y="1576000"/>
            <a:ext cx="364158" cy="559893"/>
          </a:xfrm>
          <a:prstGeom prst="rect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31DBBD1-C609-47FE-9800-0DF4B21FBA07}"/>
              </a:ext>
            </a:extLst>
          </p:cNvPr>
          <p:cNvSpPr/>
          <p:nvPr/>
        </p:nvSpPr>
        <p:spPr>
          <a:xfrm>
            <a:off x="9811848" y="2677838"/>
            <a:ext cx="1574132" cy="703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Suivants</a:t>
            </a:r>
            <a:r>
              <a:rPr lang="en-US" sz="1600" dirty="0"/>
              <a:t> ????….  </a:t>
            </a:r>
            <a:r>
              <a:rPr lang="en-US" dirty="0"/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21B7125-8DAF-9229-D644-87DC057D988A}"/>
              </a:ext>
            </a:extLst>
          </p:cNvPr>
          <p:cNvSpPr txBox="1"/>
          <p:nvPr/>
        </p:nvSpPr>
        <p:spPr>
          <a:xfrm>
            <a:off x="785070" y="42436"/>
            <a:ext cx="915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Progrès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analytiques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impressionnants</a:t>
            </a:r>
            <a:r>
              <a:rPr lang="en-US" sz="2800" dirty="0">
                <a:solidFill>
                  <a:schemeClr val="bg1"/>
                </a:solidFill>
              </a:rPr>
              <a:t>…………..forte </a:t>
            </a:r>
            <a:r>
              <a:rPr lang="en-US" sz="2800" dirty="0" err="1">
                <a:solidFill>
                  <a:schemeClr val="bg1"/>
                </a:solidFill>
              </a:rPr>
              <a:t>inquiétude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C543BC-AA8D-12A0-8A51-5964F719B8FF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92" y="413496"/>
            <a:ext cx="7316108" cy="52420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E6BBCF1-92FD-E659-4E2D-4C8B1CE1B6CB}"/>
              </a:ext>
            </a:extLst>
          </p:cNvPr>
          <p:cNvSpPr txBox="1"/>
          <p:nvPr/>
        </p:nvSpPr>
        <p:spPr>
          <a:xfrm>
            <a:off x="7080820" y="1723273"/>
            <a:ext cx="5089354" cy="35394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3200" dirty="0">
                <a:solidFill>
                  <a:schemeClr val="bg1"/>
                </a:solidFill>
              </a:rPr>
              <a:t>Molécules mères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3200" dirty="0">
                <a:solidFill>
                  <a:schemeClr val="bg1"/>
                </a:solidFill>
              </a:rPr>
              <a:t>Métabolites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3200" dirty="0">
                <a:solidFill>
                  <a:schemeClr val="bg1"/>
                </a:solidFill>
              </a:rPr>
              <a:t>Produits de dégradation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3200" dirty="0">
                <a:solidFill>
                  <a:schemeClr val="bg1"/>
                </a:solidFill>
              </a:rPr>
              <a:t>Polaires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32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3200" dirty="0">
                <a:solidFill>
                  <a:schemeClr val="bg1"/>
                </a:solidFill>
              </a:rPr>
              <a:t>Dans des matrices complexes</a:t>
            </a:r>
          </a:p>
        </p:txBody>
      </p:sp>
    </p:spTree>
    <p:extLst>
      <p:ext uri="{BB962C8B-B14F-4D97-AF65-F5344CB8AC3E}">
        <p14:creationId xmlns:p14="http://schemas.microsoft.com/office/powerpoint/2010/main" val="348268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4E0261D-182B-69ED-A38E-5742BDCC1274}"/>
              </a:ext>
            </a:extLst>
          </p:cNvPr>
          <p:cNvSpPr txBox="1"/>
          <p:nvPr/>
        </p:nvSpPr>
        <p:spPr>
          <a:xfrm>
            <a:off x="1047564" y="142043"/>
            <a:ext cx="7534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Directive européenne – Code de la santé publique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78EA32-DAEE-03DB-5304-33F4FC4285DB}"/>
              </a:ext>
            </a:extLst>
          </p:cNvPr>
          <p:cNvSpPr txBox="1"/>
          <p:nvPr/>
        </p:nvSpPr>
        <p:spPr>
          <a:xfrm>
            <a:off x="1047564" y="1279606"/>
            <a:ext cx="10919535" cy="543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Polluants généraux : Acrylamide, Benzène, </a:t>
            </a:r>
            <a:r>
              <a:rPr lang="fr-FR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Benzo</a:t>
            </a:r>
            <a: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[a] pyrène, Bisphénol A, </a:t>
            </a:r>
            <a:b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1,2-dichloroéthane, </a:t>
            </a:r>
            <a:r>
              <a:rPr lang="fr-FR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Epichlorhydrine</a:t>
            </a:r>
            <a: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Hydrocarbures aromatiques polycycliques (HAP), Somme des substances alkylées per et </a:t>
            </a:r>
            <a:r>
              <a:rPr lang="fr-FR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polyfluorées</a:t>
            </a:r>
            <a: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(PFAS), Pesticides, Tétrachloroéthylène et trichloroéthylène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indent="635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Sous-produits de la désinfection : Acides </a:t>
            </a:r>
            <a:r>
              <a:rPr lang="fr-FR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haloacétiques</a:t>
            </a:r>
            <a: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Bromates, Chlorates, Chlorites, </a:t>
            </a:r>
            <a:r>
              <a:rPr lang="fr-FR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Trihalométhanes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Métaux et métalloïdes : Antimoine, Arsenic, Bore, Cadmium, Chrome, Chrome VI, Cuivre, Cyanures totaux, Mercure, Nickel, Plomb, Sélénium, Uranium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Minéraux : Chlorates, Fluorures, Nitrates, Nitrites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Relargage par des matériaux : Bisphénol A , Chlorure de vinyle, Plomb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Toxines : Total </a:t>
            </a:r>
            <a:r>
              <a:rPr lang="fr-FR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microcystines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95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F5911CD-1A55-EFA5-BACA-00F87CB73ACB}"/>
              </a:ext>
            </a:extLst>
          </p:cNvPr>
          <p:cNvSpPr txBox="1"/>
          <p:nvPr/>
        </p:nvSpPr>
        <p:spPr>
          <a:xfrm>
            <a:off x="3863549" y="190745"/>
            <a:ext cx="4032448" cy="584775"/>
          </a:xfrm>
          <a:prstGeom prst="rect">
            <a:avLst/>
          </a:prstGeom>
          <a:solidFill>
            <a:srgbClr val="99CCFF">
              <a:alpha val="66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Arial" charset="0"/>
                <a:ea typeface="MS PGothic" pitchFamily="34" charset="-128"/>
              </a:rPr>
              <a:t>Exposition </a:t>
            </a:r>
            <a:r>
              <a:rPr lang="en-US" sz="3200" dirty="0" err="1">
                <a:latin typeface="Arial" charset="0"/>
                <a:ea typeface="MS PGothic" pitchFamily="34" charset="-128"/>
              </a:rPr>
              <a:t>Directe</a:t>
            </a:r>
            <a:endParaRPr lang="en-US" sz="3200" dirty="0">
              <a:latin typeface="Arial" charset="0"/>
              <a:ea typeface="MS PGothic" pitchFamily="34" charset="-128"/>
            </a:endParaRPr>
          </a:p>
        </p:txBody>
      </p:sp>
      <p:pic>
        <p:nvPicPr>
          <p:cNvPr id="22533" name="Picture 2" descr="http://www.eloyes.fr/images/eau_potable.jpg">
            <a:extLst>
              <a:ext uri="{FF2B5EF4-FFF2-40B4-BE49-F238E27FC236}">
                <a16:creationId xmlns:a16="http://schemas.microsoft.com/office/drawing/2014/main" id="{BD851072-0A5A-83D2-7D21-BA8AA7436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76251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http://www.astucesagogo.com/photos-images/glace-001.jpg">
            <a:extLst>
              <a:ext uri="{FF2B5EF4-FFF2-40B4-BE49-F238E27FC236}">
                <a16:creationId xmlns:a16="http://schemas.microsoft.com/office/drawing/2014/main" id="{D5F9D8E4-16A1-61A5-2BA7-E70602CCD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221163"/>
            <a:ext cx="1036638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http://cdn.overstock.com/img/mxc/100917_long_stem_shower_head.jpg">
            <a:extLst>
              <a:ext uri="{FF2B5EF4-FFF2-40B4-BE49-F238E27FC236}">
                <a16:creationId xmlns:a16="http://schemas.microsoft.com/office/drawing/2014/main" id="{AA1762DE-1E80-F8DD-F140-B636595A4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628776"/>
            <a:ext cx="9366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ttp://www.noyades.com/desfilante_archivos/les-noyades.png">
            <a:extLst>
              <a:ext uri="{FF2B5EF4-FFF2-40B4-BE49-F238E27FC236}">
                <a16:creationId xmlns:a16="http://schemas.microsoft.com/office/drawing/2014/main" id="{8A53C387-4CE2-5134-E8B1-A9FC3F9FB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1700213"/>
            <a:ext cx="103981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http://195.83.128.55/%7Emmi14d13/wordpress/wp-content/uploads/2015/05/photos_8.jpeg">
            <a:extLst>
              <a:ext uri="{FF2B5EF4-FFF2-40B4-BE49-F238E27FC236}">
                <a16:creationId xmlns:a16="http://schemas.microsoft.com/office/drawing/2014/main" id="{9027334C-F0D0-714A-81D3-DDF2B0CB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549275"/>
            <a:ext cx="1439862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2" descr="http://www.magic-stickers.com/ajax/gen_image_produit.php?image=Autocolante_stickers_ski_nautique_51012.png">
            <a:extLst>
              <a:ext uri="{FF2B5EF4-FFF2-40B4-BE49-F238E27FC236}">
                <a16:creationId xmlns:a16="http://schemas.microsoft.com/office/drawing/2014/main" id="{60C7C1F9-2ADE-6414-451F-BA445A63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1557338"/>
            <a:ext cx="122555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4" descr="http://www.linternaute.com/science/environnement/dossier/energies/nucleaire.jpg">
            <a:extLst>
              <a:ext uri="{FF2B5EF4-FFF2-40B4-BE49-F238E27FC236}">
                <a16:creationId xmlns:a16="http://schemas.microsoft.com/office/drawing/2014/main" id="{EA13E2FD-2CD2-60CF-8E21-FA5FE63CB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1700214"/>
            <a:ext cx="100171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6" descr="http://www.mares-franche-comte.org/zfiles/61.jpg">
            <a:extLst>
              <a:ext uri="{FF2B5EF4-FFF2-40B4-BE49-F238E27FC236}">
                <a16:creationId xmlns:a16="http://schemas.microsoft.com/office/drawing/2014/main" id="{24E1E92F-E859-6E8F-00A5-57765F215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773238"/>
            <a:ext cx="165735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26F8AA9-6624-A715-51D3-B6BA1DA363BA}"/>
              </a:ext>
            </a:extLst>
          </p:cNvPr>
          <p:cNvSpPr txBox="1"/>
          <p:nvPr/>
        </p:nvSpPr>
        <p:spPr>
          <a:xfrm>
            <a:off x="4007768" y="3068961"/>
            <a:ext cx="4320480" cy="584775"/>
          </a:xfrm>
          <a:prstGeom prst="rect">
            <a:avLst/>
          </a:prstGeom>
          <a:solidFill>
            <a:srgbClr val="99CCFF">
              <a:alpha val="66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Arial" charset="0"/>
                <a:ea typeface="MS PGothic" pitchFamily="34" charset="-128"/>
              </a:rPr>
              <a:t>Exposition </a:t>
            </a:r>
            <a:r>
              <a:rPr lang="en-US" sz="3200" dirty="0" err="1">
                <a:latin typeface="Arial" charset="0"/>
                <a:ea typeface="MS PGothic" pitchFamily="34" charset="-128"/>
              </a:rPr>
              <a:t>Indirecte</a:t>
            </a:r>
            <a:endParaRPr lang="en-US" sz="3200" dirty="0">
              <a:latin typeface="Arial" charset="0"/>
              <a:ea typeface="MS PGothic" pitchFamily="34" charset="-128"/>
            </a:endParaRPr>
          </a:p>
        </p:txBody>
      </p:sp>
      <p:pic>
        <p:nvPicPr>
          <p:cNvPr id="22544" name="Picture 18" descr="http://cdn-doctissimo.ladmedia.fr/var/doctissimo/storage/images/fr/www/nutrition/famille-d-aliments/huitres/huitres-perle-rare/104273-1-fre-FR/huitres-perle-rare1.jpg">
            <a:extLst>
              <a:ext uri="{FF2B5EF4-FFF2-40B4-BE49-F238E27FC236}">
                <a16:creationId xmlns:a16="http://schemas.microsoft.com/office/drawing/2014/main" id="{7EE2E6C2-742F-4260-7B9A-31744772F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941888"/>
            <a:ext cx="15557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lèche vers le bas 13">
            <a:extLst>
              <a:ext uri="{FF2B5EF4-FFF2-40B4-BE49-F238E27FC236}">
                <a16:creationId xmlns:a16="http://schemas.microsoft.com/office/drawing/2014/main" id="{356A70B7-6E19-C561-3E37-E6FAA9584519}"/>
              </a:ext>
            </a:extLst>
          </p:cNvPr>
          <p:cNvSpPr/>
          <p:nvPr/>
        </p:nvSpPr>
        <p:spPr>
          <a:xfrm rot="3875897">
            <a:off x="3459163" y="276225"/>
            <a:ext cx="260350" cy="863600"/>
          </a:xfrm>
          <a:prstGeom prst="downArrow">
            <a:avLst/>
          </a:prstGeom>
          <a:solidFill>
            <a:srgbClr val="D1E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BC2DDB54-2BCD-3C3E-9F2C-D5F59739B029}"/>
              </a:ext>
            </a:extLst>
          </p:cNvPr>
          <p:cNvSpPr/>
          <p:nvPr/>
        </p:nvSpPr>
        <p:spPr>
          <a:xfrm rot="3011533">
            <a:off x="3644900" y="781050"/>
            <a:ext cx="260350" cy="863600"/>
          </a:xfrm>
          <a:prstGeom prst="downArrow">
            <a:avLst/>
          </a:prstGeom>
          <a:solidFill>
            <a:srgbClr val="D1E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Flèche vers le bas 15">
            <a:extLst>
              <a:ext uri="{FF2B5EF4-FFF2-40B4-BE49-F238E27FC236}">
                <a16:creationId xmlns:a16="http://schemas.microsoft.com/office/drawing/2014/main" id="{91F59B5E-41AC-B1AF-9E1C-8C04ECBDC1B0}"/>
              </a:ext>
            </a:extLst>
          </p:cNvPr>
          <p:cNvSpPr/>
          <p:nvPr/>
        </p:nvSpPr>
        <p:spPr>
          <a:xfrm>
            <a:off x="4440238" y="981075"/>
            <a:ext cx="260350" cy="590550"/>
          </a:xfrm>
          <a:prstGeom prst="downArrow">
            <a:avLst/>
          </a:prstGeom>
          <a:solidFill>
            <a:srgbClr val="D1E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lèche vers le bas 16">
            <a:extLst>
              <a:ext uri="{FF2B5EF4-FFF2-40B4-BE49-F238E27FC236}">
                <a16:creationId xmlns:a16="http://schemas.microsoft.com/office/drawing/2014/main" id="{7C97B957-D072-2E1F-CE02-099DC5069389}"/>
              </a:ext>
            </a:extLst>
          </p:cNvPr>
          <p:cNvSpPr/>
          <p:nvPr/>
        </p:nvSpPr>
        <p:spPr>
          <a:xfrm rot="17487455">
            <a:off x="8215313" y="252413"/>
            <a:ext cx="260350" cy="863600"/>
          </a:xfrm>
          <a:prstGeom prst="downArrow">
            <a:avLst/>
          </a:prstGeom>
          <a:solidFill>
            <a:srgbClr val="D1E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6E896F35-D167-B398-E696-33871EDD5E04}"/>
              </a:ext>
            </a:extLst>
          </p:cNvPr>
          <p:cNvSpPr/>
          <p:nvPr/>
        </p:nvSpPr>
        <p:spPr>
          <a:xfrm>
            <a:off x="5735638" y="981075"/>
            <a:ext cx="260350" cy="590550"/>
          </a:xfrm>
          <a:prstGeom prst="downArrow">
            <a:avLst/>
          </a:prstGeom>
          <a:solidFill>
            <a:srgbClr val="D1E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AAFB52BB-07DB-A3CC-6A25-DDF1EE969E69}"/>
              </a:ext>
            </a:extLst>
          </p:cNvPr>
          <p:cNvSpPr/>
          <p:nvPr/>
        </p:nvSpPr>
        <p:spPr>
          <a:xfrm>
            <a:off x="7319963" y="981075"/>
            <a:ext cx="260350" cy="590550"/>
          </a:xfrm>
          <a:prstGeom prst="downArrow">
            <a:avLst/>
          </a:prstGeom>
          <a:solidFill>
            <a:srgbClr val="D1E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C2A858E6-94D6-73C1-3A7D-DF2F6A1FFD26}"/>
              </a:ext>
            </a:extLst>
          </p:cNvPr>
          <p:cNvSpPr/>
          <p:nvPr/>
        </p:nvSpPr>
        <p:spPr>
          <a:xfrm rot="18763794">
            <a:off x="8090694" y="797719"/>
            <a:ext cx="260350" cy="839788"/>
          </a:xfrm>
          <a:prstGeom prst="downArrow">
            <a:avLst/>
          </a:prstGeom>
          <a:solidFill>
            <a:srgbClr val="D1E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52" name="ZoneTexte 20">
            <a:extLst>
              <a:ext uri="{FF2B5EF4-FFF2-40B4-BE49-F238E27FC236}">
                <a16:creationId xmlns:a16="http://schemas.microsoft.com/office/drawing/2014/main" id="{1C5712DB-0E7E-8AB7-8E55-36F175E37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26" y="3789363"/>
            <a:ext cx="414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000">
                <a:latin typeface="Arial" panose="020B0604020202020204" pitchFamily="34" charset="0"/>
              </a:rPr>
              <a:t>(Bioaccumulation, bioamplification)</a:t>
            </a:r>
          </a:p>
        </p:txBody>
      </p:sp>
      <p:pic>
        <p:nvPicPr>
          <p:cNvPr id="22553" name="Picture 22" descr="http://www.ec.gc.ca/mercure-mercury/D721AC1F-4446-4E44-A13E-3845A7FAF7D7/i-f-bom-e.jpg">
            <a:extLst>
              <a:ext uri="{FF2B5EF4-FFF2-40B4-BE49-F238E27FC236}">
                <a16:creationId xmlns:a16="http://schemas.microsoft.com/office/drawing/2014/main" id="{0756C4A5-957A-9C67-C19F-6B03A9FC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6" y="5243514"/>
            <a:ext cx="2233613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4" descr="http://www.actu-environnement.com/images/illustrations/news/15695_une.jpg">
            <a:extLst>
              <a:ext uri="{FF2B5EF4-FFF2-40B4-BE49-F238E27FC236}">
                <a16:creationId xmlns:a16="http://schemas.microsoft.com/office/drawing/2014/main" id="{61572E1C-C908-D189-6DDE-73D3ADE2C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565650"/>
            <a:ext cx="237648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55" name="Objet 3">
            <a:extLst>
              <a:ext uri="{FF2B5EF4-FFF2-40B4-BE49-F238E27FC236}">
                <a16:creationId xmlns:a16="http://schemas.microsoft.com/office/drawing/2014/main" id="{4F5FE438-677F-2C5E-6CEF-8908A0F675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93139" y="3900489"/>
          <a:ext cx="1760537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3" imgW="2488889" imgH="1879365" progId="Photoshop.Image.18">
                  <p:embed/>
                </p:oleObj>
              </mc:Choice>
              <mc:Fallback>
                <p:oleObj name="Image" r:id="rId13" imgW="2488889" imgH="1879365" progId="Photoshop.Image.18">
                  <p:embed/>
                  <p:pic>
                    <p:nvPicPr>
                      <p:cNvPr id="22555" name="Objet 3">
                        <a:extLst>
                          <a:ext uri="{FF2B5EF4-FFF2-40B4-BE49-F238E27FC236}">
                            <a16:creationId xmlns:a16="http://schemas.microsoft.com/office/drawing/2014/main" id="{4F5FE438-677F-2C5E-6CEF-8908A0F675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3139" y="3900489"/>
                        <a:ext cx="1760537" cy="133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1">
            <a:extLst>
              <a:ext uri="{FF2B5EF4-FFF2-40B4-BE49-F238E27FC236}">
                <a16:creationId xmlns:a16="http://schemas.microsoft.com/office/drawing/2014/main" id="{E062E8C7-8739-46BD-B672-69D8858B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17461"/>
            <a:ext cx="4725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dirty="0"/>
              <a:t>L’eau au sein de l’</a:t>
            </a:r>
            <a:r>
              <a:rPr lang="fr-FR" altLang="fr-FR" sz="2800" dirty="0" err="1"/>
              <a:t>exposome</a:t>
            </a:r>
            <a:endParaRPr lang="fr-FR" altLang="fr-FR" sz="2800" dirty="0"/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80888E83-7B0F-4E70-9CFB-294DF827978A}"/>
              </a:ext>
            </a:extLst>
          </p:cNvPr>
          <p:cNvSpPr/>
          <p:nvPr/>
        </p:nvSpPr>
        <p:spPr>
          <a:xfrm>
            <a:off x="3432175" y="1281114"/>
            <a:ext cx="2376488" cy="1863725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u="sng" dirty="0"/>
              <a:t>Facteurs globaux</a:t>
            </a:r>
          </a:p>
          <a:p>
            <a:pPr algn="ctr">
              <a:defRPr/>
            </a:pPr>
            <a:r>
              <a:rPr lang="fr-FR" dirty="0"/>
              <a:t>Habitat, climat, conditions de travail, économie, social, stress, industrialisation… </a:t>
            </a:r>
          </a:p>
        </p:txBody>
      </p:sp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481AD372-2BA2-4030-A08E-4F86E39D8B4B}"/>
              </a:ext>
            </a:extLst>
          </p:cNvPr>
          <p:cNvSpPr/>
          <p:nvPr/>
        </p:nvSpPr>
        <p:spPr>
          <a:xfrm>
            <a:off x="1774825" y="3284538"/>
            <a:ext cx="2108200" cy="1873250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u="sng" dirty="0"/>
              <a:t>Dangers</a:t>
            </a:r>
          </a:p>
          <a:p>
            <a:pPr algn="ctr">
              <a:defRPr/>
            </a:pPr>
            <a:r>
              <a:rPr lang="fr-FR" dirty="0"/>
              <a:t>Chimiques, physiques, biologiques, sociaux, psychologiques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1302241E-1AAE-4030-89A1-E851E8D6299B}"/>
              </a:ext>
            </a:extLst>
          </p:cNvPr>
          <p:cNvSpPr/>
          <p:nvPr/>
        </p:nvSpPr>
        <p:spPr>
          <a:xfrm>
            <a:off x="6446838" y="1276350"/>
            <a:ext cx="2609850" cy="1868488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u="sng" dirty="0">
                <a:solidFill>
                  <a:schemeClr val="bg1"/>
                </a:solidFill>
              </a:rPr>
              <a:t>Facteurs spécifiques</a:t>
            </a:r>
          </a:p>
          <a:p>
            <a:pPr algn="ctr">
              <a:defRPr/>
            </a:pPr>
            <a:r>
              <a:rPr lang="fr-FR" dirty="0"/>
              <a:t>Métabolisme, sexe, activité physique, âge, </a:t>
            </a:r>
            <a:r>
              <a:rPr lang="fr-FR" dirty="0" err="1"/>
              <a:t>microbiote</a:t>
            </a:r>
            <a:r>
              <a:rPr lang="fr-FR" dirty="0"/>
              <a:t>, pratiques addictives, hygiène, …</a:t>
            </a:r>
          </a:p>
          <a:p>
            <a:pPr algn="ctr">
              <a:defRPr/>
            </a:pPr>
            <a:endParaRPr lang="fr-FR" dirty="0"/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F7B692AD-72FF-49D3-9D8F-F672C31712F1}"/>
              </a:ext>
            </a:extLst>
          </p:cNvPr>
          <p:cNvSpPr/>
          <p:nvPr/>
        </p:nvSpPr>
        <p:spPr>
          <a:xfrm>
            <a:off x="8112125" y="3263901"/>
            <a:ext cx="2324100" cy="1871663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u="sng" dirty="0"/>
              <a:t>Voies d’exposition</a:t>
            </a:r>
          </a:p>
          <a:p>
            <a:pPr algn="ctr">
              <a:defRPr/>
            </a:pPr>
            <a:r>
              <a:rPr lang="fr-FR" dirty="0"/>
              <a:t>Pulmonaire,</a:t>
            </a:r>
          </a:p>
          <a:p>
            <a:pPr algn="ctr">
              <a:defRPr/>
            </a:pPr>
            <a:r>
              <a:rPr lang="fr-FR" dirty="0"/>
              <a:t>Cutanée,</a:t>
            </a:r>
          </a:p>
          <a:p>
            <a:pPr algn="ctr">
              <a:defRPr/>
            </a:pPr>
            <a:r>
              <a:rPr lang="fr-FR" dirty="0"/>
              <a:t>digestive</a:t>
            </a:r>
          </a:p>
        </p:txBody>
      </p:sp>
      <p:pic>
        <p:nvPicPr>
          <p:cNvPr id="20487" name="Picture 5">
            <a:extLst>
              <a:ext uri="{FF2B5EF4-FFF2-40B4-BE49-F238E27FC236}">
                <a16:creationId xmlns:a16="http://schemas.microsoft.com/office/drawing/2014/main" id="{0FA264DD-3468-469E-8923-FC33B324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3716338"/>
            <a:ext cx="1743075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ZoneTexte 3">
            <a:extLst>
              <a:ext uri="{FF2B5EF4-FFF2-40B4-BE49-F238E27FC236}">
                <a16:creationId xmlns:a16="http://schemas.microsoft.com/office/drawing/2014/main" id="{084158A6-3A34-4C6A-A342-B63E87028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6" y="5854701"/>
            <a:ext cx="28733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/>
              <a:t>Risque spécifique 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CBBC6C2-9169-D53B-55C6-42EC9DBD0F21}"/>
              </a:ext>
            </a:extLst>
          </p:cNvPr>
          <p:cNvGraphicFramePr>
            <a:graphicFrameLocks noGrp="1"/>
          </p:cNvGraphicFramePr>
          <p:nvPr/>
        </p:nvGraphicFramePr>
        <p:xfrm>
          <a:off x="133254" y="1050416"/>
          <a:ext cx="11726946" cy="513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3473">
                  <a:extLst>
                    <a:ext uri="{9D8B030D-6E8A-4147-A177-3AD203B41FA5}">
                      <a16:colId xmlns:a16="http://schemas.microsoft.com/office/drawing/2014/main" val="4196099494"/>
                    </a:ext>
                  </a:extLst>
                </a:gridCol>
                <a:gridCol w="5863473">
                  <a:extLst>
                    <a:ext uri="{9D8B030D-6E8A-4147-A177-3AD203B41FA5}">
                      <a16:colId xmlns:a16="http://schemas.microsoft.com/office/drawing/2014/main" val="13103647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Effet sur la santé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Mécanisme toxique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243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/>
                        <a:t>Métabolisme des xénobiotiques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Activation récepteurs </a:t>
                      </a:r>
                      <a:r>
                        <a:rPr lang="fr-FR" sz="1800" dirty="0" err="1">
                          <a:effectLst/>
                          <a:latin typeface="Arial" panose="020B0604020202020204" pitchFamily="34" charset="0"/>
                        </a:rPr>
                        <a:t>pregnane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 x </a:t>
                      </a:r>
                    </a:p>
                    <a:p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Activation récepteurs </a:t>
                      </a:r>
                      <a:r>
                        <a:rPr lang="fr-FR" sz="1800" dirty="0" err="1">
                          <a:effectLst/>
                          <a:latin typeface="Arial" panose="020B0604020202020204" pitchFamily="34" charset="0"/>
                        </a:rPr>
                        <a:t>aryl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Arial" panose="020B0604020202020204" pitchFamily="34" charset="0"/>
                        </a:rPr>
                        <a:t>hydrocarbon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871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1" dirty="0">
                          <a:effectLst/>
                          <a:latin typeface="Arial" panose="020B0604020202020204" pitchFamily="34" charset="0"/>
                        </a:rPr>
                        <a:t>Perturbation endocrinienne</a:t>
                      </a:r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 err="1">
                          <a:effectLst/>
                          <a:latin typeface="Arial" panose="020B0604020202020204" pitchFamily="34" charset="0"/>
                        </a:rPr>
                        <a:t>Estrogenicité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fr-FR" sz="1800" dirty="0" err="1">
                          <a:effectLst/>
                          <a:latin typeface="Arial" panose="020B0604020202020204" pitchFamily="34" charset="0"/>
                        </a:rPr>
                        <a:t>Antiandrogenicité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, Fonction thyroïdienne</a:t>
                      </a:r>
                      <a:br>
                        <a:rPr lang="fr-FR" sz="1800" dirty="0"/>
                      </a:br>
                      <a:r>
                        <a:rPr lang="fr-FR" sz="1800" dirty="0"/>
                        <a:t>Activité </a:t>
                      </a:r>
                      <a:r>
                        <a:rPr lang="fr-FR" sz="1800" dirty="0" err="1">
                          <a:effectLst/>
                          <a:latin typeface="Arial" panose="020B0604020202020204" pitchFamily="34" charset="0"/>
                        </a:rPr>
                        <a:t>glucocorticoide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673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1" dirty="0">
                          <a:effectLst/>
                          <a:latin typeface="Arial" panose="020B0604020202020204" pitchFamily="34" charset="0"/>
                        </a:rPr>
                        <a:t>Génotoxicité</a:t>
                      </a:r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Mutation de gènes, </a:t>
                      </a:r>
                      <a:r>
                        <a:rPr lang="fr-FR" sz="1800" dirty="0"/>
                        <a:t>Mutation 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chromosomique</a:t>
                      </a:r>
                      <a:br>
                        <a:rPr lang="fr-FR" sz="1800" dirty="0"/>
                      </a:br>
                      <a:r>
                        <a:rPr lang="fr-FR" sz="1800" dirty="0"/>
                        <a:t>Réponses aux dommages à l’ADN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406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1" dirty="0">
                          <a:effectLst/>
                          <a:latin typeface="Arial" panose="020B0604020202020204" pitchFamily="34" charset="0"/>
                        </a:rPr>
                        <a:t>Réponses au stress oxydatif</a:t>
                      </a:r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Stress réticulum endoplasmique, </a:t>
                      </a:r>
                      <a:r>
                        <a:rPr lang="fr-FR" sz="1800" dirty="0"/>
                        <a:t>Protéines de choc thermique</a:t>
                      </a:r>
                      <a:br>
                        <a:rPr lang="fr-FR" sz="1800" dirty="0"/>
                      </a:br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hypoxie, inflammation, </a:t>
                      </a:r>
                      <a:r>
                        <a:rPr lang="fr-FR" sz="1800" dirty="0"/>
                        <a:t>Stress lié aux métaux, 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Stress </a:t>
                      </a:r>
                      <a:r>
                        <a:rPr lang="fr-FR" sz="1800" dirty="0" err="1">
                          <a:effectLst/>
                          <a:latin typeface="Arial" panose="020B0604020202020204" pitchFamily="34" charset="0"/>
                        </a:rPr>
                        <a:t>oxidatif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63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1" dirty="0">
                          <a:effectLst/>
                          <a:latin typeface="Arial" panose="020B0604020202020204" pitchFamily="34" charset="0"/>
                        </a:rPr>
                        <a:t>Toxicité sur la reproduction et le développement</a:t>
                      </a:r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Toxicité sur la préimplantation</a:t>
                      </a:r>
                      <a:br>
                        <a:rPr lang="fr-FR" sz="1800" dirty="0"/>
                      </a:br>
                      <a:r>
                        <a:rPr lang="fr-FR" sz="1800" dirty="0"/>
                        <a:t>Tests « 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non mécanistiques » (</a:t>
                      </a:r>
                      <a:r>
                        <a:rPr lang="fr-FR" sz="1800" i="1" dirty="0">
                          <a:effectLst/>
                          <a:latin typeface="Arial" panose="020B0604020202020204" pitchFamily="34" charset="0"/>
                        </a:rPr>
                        <a:t>in vivo</a:t>
                      </a:r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  <a:p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Tests « mécanistiques » (nombreux en développement)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487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1" dirty="0">
                          <a:effectLst/>
                          <a:latin typeface="Arial" panose="020B0604020202020204" pitchFamily="34" charset="0"/>
                        </a:rPr>
                        <a:t>Neurotoxicité</a:t>
                      </a:r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Mécanismes restant à déterminer 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293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1" dirty="0">
                          <a:latin typeface="Arial" panose="020B0604020202020204" pitchFamily="34" charset="0"/>
                        </a:rPr>
                        <a:t>Immunotoxicité</a:t>
                      </a:r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effectLst/>
                          <a:latin typeface="Arial" panose="020B0604020202020204" pitchFamily="34" charset="0"/>
                        </a:rPr>
                        <a:t>Mécanismes restant à déterminer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68051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E71177FA-2FD0-B1FE-FBAF-F77A0759EAC5}"/>
              </a:ext>
            </a:extLst>
          </p:cNvPr>
          <p:cNvSpPr txBox="1"/>
          <p:nvPr/>
        </p:nvSpPr>
        <p:spPr>
          <a:xfrm>
            <a:off x="5983614" y="6594743"/>
            <a:ext cx="58765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Dingemans</a:t>
            </a:r>
            <a:r>
              <a:rPr lang="fr-FR" sz="1100" i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et al.</a:t>
            </a:r>
            <a:r>
              <a:rPr lang="fr-FR" sz="11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100" dirty="0">
                <a:effectLst/>
                <a:latin typeface="Arial" panose="020B0604020202020204" pitchFamily="34" charset="0"/>
              </a:rPr>
              <a:t>Integrated Environmental Assessment and Management</a:t>
            </a:r>
            <a:r>
              <a:rPr lang="en-US" sz="1100" dirty="0">
                <a:latin typeface="Arial" panose="020B0604020202020204" pitchFamily="34" charset="0"/>
              </a:rPr>
              <a:t>, </a:t>
            </a:r>
            <a:r>
              <a:rPr lang="en-US" sz="1100" dirty="0">
                <a:effectLst/>
                <a:latin typeface="Arial" panose="020B0604020202020204" pitchFamily="34" charset="0"/>
              </a:rPr>
              <a:t>15, 1, 126–134</a:t>
            </a:r>
            <a:endParaRPr lang="fr-FR" sz="11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28C7FD-CCD0-3B2B-9E46-D75154BBC8C2}"/>
              </a:ext>
            </a:extLst>
          </p:cNvPr>
          <p:cNvSpPr txBox="1"/>
          <p:nvPr/>
        </p:nvSpPr>
        <p:spPr>
          <a:xfrm>
            <a:off x="810883" y="57194"/>
            <a:ext cx="1694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Bioessais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928161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009CB48-858B-33E6-49D0-24F73735FFE8}"/>
              </a:ext>
            </a:extLst>
          </p:cNvPr>
          <p:cNvSpPr txBox="1"/>
          <p:nvPr/>
        </p:nvSpPr>
        <p:spPr>
          <a:xfrm rot="2269726">
            <a:off x="3519220" y="2985055"/>
            <a:ext cx="1767087" cy="173988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/>
              <a:t>Eau robinet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   Filtrée CAG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             Osmosée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                    Bouteille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                               Blanc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231C17-4561-CAD7-3824-70543C1739C4}"/>
              </a:ext>
            </a:extLst>
          </p:cNvPr>
          <p:cNvSpPr txBox="1"/>
          <p:nvPr/>
        </p:nvSpPr>
        <p:spPr>
          <a:xfrm rot="2269726">
            <a:off x="6598607" y="2985056"/>
            <a:ext cx="1767087" cy="173988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/>
              <a:t>Eau robinet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   Filtrée CAG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             Osmosée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                    Bouteille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                               Blanc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E4FAEC-F30D-F541-E26C-B19A475BE222}"/>
              </a:ext>
            </a:extLst>
          </p:cNvPr>
          <p:cNvSpPr txBox="1"/>
          <p:nvPr/>
        </p:nvSpPr>
        <p:spPr>
          <a:xfrm rot="2269726">
            <a:off x="781528" y="2985056"/>
            <a:ext cx="1767087" cy="1739881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/>
              <a:t>Eau robinet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   Filtrée CAG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             Osmosée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                    Bouteille</a:t>
            </a:r>
          </a:p>
          <a:p>
            <a:pPr>
              <a:lnSpc>
                <a:spcPct val="150000"/>
              </a:lnSpc>
            </a:pPr>
            <a:r>
              <a:rPr lang="fr-FR" sz="1400" dirty="0"/>
              <a:t>                               Blanc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8DCC23-858A-51DF-4756-9E698CC2F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80" y="981075"/>
            <a:ext cx="9344025" cy="24479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671561-D1AB-B821-4B9B-662D27A1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747" y="3548332"/>
            <a:ext cx="3522408" cy="32394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3DBF921-7332-47DB-71C8-CC6A59EB97AF}"/>
              </a:ext>
            </a:extLst>
          </p:cNvPr>
          <p:cNvSpPr txBox="1"/>
          <p:nvPr/>
        </p:nvSpPr>
        <p:spPr>
          <a:xfrm>
            <a:off x="226243" y="6523348"/>
            <a:ext cx="4982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Escher </a:t>
            </a:r>
            <a:r>
              <a:rPr lang="fr-FR" sz="1400" i="1" dirty="0"/>
              <a:t>et al. </a:t>
            </a:r>
            <a:r>
              <a:rPr lang="fr-FR" sz="1400" b="0" i="0" u="none" strike="noStrike" baseline="0" dirty="0">
                <a:latin typeface="AdvMyriad_I"/>
              </a:rPr>
              <a:t>J. Expos. Sc. </a:t>
            </a:r>
            <a:r>
              <a:rPr lang="fr-FR" sz="1400" b="0" i="0" u="none" strike="noStrike" baseline="0" dirty="0" err="1">
                <a:latin typeface="AdvMyriad_I"/>
              </a:rPr>
              <a:t>Environm</a:t>
            </a:r>
            <a:r>
              <a:rPr lang="fr-FR" sz="1400" b="0" i="0" u="none" strike="noStrike" baseline="0" dirty="0">
                <a:latin typeface="AdvMyriad_I"/>
              </a:rPr>
              <a:t>. </a:t>
            </a:r>
            <a:r>
              <a:rPr lang="fr-FR" sz="1400" b="0" i="0" u="none" strike="noStrike" baseline="0" dirty="0" err="1">
                <a:latin typeface="AdvMyriad_I"/>
              </a:rPr>
              <a:t>Epidemiol</a:t>
            </a:r>
            <a:r>
              <a:rPr lang="fr-FR" sz="1400" b="0" i="0" u="none" strike="noStrike" baseline="0" dirty="0">
                <a:latin typeface="AdvMyriad_I"/>
              </a:rPr>
              <a:t>. </a:t>
            </a:r>
            <a:r>
              <a:rPr lang="fr-FR" sz="1400" b="0" i="0" u="none" strike="noStrike" baseline="0" dirty="0">
                <a:latin typeface="AdvMyriad_R"/>
              </a:rPr>
              <a:t>(2024) 34:126–135</a:t>
            </a:r>
            <a:endParaRPr lang="fr-FR" sz="1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5BF5E8-D4A1-64D8-E3EA-C583B5492321}"/>
              </a:ext>
            </a:extLst>
          </p:cNvPr>
          <p:cNvSpPr txBox="1"/>
          <p:nvPr/>
        </p:nvSpPr>
        <p:spPr>
          <a:xfrm>
            <a:off x="226243" y="848668"/>
            <a:ext cx="8729762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         Cytotoxicité          Réponse au stress oxydatif        Neurotoxicité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6CD626-5BFC-A590-0570-C41E5CC17C9D}"/>
              </a:ext>
            </a:extLst>
          </p:cNvPr>
          <p:cNvSpPr txBox="1"/>
          <p:nvPr/>
        </p:nvSpPr>
        <p:spPr>
          <a:xfrm>
            <a:off x="723392" y="25939"/>
            <a:ext cx="5222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/>
              <a:t>Bioessais</a:t>
            </a:r>
            <a:r>
              <a:rPr lang="fr-FR" sz="3600" dirty="0"/>
              <a:t> réseau Barcelone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5F59FE-2A7A-71A7-9E0B-EE501B7D5A3B}"/>
              </a:ext>
            </a:extLst>
          </p:cNvPr>
          <p:cNvSpPr txBox="1"/>
          <p:nvPr/>
        </p:nvSpPr>
        <p:spPr>
          <a:xfrm>
            <a:off x="865371" y="4752563"/>
            <a:ext cx="6796816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Savoir raisonner à l’aide de  réponses biologiques face au mélange inconnu de polluants chimiques</a:t>
            </a:r>
          </a:p>
        </p:txBody>
      </p:sp>
    </p:spTree>
    <p:extLst>
      <p:ext uri="{BB962C8B-B14F-4D97-AF65-F5344CB8AC3E}">
        <p14:creationId xmlns:p14="http://schemas.microsoft.com/office/powerpoint/2010/main" val="3170887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A64713B-24A2-48DE-EF87-A3715E11EF66}"/>
              </a:ext>
            </a:extLst>
          </p:cNvPr>
          <p:cNvSpPr/>
          <p:nvPr/>
        </p:nvSpPr>
        <p:spPr>
          <a:xfrm>
            <a:off x="4767309" y="834501"/>
            <a:ext cx="2246050" cy="6036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Air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7F4F7DA-7A6A-16CE-B8F0-A7987BA23A81}"/>
              </a:ext>
            </a:extLst>
          </p:cNvPr>
          <p:cNvSpPr/>
          <p:nvPr/>
        </p:nvSpPr>
        <p:spPr>
          <a:xfrm>
            <a:off x="8976804" y="5296929"/>
            <a:ext cx="2246050" cy="6036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Sols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656CC11-7925-92BE-B584-A7B23C3E68AE}"/>
              </a:ext>
            </a:extLst>
          </p:cNvPr>
          <p:cNvSpPr/>
          <p:nvPr/>
        </p:nvSpPr>
        <p:spPr>
          <a:xfrm>
            <a:off x="1284302" y="4694261"/>
            <a:ext cx="2246050" cy="12093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Ressources en eaux</a:t>
            </a:r>
          </a:p>
          <a:p>
            <a:pPr algn="ctr"/>
            <a:r>
              <a:rPr lang="fr-FR" dirty="0"/>
              <a:t>Superficielles</a:t>
            </a:r>
          </a:p>
          <a:p>
            <a:pPr algn="ctr"/>
            <a:r>
              <a:rPr lang="fr-FR" dirty="0"/>
              <a:t>Souterraines</a:t>
            </a:r>
          </a:p>
          <a:p>
            <a:pPr algn="ctr"/>
            <a:r>
              <a:rPr lang="fr-FR" dirty="0"/>
              <a:t>Pluvial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3CB2969-04D9-D67A-60F6-C7AEEA30A213}"/>
              </a:ext>
            </a:extLst>
          </p:cNvPr>
          <p:cNvSpPr/>
          <p:nvPr/>
        </p:nvSpPr>
        <p:spPr>
          <a:xfrm>
            <a:off x="4145239" y="2166913"/>
            <a:ext cx="2560572" cy="16084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Potabilisées</a:t>
            </a:r>
          </a:p>
          <a:p>
            <a:pPr algn="ctr"/>
            <a:r>
              <a:rPr lang="fr-FR" dirty="0"/>
              <a:t>Distribution publique</a:t>
            </a:r>
          </a:p>
          <a:p>
            <a:pPr algn="ctr"/>
            <a:r>
              <a:rPr lang="fr-FR" dirty="0"/>
              <a:t>Conditionnées</a:t>
            </a:r>
          </a:p>
          <a:p>
            <a:pPr algn="ctr"/>
            <a:r>
              <a:rPr lang="fr-FR" dirty="0"/>
              <a:t>Usages spéciaux (Industries, soins…)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9C51B5E-E81D-71A5-97B8-1D6668316415}"/>
              </a:ext>
            </a:extLst>
          </p:cNvPr>
          <p:cNvSpPr/>
          <p:nvPr/>
        </p:nvSpPr>
        <p:spPr>
          <a:xfrm>
            <a:off x="5733073" y="3967535"/>
            <a:ext cx="2560572" cy="11371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Usées</a:t>
            </a:r>
          </a:p>
          <a:p>
            <a:pPr algn="ctr"/>
            <a:r>
              <a:rPr lang="fr-FR" dirty="0"/>
              <a:t>Urbaines</a:t>
            </a:r>
          </a:p>
          <a:p>
            <a:pPr algn="ctr"/>
            <a:r>
              <a:rPr lang="fr-FR" dirty="0"/>
              <a:t>Industrielles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225F6A-9955-3E25-BCF5-565435B19CCC}"/>
              </a:ext>
            </a:extLst>
          </p:cNvPr>
          <p:cNvSpPr txBox="1"/>
          <p:nvPr/>
        </p:nvSpPr>
        <p:spPr>
          <a:xfrm>
            <a:off x="1284302" y="87142"/>
            <a:ext cx="16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L’eau….les eaux</a:t>
            </a:r>
          </a:p>
        </p:txBody>
      </p:sp>
    </p:spTree>
    <p:extLst>
      <p:ext uri="{BB962C8B-B14F-4D97-AF65-F5344CB8AC3E}">
        <p14:creationId xmlns:p14="http://schemas.microsoft.com/office/powerpoint/2010/main" val="3875657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7CBB2D-83A3-7C40-670A-BE46E1DD5ACE}"/>
              </a:ext>
            </a:extLst>
          </p:cNvPr>
          <p:cNvSpPr txBox="1"/>
          <p:nvPr/>
        </p:nvSpPr>
        <p:spPr>
          <a:xfrm>
            <a:off x="770814" y="26648"/>
            <a:ext cx="602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Exemple métabolites de pesticides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8DEF33-6F2E-1765-AE50-0F68BCAEDEF6}"/>
              </a:ext>
            </a:extLst>
          </p:cNvPr>
          <p:cNvSpPr txBox="1"/>
          <p:nvPr/>
        </p:nvSpPr>
        <p:spPr>
          <a:xfrm>
            <a:off x="1401128" y="878614"/>
            <a:ext cx="74279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Métabolite pertinent ou non </a:t>
            </a:r>
          </a:p>
          <a:p>
            <a:r>
              <a:rPr lang="fr-FR" sz="2400" dirty="0"/>
              <a:t>	- absence harmonisation européenne</a:t>
            </a:r>
          </a:p>
          <a:p>
            <a:r>
              <a:rPr lang="fr-FR" sz="2400" dirty="0"/>
              <a:t>	- est-ce une bonne question ?</a:t>
            </a:r>
          </a:p>
          <a:p>
            <a:r>
              <a:rPr lang="fr-FR" sz="2400" dirty="0"/>
              <a:t>	- logigramme ANSES ….. 1 an d’expertise de qualité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7D8A283-350C-3CD0-FBDB-BFCF29F1470E}"/>
              </a:ext>
            </a:extLst>
          </p:cNvPr>
          <p:cNvSpPr txBox="1"/>
          <p:nvPr/>
        </p:nvSpPr>
        <p:spPr>
          <a:xfrm>
            <a:off x="1483571" y="4409726"/>
            <a:ext cx="10331867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fr-FR" sz="2000" dirty="0"/>
              <a:t>Pesticide 		0,1 µg/L              	…… logique de gestion non scientifique</a:t>
            </a:r>
          </a:p>
          <a:p>
            <a:endParaRPr lang="fr-FR" sz="2000" dirty="0"/>
          </a:p>
          <a:p>
            <a:r>
              <a:rPr lang="fr-FR" sz="2000" dirty="0"/>
              <a:t>Vmax 	Valeur souvent plus élevée 	…… logique scientifique toxicologique rigoureuse </a:t>
            </a:r>
          </a:p>
          <a:p>
            <a:endParaRPr lang="fr-FR" sz="2000" dirty="0"/>
          </a:p>
          <a:p>
            <a:r>
              <a:rPr lang="fr-FR" sz="2000" dirty="0"/>
              <a:t>Valeur guide provisoire 1, 3, 5  µg/L 	……logique toxicologique TTC en absence de données</a:t>
            </a:r>
          </a:p>
          <a:p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5198B4D-B035-8BCD-17CE-600A396526EF}"/>
              </a:ext>
            </a:extLst>
          </p:cNvPr>
          <p:cNvSpPr txBox="1"/>
          <p:nvPr/>
        </p:nvSpPr>
        <p:spPr>
          <a:xfrm>
            <a:off x="1483571" y="2808219"/>
            <a:ext cx="8743505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fr-FR" sz="2000" dirty="0"/>
              <a:t>Métabolite pertinent 	0,1 µg/L               	……logique de gestion non scientifique</a:t>
            </a:r>
          </a:p>
          <a:p>
            <a:endParaRPr lang="fr-FR" sz="2000" dirty="0"/>
          </a:p>
          <a:p>
            <a:r>
              <a:rPr lang="fr-FR" sz="2000" dirty="0"/>
              <a:t>Métabolite non pertinent 	0,9 µg/L               	……logique toxicologique TTC</a:t>
            </a:r>
          </a:p>
          <a:p>
            <a:r>
              <a:rPr lang="fr-FR" sz="20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799895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C97F030-17F4-C56A-89F2-06908D5FC5DC}"/>
              </a:ext>
            </a:extLst>
          </p:cNvPr>
          <p:cNvSpPr txBox="1"/>
          <p:nvPr/>
        </p:nvSpPr>
        <p:spPr>
          <a:xfrm>
            <a:off x="79956" y="3313976"/>
            <a:ext cx="11964922" cy="3170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/>
              <a:t>MOD élevée</a:t>
            </a:r>
            <a:r>
              <a:rPr lang="fr-FR" sz="2000" dirty="0"/>
              <a:t>			Faible résiduel de chlore				Coliformes ?</a:t>
            </a:r>
          </a:p>
          <a:p>
            <a:r>
              <a:rPr lang="fr-FR" sz="2000" b="1" dirty="0"/>
              <a:t>CODB élevé</a:t>
            </a:r>
            <a:r>
              <a:rPr lang="fr-FR" sz="2000" dirty="0"/>
              <a:t>			Biofilm stimulé, dépôts, coliformes ?		Flore totale</a:t>
            </a:r>
          </a:p>
          <a:p>
            <a:r>
              <a:rPr lang="fr-FR" sz="2000" b="1" dirty="0"/>
              <a:t>Turbidité</a:t>
            </a:r>
            <a:r>
              <a:rPr lang="fr-FR" sz="2000" dirty="0"/>
              <a:t>			Turbidité, flore totale, aselles, 			Mauvais goût, Aselles</a:t>
            </a:r>
          </a:p>
          <a:p>
            <a:r>
              <a:rPr lang="fr-FR" sz="2000" b="1" dirty="0"/>
              <a:t>Température &gt;17°C</a:t>
            </a:r>
            <a:r>
              <a:rPr lang="fr-FR" sz="2000" dirty="0"/>
              <a:t>			SP désinfection ….			Couleur	SP désinfection								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			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657AC5-28DF-3054-EDC7-3C9DFD5AC626}"/>
              </a:ext>
            </a:extLst>
          </p:cNvPr>
          <p:cNvSpPr txBox="1"/>
          <p:nvPr/>
        </p:nvSpPr>
        <p:spPr>
          <a:xfrm>
            <a:off x="79956" y="5050496"/>
            <a:ext cx="30129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Améliorer/changer ressource</a:t>
            </a:r>
          </a:p>
          <a:p>
            <a:pPr algn="ctr"/>
            <a:r>
              <a:rPr lang="fr-FR" dirty="0"/>
              <a:t>Politique de restauration des ressources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79014FB-432E-3BDE-7C32-A58DBE1EA5C8}"/>
              </a:ext>
            </a:extLst>
          </p:cNvPr>
          <p:cNvSpPr txBox="1"/>
          <p:nvPr/>
        </p:nvSpPr>
        <p:spPr>
          <a:xfrm>
            <a:off x="3785541" y="4883048"/>
            <a:ext cx="37244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Changer traitement	</a:t>
            </a:r>
          </a:p>
          <a:p>
            <a:pPr algn="ctr"/>
            <a:r>
              <a:rPr lang="fr-FR" dirty="0"/>
              <a:t>Floculation optimisée, Charbon actif, Ozone, membranes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Fin de vie des produits,  réactifs, concentrats</a:t>
            </a:r>
          </a:p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AB5763D-136C-B819-07CC-A0727BF5810D}"/>
              </a:ext>
            </a:extLst>
          </p:cNvPr>
          <p:cNvSpPr txBox="1"/>
          <p:nvPr/>
        </p:nvSpPr>
        <p:spPr>
          <a:xfrm>
            <a:off x="79956" y="874455"/>
            <a:ext cx="11964922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/>
              <a:t>Pesticides et métabolites</a:t>
            </a:r>
            <a:r>
              <a:rPr lang="fr-FR" sz="2000" dirty="0"/>
              <a:t>			Non conformités				Non conformités	</a:t>
            </a:r>
          </a:p>
          <a:p>
            <a:r>
              <a:rPr lang="fr-FR" sz="2000" b="1" dirty="0"/>
              <a:t>Perfluorés</a:t>
            </a:r>
            <a:r>
              <a:rPr lang="fr-FR" sz="2000" dirty="0"/>
              <a:t>								</a:t>
            </a:r>
          </a:p>
          <a:p>
            <a:r>
              <a:rPr lang="fr-FR" sz="2000" dirty="0"/>
              <a:t>									</a:t>
            </a:r>
          </a:p>
          <a:p>
            <a:r>
              <a:rPr lang="fr-FR" sz="2000" dirty="0"/>
              <a:t>									</a:t>
            </a:r>
          </a:p>
          <a:p>
            <a:r>
              <a:rPr lang="fr-FR" sz="2000" dirty="0"/>
              <a:t>									</a:t>
            </a:r>
          </a:p>
          <a:p>
            <a:r>
              <a:rPr lang="fr-FR" sz="2000" dirty="0"/>
              <a:t>									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227200-54E5-3246-9286-C8B976B121E4}"/>
              </a:ext>
            </a:extLst>
          </p:cNvPr>
          <p:cNvSpPr txBox="1"/>
          <p:nvPr/>
        </p:nvSpPr>
        <p:spPr>
          <a:xfrm>
            <a:off x="8592891" y="5327495"/>
            <a:ext cx="3012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Gestion optimisée du réseau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2D9670-5AD8-F148-DD75-4A9AF881302D}"/>
              </a:ext>
            </a:extLst>
          </p:cNvPr>
          <p:cNvSpPr txBox="1"/>
          <p:nvPr/>
        </p:nvSpPr>
        <p:spPr>
          <a:xfrm>
            <a:off x="65644" y="1814941"/>
            <a:ext cx="30129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Améliorer/changer ressource</a:t>
            </a:r>
          </a:p>
          <a:p>
            <a:pPr algn="ctr"/>
            <a:r>
              <a:rPr lang="fr-FR" dirty="0"/>
              <a:t>Politique de restauration des ressources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5E4131-BA1E-04B0-FBC0-C371E9C37483}"/>
              </a:ext>
            </a:extLst>
          </p:cNvPr>
          <p:cNvSpPr txBox="1"/>
          <p:nvPr/>
        </p:nvSpPr>
        <p:spPr>
          <a:xfrm>
            <a:off x="3433585" y="1267715"/>
            <a:ext cx="49161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Changer traitement	</a:t>
            </a:r>
          </a:p>
          <a:p>
            <a:pPr algn="ctr"/>
            <a:r>
              <a:rPr lang="fr-FR" dirty="0"/>
              <a:t>Charbon actif, ozone, membranes, échange d’ions</a:t>
            </a:r>
          </a:p>
          <a:p>
            <a:pPr algn="ctr"/>
            <a:endParaRPr lang="fr-FR" dirty="0"/>
          </a:p>
          <a:p>
            <a:pPr algn="ctr"/>
            <a:r>
              <a:rPr lang="fr-FR" dirty="0">
                <a:solidFill>
                  <a:srgbClr val="FF0000"/>
                </a:solidFill>
              </a:rPr>
              <a:t>Fin de vie des produits,  réactifs, concentrats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67A4C1-726E-7EA6-C4F0-E499189446B2}"/>
              </a:ext>
            </a:extLst>
          </p:cNvPr>
          <p:cNvSpPr txBox="1"/>
          <p:nvPr/>
        </p:nvSpPr>
        <p:spPr>
          <a:xfrm>
            <a:off x="8406460" y="1323112"/>
            <a:ext cx="3638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Traitement au point d’usage</a:t>
            </a:r>
          </a:p>
          <a:p>
            <a:pPr algn="ctr"/>
            <a:endParaRPr lang="fr-FR" dirty="0"/>
          </a:p>
          <a:p>
            <a:pPr algn="ctr"/>
            <a:r>
              <a:rPr lang="fr-FR" dirty="0">
                <a:solidFill>
                  <a:srgbClr val="FF0000"/>
                </a:solidFill>
              </a:rPr>
              <a:t>Fiabilité nulle, ingérable, fin de vie des produits</a:t>
            </a:r>
          </a:p>
        </p:txBody>
      </p:sp>
    </p:spTree>
    <p:extLst>
      <p:ext uri="{BB962C8B-B14F-4D97-AF65-F5344CB8AC3E}">
        <p14:creationId xmlns:p14="http://schemas.microsoft.com/office/powerpoint/2010/main" val="1976227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22F536D-B8EA-47ED-B279-A1250C027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67" y="0"/>
            <a:ext cx="9459763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5594AE7-AEDB-4D66-9A9E-6DF59032DD38}"/>
              </a:ext>
            </a:extLst>
          </p:cNvPr>
          <p:cNvSpPr txBox="1"/>
          <p:nvPr/>
        </p:nvSpPr>
        <p:spPr>
          <a:xfrm>
            <a:off x="10384324" y="4573911"/>
            <a:ext cx="1807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Rapport au parlement, 2014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8F3CB8-233D-4085-ACBB-321F7A1CBBC7}"/>
              </a:ext>
            </a:extLst>
          </p:cNvPr>
          <p:cNvSpPr txBox="1"/>
          <p:nvPr/>
        </p:nvSpPr>
        <p:spPr>
          <a:xfrm>
            <a:off x="280657" y="543208"/>
            <a:ext cx="1534394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Bisphénols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0C3115-CE46-4F7F-98AA-A1C324AFC642}"/>
              </a:ext>
            </a:extLst>
          </p:cNvPr>
          <p:cNvSpPr txBox="1"/>
          <p:nvPr/>
        </p:nvSpPr>
        <p:spPr>
          <a:xfrm>
            <a:off x="280657" y="1317248"/>
            <a:ext cx="1337161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Phtalates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6669B6-E53D-4C9E-B7A9-A6E7E5994801}"/>
              </a:ext>
            </a:extLst>
          </p:cNvPr>
          <p:cNvSpPr txBox="1"/>
          <p:nvPr/>
        </p:nvSpPr>
        <p:spPr>
          <a:xfrm>
            <a:off x="280657" y="1860455"/>
            <a:ext cx="1721946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Phénoliques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F5CEC9-DE52-4104-9E2F-6F5CE0FD7F52}"/>
              </a:ext>
            </a:extLst>
          </p:cNvPr>
          <p:cNvSpPr txBox="1"/>
          <p:nvPr/>
        </p:nvSpPr>
        <p:spPr>
          <a:xfrm>
            <a:off x="280657" y="2500949"/>
            <a:ext cx="1464888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Perfluorés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F4F888-EC70-4B82-A62E-D40E09A31DE4}"/>
              </a:ext>
            </a:extLst>
          </p:cNvPr>
          <p:cNvSpPr txBox="1"/>
          <p:nvPr/>
        </p:nvSpPr>
        <p:spPr>
          <a:xfrm>
            <a:off x="280657" y="3408535"/>
            <a:ext cx="1654748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Polybromés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6EF009-A496-4051-A227-1FB7F930F18B}"/>
              </a:ext>
            </a:extLst>
          </p:cNvPr>
          <p:cNvSpPr txBox="1"/>
          <p:nvPr/>
        </p:nvSpPr>
        <p:spPr>
          <a:xfrm>
            <a:off x="280657" y="4198410"/>
            <a:ext cx="2787686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Additifs cosmétiques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C098F3-14D2-47AF-B31E-343C81C991A7}"/>
              </a:ext>
            </a:extLst>
          </p:cNvPr>
          <p:cNvSpPr txBox="1"/>
          <p:nvPr/>
        </p:nvSpPr>
        <p:spPr>
          <a:xfrm>
            <a:off x="339641" y="5417370"/>
            <a:ext cx="1949573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Des Pesticides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621E475-B5B1-DF1D-BD90-1B1825ED81F1}"/>
              </a:ext>
            </a:extLst>
          </p:cNvPr>
          <p:cNvSpPr txBox="1"/>
          <p:nvPr/>
        </p:nvSpPr>
        <p:spPr>
          <a:xfrm>
            <a:off x="280657" y="6206274"/>
            <a:ext cx="4435189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Des composés organiques volatils</a:t>
            </a:r>
          </a:p>
        </p:txBody>
      </p:sp>
      <p:sp>
        <p:nvSpPr>
          <p:cNvPr id="12" name="Explosion : 14 points 11">
            <a:extLst>
              <a:ext uri="{FF2B5EF4-FFF2-40B4-BE49-F238E27FC236}">
                <a16:creationId xmlns:a16="http://schemas.microsoft.com/office/drawing/2014/main" id="{A93D562F-8469-A902-E3F6-C2DDBB2D97A7}"/>
              </a:ext>
            </a:extLst>
          </p:cNvPr>
          <p:cNvSpPr/>
          <p:nvPr/>
        </p:nvSpPr>
        <p:spPr>
          <a:xfrm>
            <a:off x="2528813" y="278903"/>
            <a:ext cx="7795343" cy="4987505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Mélanges de dangers</a:t>
            </a:r>
          </a:p>
          <a:p>
            <a:pPr algn="ctr"/>
            <a:r>
              <a:rPr lang="fr-FR" sz="2800" dirty="0"/>
              <a:t>Exposition chronique</a:t>
            </a:r>
          </a:p>
          <a:p>
            <a:pPr algn="ctr"/>
            <a:r>
              <a:rPr lang="fr-FR" sz="2800" dirty="0"/>
              <a:t>Bioaccumulations</a:t>
            </a:r>
          </a:p>
          <a:p>
            <a:pPr algn="ctr"/>
            <a:r>
              <a:rPr lang="fr-FR" sz="2800"/>
              <a:t>Faibles doses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1111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99F5DEB-6565-E05A-3CD9-0A62E111D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46" y="1120351"/>
            <a:ext cx="4799548" cy="5598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9C1A40-07FA-3CFF-3A4E-10A688800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586" y="1563656"/>
            <a:ext cx="4932563" cy="52943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94B2A97-A1ED-DA5A-CC39-BCD43D0B1FA2}"/>
              </a:ext>
            </a:extLst>
          </p:cNvPr>
          <p:cNvSpPr txBox="1"/>
          <p:nvPr/>
        </p:nvSpPr>
        <p:spPr>
          <a:xfrm>
            <a:off x="860590" y="0"/>
            <a:ext cx="6012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Crise des métabolites de pesticides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24B302-2EB1-71F0-B795-9F4324B4C21C}"/>
              </a:ext>
            </a:extLst>
          </p:cNvPr>
          <p:cNvSpPr/>
          <p:nvPr/>
        </p:nvSpPr>
        <p:spPr>
          <a:xfrm>
            <a:off x="816286" y="902005"/>
            <a:ext cx="5131668" cy="775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Chloridazone au nord et métolachlor à l’ouest</a:t>
            </a:r>
          </a:p>
        </p:txBody>
      </p:sp>
    </p:spTree>
    <p:extLst>
      <p:ext uri="{BB962C8B-B14F-4D97-AF65-F5344CB8AC3E}">
        <p14:creationId xmlns:p14="http://schemas.microsoft.com/office/powerpoint/2010/main" val="1430465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CE1FFA7-5099-7984-211A-A3776D122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52" y="904658"/>
            <a:ext cx="9915525" cy="55054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00ECD6-4C33-7497-1F4D-6CF2D18AB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837" y="6453052"/>
            <a:ext cx="7485495" cy="3171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9A75F79-30C9-B4FF-FF6E-9B3247522424}"/>
              </a:ext>
            </a:extLst>
          </p:cNvPr>
          <p:cNvSpPr txBox="1"/>
          <p:nvPr/>
        </p:nvSpPr>
        <p:spPr>
          <a:xfrm>
            <a:off x="920294" y="87766"/>
            <a:ext cx="7443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Le cas des perfluorés (PFAS) très persistants</a:t>
            </a:r>
          </a:p>
        </p:txBody>
      </p:sp>
    </p:spTree>
    <p:extLst>
      <p:ext uri="{BB962C8B-B14F-4D97-AF65-F5344CB8AC3E}">
        <p14:creationId xmlns:p14="http://schemas.microsoft.com/office/powerpoint/2010/main" val="1200997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2F5E57C-4DFC-1D3D-D26C-F27023B5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708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078E7E2-3DA1-457B-2843-E8347ACCFB2A}"/>
              </a:ext>
            </a:extLst>
          </p:cNvPr>
          <p:cNvSpPr txBox="1"/>
          <p:nvPr/>
        </p:nvSpPr>
        <p:spPr>
          <a:xfrm>
            <a:off x="574766" y="143039"/>
            <a:ext cx="9217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La pollution chimique : </a:t>
            </a:r>
            <a:r>
              <a:rPr lang="fr-FR" sz="3200" dirty="0">
                <a:solidFill>
                  <a:srgbClr val="FFC000"/>
                </a:solidFill>
              </a:rPr>
              <a:t>pression anthropique majeure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2FDDAC-D1B7-77C2-5FD7-0C597822263B}"/>
              </a:ext>
            </a:extLst>
          </p:cNvPr>
          <p:cNvSpPr txBox="1"/>
          <p:nvPr/>
        </p:nvSpPr>
        <p:spPr>
          <a:xfrm>
            <a:off x="574767" y="1077939"/>
            <a:ext cx="114722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400" dirty="0"/>
              <a:t>40 000 à 60 000 produits chimiques polluants commercialisés couramment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400" dirty="0"/>
              <a:t>Très nombreux métabolites et produits de dégradation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400" dirty="0"/>
              <a:t>Très nombreuses sources (énergies, eaux usées, déversements volontaires, déchets solides…)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400" dirty="0"/>
              <a:t>Tous les compartiments concernés (air, eau, sols) ainsi que les aliments, boissons, objets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400" dirty="0"/>
              <a:t>Très nombreuses familles (métaux, plastifiants, pesticides, retardateurs de flamme) et très nombreux effets toxiques (perturbateurs endocriniens, immunosuppresseurs, mutagènes et cancérigènes, reprotoxiques, cytotoxiques…)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2400" dirty="0"/>
              <a:t>Persistance, bioaccumulation, exposition chronique, faibles doses, mélanges  </a:t>
            </a:r>
          </a:p>
        </p:txBody>
      </p:sp>
    </p:spTree>
    <p:extLst>
      <p:ext uri="{BB962C8B-B14F-4D97-AF65-F5344CB8AC3E}">
        <p14:creationId xmlns:p14="http://schemas.microsoft.com/office/powerpoint/2010/main" val="2196557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5AF966-51EB-1595-5AFE-D9A8F84FA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965"/>
            <a:ext cx="6142122" cy="42923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43C3433-2A3A-5988-1854-BB8E33A37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5965"/>
            <a:ext cx="6123958" cy="42923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1E816AF-47FC-B53C-76DD-AB825B8F3A93}"/>
              </a:ext>
            </a:extLst>
          </p:cNvPr>
          <p:cNvSpPr txBox="1"/>
          <p:nvPr/>
        </p:nvSpPr>
        <p:spPr>
          <a:xfrm>
            <a:off x="1550126" y="6069874"/>
            <a:ext cx="125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Juillet 2009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589F7E7-8DDF-BD4E-B6C9-F7108C3D4456}"/>
              </a:ext>
            </a:extLst>
          </p:cNvPr>
          <p:cNvSpPr txBox="1"/>
          <p:nvPr/>
        </p:nvSpPr>
        <p:spPr>
          <a:xfrm>
            <a:off x="8081554" y="6226629"/>
            <a:ext cx="135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Février 2010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BA3AAE4-8B3C-B6AF-8F30-4A9994AA496A}"/>
              </a:ext>
            </a:extLst>
          </p:cNvPr>
          <p:cNvSpPr txBox="1"/>
          <p:nvPr/>
        </p:nvSpPr>
        <p:spPr>
          <a:xfrm>
            <a:off x="9612065" y="6411295"/>
            <a:ext cx="260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BRGM RP-59371-FR, 2011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D6F3B7B-0931-C080-604A-5CD4B9FC9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142"/>
            <a:ext cx="12192000" cy="87085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574A432-EC48-0ABE-4F97-5E2A05E8C647}"/>
              </a:ext>
            </a:extLst>
          </p:cNvPr>
          <p:cNvSpPr txBox="1"/>
          <p:nvPr/>
        </p:nvSpPr>
        <p:spPr>
          <a:xfrm>
            <a:off x="263346" y="40399"/>
            <a:ext cx="9595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Dosages médicaments humains eaux souterraines (</a:t>
            </a:r>
            <a:r>
              <a:rPr lang="fr-FR" sz="3200" dirty="0" err="1">
                <a:solidFill>
                  <a:schemeClr val="bg1"/>
                </a:solidFill>
              </a:rPr>
              <a:t>ng</a:t>
            </a:r>
            <a:r>
              <a:rPr lang="fr-FR" sz="3200" dirty="0">
                <a:solidFill>
                  <a:schemeClr val="bg1"/>
                </a:solidFill>
              </a:rPr>
              <a:t>/L)</a:t>
            </a:r>
          </a:p>
        </p:txBody>
      </p:sp>
    </p:spTree>
    <p:extLst>
      <p:ext uri="{BB962C8B-B14F-4D97-AF65-F5344CB8AC3E}">
        <p14:creationId xmlns:p14="http://schemas.microsoft.com/office/powerpoint/2010/main" val="2338741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8309F98-4F50-45F5-BFBD-D5431517E395}"/>
              </a:ext>
            </a:extLst>
          </p:cNvPr>
          <p:cNvSpPr txBox="1"/>
          <p:nvPr/>
        </p:nvSpPr>
        <p:spPr>
          <a:xfrm>
            <a:off x="7482951" y="2887333"/>
            <a:ext cx="23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F61208D-29AF-41DD-9B86-AA6412F55548}"/>
              </a:ext>
            </a:extLst>
          </p:cNvPr>
          <p:cNvSpPr/>
          <p:nvPr/>
        </p:nvSpPr>
        <p:spPr>
          <a:xfrm>
            <a:off x="304940" y="4055281"/>
            <a:ext cx="2808399" cy="102761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Mesure de la relation effet-dose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9759F59-BB5E-4124-97F8-16BCF5CC9DFD}"/>
              </a:ext>
            </a:extLst>
          </p:cNvPr>
          <p:cNvSpPr/>
          <p:nvPr/>
        </p:nvSpPr>
        <p:spPr>
          <a:xfrm>
            <a:off x="1373233" y="3065953"/>
            <a:ext cx="2328841" cy="82296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Identification des effets critiques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6C6B6E8-776C-4374-93EC-A89BC1B0B75A}"/>
              </a:ext>
            </a:extLst>
          </p:cNvPr>
          <p:cNvSpPr/>
          <p:nvPr/>
        </p:nvSpPr>
        <p:spPr>
          <a:xfrm>
            <a:off x="273281" y="1706315"/>
            <a:ext cx="2808400" cy="141078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Identification des dangers </a:t>
            </a:r>
          </a:p>
          <a:p>
            <a:pPr marL="285750" indent="-285750">
              <a:buFontTx/>
              <a:buChar char="-"/>
            </a:pPr>
            <a:r>
              <a:rPr lang="fr-FR" dirty="0"/>
              <a:t>chimiques (+ mélanges)</a:t>
            </a:r>
          </a:p>
          <a:p>
            <a:pPr marL="285750" indent="-285750">
              <a:buFontTx/>
              <a:buChar char="-"/>
            </a:pPr>
            <a:r>
              <a:rPr lang="fr-FR" dirty="0"/>
              <a:t>biologiques, </a:t>
            </a:r>
          </a:p>
          <a:p>
            <a:pPr marL="285750" indent="-285750">
              <a:buFontTx/>
              <a:buChar char="-"/>
            </a:pPr>
            <a:r>
              <a:rPr lang="fr-FR" dirty="0"/>
              <a:t>physiques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7FA558C-33C9-4F5B-A089-6CEF9F5C28A6}"/>
              </a:ext>
            </a:extLst>
          </p:cNvPr>
          <p:cNvSpPr/>
          <p:nvPr/>
        </p:nvSpPr>
        <p:spPr>
          <a:xfrm>
            <a:off x="344956" y="5415630"/>
            <a:ext cx="2751793" cy="102761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Mesure des expositions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C744AD9-E39C-4763-AA4D-4CE8C287B1EA}"/>
              </a:ext>
            </a:extLst>
          </p:cNvPr>
          <p:cNvSpPr/>
          <p:nvPr/>
        </p:nvSpPr>
        <p:spPr>
          <a:xfrm>
            <a:off x="3493742" y="1500589"/>
            <a:ext cx="1667144" cy="718459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Chimie analytique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47C85AC-402B-4A74-A8A2-DF0EC78E0710}"/>
              </a:ext>
            </a:extLst>
          </p:cNvPr>
          <p:cNvSpPr/>
          <p:nvPr/>
        </p:nvSpPr>
        <p:spPr>
          <a:xfrm>
            <a:off x="3479000" y="2250912"/>
            <a:ext cx="1837509" cy="61504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Toxicologie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8C44854-779C-4375-9297-C797CBC4F45C}"/>
              </a:ext>
            </a:extLst>
          </p:cNvPr>
          <p:cNvSpPr/>
          <p:nvPr/>
        </p:nvSpPr>
        <p:spPr>
          <a:xfrm>
            <a:off x="3283960" y="5576738"/>
            <a:ext cx="1680754" cy="705395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Chimie analytique 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BF55446-5E6C-4C7E-B28C-C368A8036B05}"/>
              </a:ext>
            </a:extLst>
          </p:cNvPr>
          <p:cNvSpPr/>
          <p:nvPr/>
        </p:nvSpPr>
        <p:spPr>
          <a:xfrm>
            <a:off x="3205583" y="4333044"/>
            <a:ext cx="1837509" cy="61504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Toxicologie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A45684-854F-4E8F-BB64-1B0491B9BC73}"/>
              </a:ext>
            </a:extLst>
          </p:cNvPr>
          <p:cNvSpPr/>
          <p:nvPr/>
        </p:nvSpPr>
        <p:spPr>
          <a:xfrm>
            <a:off x="5180512" y="2837892"/>
            <a:ext cx="465908" cy="36053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2400" dirty="0"/>
              <a:t>Épidémiologie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5174FC8-C7E4-4202-8C68-538338659C99}"/>
              </a:ext>
            </a:extLst>
          </p:cNvPr>
          <p:cNvSpPr/>
          <p:nvPr/>
        </p:nvSpPr>
        <p:spPr>
          <a:xfrm>
            <a:off x="6221638" y="2837892"/>
            <a:ext cx="2868065" cy="25717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Quantifier le 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risque attribuable</a:t>
            </a:r>
          </a:p>
          <a:p>
            <a:pPr algn="ctr"/>
            <a:endParaRPr lang="fr-FR" sz="2400" dirty="0">
              <a:solidFill>
                <a:schemeClr val="tx1"/>
              </a:solidFill>
            </a:endParaRPr>
          </a:p>
          <a:p>
            <a:pPr algn="ctr"/>
            <a:r>
              <a:rPr lang="fr-FR" dirty="0">
                <a:solidFill>
                  <a:schemeClr val="tx1"/>
                </a:solidFill>
              </a:rPr>
              <a:t>Quotient de danger 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Excès de risque individuel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Incertitudes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40ED604-E2D8-4CF6-B541-1551D9748BD2}"/>
              </a:ext>
            </a:extLst>
          </p:cNvPr>
          <p:cNvSpPr/>
          <p:nvPr/>
        </p:nvSpPr>
        <p:spPr>
          <a:xfrm>
            <a:off x="9614628" y="2730149"/>
            <a:ext cx="2476500" cy="2787255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Gérer le risque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Communiquer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Évaluer l’effet des actions de gestion 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DACA3A8B-74A4-481B-B545-A62BA987E5DA}"/>
              </a:ext>
            </a:extLst>
          </p:cNvPr>
          <p:cNvSpPr/>
          <p:nvPr/>
        </p:nvSpPr>
        <p:spPr>
          <a:xfrm>
            <a:off x="5761134" y="3975463"/>
            <a:ext cx="244593" cy="576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CF11C210-63D4-4993-B05A-6A89F59017B5}"/>
              </a:ext>
            </a:extLst>
          </p:cNvPr>
          <p:cNvSpPr/>
          <p:nvPr/>
        </p:nvSpPr>
        <p:spPr>
          <a:xfrm>
            <a:off x="9229869" y="3975463"/>
            <a:ext cx="244593" cy="576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B3EC207-C9EA-1831-E92E-76A6DCAA97F7}"/>
              </a:ext>
            </a:extLst>
          </p:cNvPr>
          <p:cNvSpPr txBox="1"/>
          <p:nvPr/>
        </p:nvSpPr>
        <p:spPr>
          <a:xfrm>
            <a:off x="862148" y="95795"/>
            <a:ext cx="781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Guider les actions par la quantification des risques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E764073-0322-EEFE-C3DA-3DC184F68E4E}"/>
              </a:ext>
            </a:extLst>
          </p:cNvPr>
          <p:cNvSpPr txBox="1"/>
          <p:nvPr/>
        </p:nvSpPr>
        <p:spPr>
          <a:xfrm>
            <a:off x="649524" y="632575"/>
            <a:ext cx="1137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Ne pas confondre risques et dangers, sources et agents, exposition et effets  </a:t>
            </a:r>
          </a:p>
        </p:txBody>
      </p:sp>
    </p:spTree>
    <p:extLst>
      <p:ext uri="{BB962C8B-B14F-4D97-AF65-F5344CB8AC3E}">
        <p14:creationId xmlns:p14="http://schemas.microsoft.com/office/powerpoint/2010/main" val="3618368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2C4EDDE-070D-6AB0-B954-6D03E8CC1624}"/>
              </a:ext>
            </a:extLst>
          </p:cNvPr>
          <p:cNvSpPr txBox="1"/>
          <p:nvPr/>
        </p:nvSpPr>
        <p:spPr>
          <a:xfrm>
            <a:off x="793919" y="18979"/>
            <a:ext cx="601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Ne pas confondre dangers et risques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7417A6-B423-FC64-BDD0-0A0CA0C0B3D1}"/>
              </a:ext>
            </a:extLst>
          </p:cNvPr>
          <p:cNvSpPr/>
          <p:nvPr/>
        </p:nvSpPr>
        <p:spPr>
          <a:xfrm>
            <a:off x="1475387" y="4122475"/>
            <a:ext cx="2407641" cy="3722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bg1"/>
                </a:solidFill>
              </a:rPr>
              <a:t>Effets</a:t>
            </a:r>
          </a:p>
        </p:txBody>
      </p:sp>
      <p:sp>
        <p:nvSpPr>
          <p:cNvPr id="5" name="Légende : flèche vers le bas 4">
            <a:extLst>
              <a:ext uri="{FF2B5EF4-FFF2-40B4-BE49-F238E27FC236}">
                <a16:creationId xmlns:a16="http://schemas.microsoft.com/office/drawing/2014/main" id="{94C9F7F9-08E8-D6A2-B7EF-E6E48777FF48}"/>
              </a:ext>
            </a:extLst>
          </p:cNvPr>
          <p:cNvSpPr/>
          <p:nvPr/>
        </p:nvSpPr>
        <p:spPr>
          <a:xfrm>
            <a:off x="995461" y="4628351"/>
            <a:ext cx="1417739" cy="372260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Génotoxicité</a:t>
            </a:r>
          </a:p>
        </p:txBody>
      </p:sp>
      <p:sp>
        <p:nvSpPr>
          <p:cNvPr id="6" name="Légende : flèche vers le bas 5">
            <a:extLst>
              <a:ext uri="{FF2B5EF4-FFF2-40B4-BE49-F238E27FC236}">
                <a16:creationId xmlns:a16="http://schemas.microsoft.com/office/drawing/2014/main" id="{BA5348B5-BE22-79F4-BC5B-F511675A00CD}"/>
              </a:ext>
            </a:extLst>
          </p:cNvPr>
          <p:cNvSpPr/>
          <p:nvPr/>
        </p:nvSpPr>
        <p:spPr>
          <a:xfrm>
            <a:off x="3222046" y="4656608"/>
            <a:ext cx="1627464" cy="790660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Perturbation endocrinienne </a:t>
            </a:r>
          </a:p>
        </p:txBody>
      </p:sp>
      <p:sp>
        <p:nvSpPr>
          <p:cNvPr id="7" name="Légende : flèche vers le bas 6">
            <a:extLst>
              <a:ext uri="{FF2B5EF4-FFF2-40B4-BE49-F238E27FC236}">
                <a16:creationId xmlns:a16="http://schemas.microsoft.com/office/drawing/2014/main" id="{7BE97140-9A2C-E00E-7744-B139D339BE5D}"/>
              </a:ext>
            </a:extLst>
          </p:cNvPr>
          <p:cNvSpPr/>
          <p:nvPr/>
        </p:nvSpPr>
        <p:spPr>
          <a:xfrm>
            <a:off x="596285" y="5134227"/>
            <a:ext cx="1627464" cy="367718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Stress oxydant</a:t>
            </a:r>
          </a:p>
        </p:txBody>
      </p:sp>
      <p:sp>
        <p:nvSpPr>
          <p:cNvPr id="8" name="Légende : flèche vers le bas 7">
            <a:extLst>
              <a:ext uri="{FF2B5EF4-FFF2-40B4-BE49-F238E27FC236}">
                <a16:creationId xmlns:a16="http://schemas.microsoft.com/office/drawing/2014/main" id="{54F8144A-45C4-B49B-DC66-E4301D7D71AB}"/>
              </a:ext>
            </a:extLst>
          </p:cNvPr>
          <p:cNvSpPr/>
          <p:nvPr/>
        </p:nvSpPr>
        <p:spPr>
          <a:xfrm>
            <a:off x="2022070" y="5467128"/>
            <a:ext cx="1812722" cy="367718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Antibiorésistance</a:t>
            </a:r>
          </a:p>
        </p:txBody>
      </p:sp>
      <p:sp>
        <p:nvSpPr>
          <p:cNvPr id="9" name="Légende : flèche vers le bas 8">
            <a:extLst>
              <a:ext uri="{FF2B5EF4-FFF2-40B4-BE49-F238E27FC236}">
                <a16:creationId xmlns:a16="http://schemas.microsoft.com/office/drawing/2014/main" id="{A020E765-8498-8D82-69A6-AE0D6A3DE74F}"/>
              </a:ext>
            </a:extLst>
          </p:cNvPr>
          <p:cNvSpPr/>
          <p:nvPr/>
        </p:nvSpPr>
        <p:spPr>
          <a:xfrm>
            <a:off x="4217887" y="5439516"/>
            <a:ext cx="1812722" cy="790659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Respiration cellulaire</a:t>
            </a: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633D5F26-E3DE-263E-E923-BA6E4AC654D7}"/>
              </a:ext>
            </a:extLst>
          </p:cNvPr>
          <p:cNvSpPr/>
          <p:nvPr/>
        </p:nvSpPr>
        <p:spPr>
          <a:xfrm>
            <a:off x="2429985" y="907983"/>
            <a:ext cx="498446" cy="3128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D3710C-7CD2-27C1-0154-F368C1C0D620}"/>
              </a:ext>
            </a:extLst>
          </p:cNvPr>
          <p:cNvSpPr/>
          <p:nvPr/>
        </p:nvSpPr>
        <p:spPr>
          <a:xfrm>
            <a:off x="1410017" y="3204091"/>
            <a:ext cx="2641834" cy="372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Phases critiques de la vie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E52572-792A-1BE0-8557-73C9A3B1779C}"/>
              </a:ext>
            </a:extLst>
          </p:cNvPr>
          <p:cNvSpPr/>
          <p:nvPr/>
        </p:nvSpPr>
        <p:spPr>
          <a:xfrm>
            <a:off x="1527114" y="2219615"/>
            <a:ext cx="2407641" cy="728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Multi-Exposition permanente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C129CC-C912-7D31-EB14-4C875875DF9E}"/>
              </a:ext>
            </a:extLst>
          </p:cNvPr>
          <p:cNvSpPr/>
          <p:nvPr/>
        </p:nvSpPr>
        <p:spPr>
          <a:xfrm>
            <a:off x="1393944" y="910583"/>
            <a:ext cx="2641834" cy="943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/>
              <a:t>Contaminants chimiques  </a:t>
            </a:r>
            <a:endParaRPr lang="fr-FR" sz="3200" dirty="0"/>
          </a:p>
        </p:txBody>
      </p:sp>
      <p:sp>
        <p:nvSpPr>
          <p:cNvPr id="14" name="Légende : flèche vers le bas 13">
            <a:extLst>
              <a:ext uri="{FF2B5EF4-FFF2-40B4-BE49-F238E27FC236}">
                <a16:creationId xmlns:a16="http://schemas.microsoft.com/office/drawing/2014/main" id="{AE738C40-20F4-6694-1925-E8B115F16239}"/>
              </a:ext>
            </a:extLst>
          </p:cNvPr>
          <p:cNvSpPr/>
          <p:nvPr/>
        </p:nvSpPr>
        <p:spPr>
          <a:xfrm>
            <a:off x="495446" y="5832247"/>
            <a:ext cx="1627464" cy="367718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……….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B8FCB6D-1B80-655B-B652-4C2450AD2970}"/>
              </a:ext>
            </a:extLst>
          </p:cNvPr>
          <p:cNvSpPr txBox="1"/>
          <p:nvPr/>
        </p:nvSpPr>
        <p:spPr>
          <a:xfrm>
            <a:off x="4753716" y="1120938"/>
            <a:ext cx="1338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Danger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C27084A-A186-E60A-C513-BD35487FEF41}"/>
              </a:ext>
            </a:extLst>
          </p:cNvPr>
          <p:cNvSpPr txBox="1"/>
          <p:nvPr/>
        </p:nvSpPr>
        <p:spPr>
          <a:xfrm>
            <a:off x="4628976" y="2322458"/>
            <a:ext cx="173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Exposition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1F71915-CFFF-F48A-3BCC-5E5341632F8C}"/>
              </a:ext>
            </a:extLst>
          </p:cNvPr>
          <p:cNvSpPr txBox="1"/>
          <p:nvPr/>
        </p:nvSpPr>
        <p:spPr>
          <a:xfrm>
            <a:off x="5124248" y="4007163"/>
            <a:ext cx="874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Effet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4652669-BAC9-748F-C866-7DD739EF9099}"/>
              </a:ext>
            </a:extLst>
          </p:cNvPr>
          <p:cNvSpPr txBox="1"/>
          <p:nvPr/>
        </p:nvSpPr>
        <p:spPr>
          <a:xfrm>
            <a:off x="5190005" y="1602260"/>
            <a:ext cx="507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2C03448A-7DF0-C089-BFC7-6841F950ECEA}"/>
              </a:ext>
            </a:extLst>
          </p:cNvPr>
          <p:cNvSpPr/>
          <p:nvPr/>
        </p:nvSpPr>
        <p:spPr>
          <a:xfrm>
            <a:off x="5248741" y="2997214"/>
            <a:ext cx="498446" cy="8750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3E9B54-B8FD-4355-AFDE-39580FDA07E4}"/>
              </a:ext>
            </a:extLst>
          </p:cNvPr>
          <p:cNvSpPr txBox="1"/>
          <p:nvPr/>
        </p:nvSpPr>
        <p:spPr>
          <a:xfrm>
            <a:off x="6652932" y="2845678"/>
            <a:ext cx="51751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Relation dose effet (non linéaire aux faibles doses, additivité, synergie…)</a:t>
            </a:r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Phases critiques de la vie (embryon, croissance, reproduction…)</a:t>
            </a:r>
          </a:p>
          <a:p>
            <a:endParaRPr lang="fr-FR" sz="20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7DD6078-3C20-1441-DD1F-9DC6C90E0273}"/>
              </a:ext>
            </a:extLst>
          </p:cNvPr>
          <p:cNvSpPr txBox="1"/>
          <p:nvPr/>
        </p:nvSpPr>
        <p:spPr>
          <a:xfrm>
            <a:off x="6704791" y="5276172"/>
            <a:ext cx="5237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PFAS 4,4 </a:t>
            </a:r>
            <a:r>
              <a:rPr lang="fr-FR" dirty="0" err="1"/>
              <a:t>ng</a:t>
            </a:r>
            <a:r>
              <a:rPr lang="fr-FR" dirty="0"/>
              <a:t>/Kg/J EFSA      Total : 0,5 µg/L eau potable</a:t>
            </a:r>
          </a:p>
          <a:p>
            <a:endParaRPr lang="fr-FR" dirty="0"/>
          </a:p>
          <a:p>
            <a:r>
              <a:rPr lang="fr-FR" dirty="0"/>
              <a:t>Bisphénol A : 2,5 µg/L</a:t>
            </a:r>
          </a:p>
          <a:p>
            <a:endParaRPr lang="fr-FR" dirty="0"/>
          </a:p>
          <a:p>
            <a:r>
              <a:rPr lang="fr-FR" dirty="0"/>
              <a:t>Perturbateurs endocriniens : 0,1 </a:t>
            </a:r>
            <a:r>
              <a:rPr lang="fr-FR" dirty="0" err="1"/>
              <a:t>ng</a:t>
            </a:r>
            <a:r>
              <a:rPr lang="fr-FR" dirty="0"/>
              <a:t>/L ?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8461708-FF31-8632-884D-F20D52CC844A}"/>
              </a:ext>
            </a:extLst>
          </p:cNvPr>
          <p:cNvSpPr txBox="1"/>
          <p:nvPr/>
        </p:nvSpPr>
        <p:spPr>
          <a:xfrm>
            <a:off x="6652932" y="828550"/>
            <a:ext cx="53771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Effets induits : Perturbateurs endocriniens, oxydation, génotoxicité, cancérogénicité, baisse d’immunité, antibiorésistance, troubles de croissance, troubles de la reproduction, diabète, obésité ….</a:t>
            </a:r>
          </a:p>
        </p:txBody>
      </p:sp>
    </p:spTree>
    <p:extLst>
      <p:ext uri="{BB962C8B-B14F-4D97-AF65-F5344CB8AC3E}">
        <p14:creationId xmlns:p14="http://schemas.microsoft.com/office/powerpoint/2010/main" val="4248643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E5CF03D-24E8-84E3-56A2-7F38E8934819}"/>
              </a:ext>
            </a:extLst>
          </p:cNvPr>
          <p:cNvSpPr txBox="1"/>
          <p:nvPr/>
        </p:nvSpPr>
        <p:spPr>
          <a:xfrm>
            <a:off x="487320" y="2849468"/>
            <a:ext cx="1997663" cy="120032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Eaux brutes</a:t>
            </a:r>
          </a:p>
          <a:p>
            <a:r>
              <a:rPr lang="fr-FR" dirty="0">
                <a:solidFill>
                  <a:schemeClr val="bg1"/>
                </a:solidFill>
              </a:rPr>
              <a:t>Eaux usées</a:t>
            </a:r>
          </a:p>
          <a:p>
            <a:r>
              <a:rPr lang="fr-FR" dirty="0">
                <a:solidFill>
                  <a:schemeClr val="bg1"/>
                </a:solidFill>
              </a:rPr>
              <a:t>Eaux continentales </a:t>
            </a:r>
          </a:p>
          <a:p>
            <a:r>
              <a:rPr lang="fr-FR" dirty="0">
                <a:solidFill>
                  <a:schemeClr val="bg1"/>
                </a:solidFill>
              </a:rPr>
              <a:t>contaminées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BD66E0-0F82-9C4E-273E-641C41F2C063}"/>
              </a:ext>
            </a:extLst>
          </p:cNvPr>
          <p:cNvSpPr txBox="1"/>
          <p:nvPr/>
        </p:nvSpPr>
        <p:spPr>
          <a:xfrm>
            <a:off x="2503054" y="2165063"/>
            <a:ext cx="2920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Microorganismes</a:t>
            </a:r>
          </a:p>
          <a:p>
            <a:r>
              <a:rPr lang="fr-FR" dirty="0"/>
              <a:t>(bactéries, parasites, virus …)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F531A2-509D-937C-A18C-DC3B158B6756}"/>
              </a:ext>
            </a:extLst>
          </p:cNvPr>
          <p:cNvSpPr txBox="1"/>
          <p:nvPr/>
        </p:nvSpPr>
        <p:spPr>
          <a:xfrm>
            <a:off x="2570441" y="3225297"/>
            <a:ext cx="205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Polluants chimiques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39C1E2-9A9E-412B-4CAD-0FEB824CE13A}"/>
              </a:ext>
            </a:extLst>
          </p:cNvPr>
          <p:cNvSpPr txBox="1"/>
          <p:nvPr/>
        </p:nvSpPr>
        <p:spPr>
          <a:xfrm>
            <a:off x="2514483" y="4026176"/>
            <a:ext cx="2861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Agents physiques</a:t>
            </a:r>
          </a:p>
          <a:p>
            <a:r>
              <a:rPr lang="fr-FR" dirty="0"/>
              <a:t>(température, </a:t>
            </a:r>
            <a:r>
              <a:rPr lang="fr-FR" dirty="0" err="1"/>
              <a:t>radio-activité</a:t>
            </a:r>
            <a:r>
              <a:rPr lang="fr-FR" dirty="0"/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BC667F6-5417-9AF7-4187-9F6DF9808411}"/>
              </a:ext>
            </a:extLst>
          </p:cNvPr>
          <p:cNvSpPr txBox="1"/>
          <p:nvPr/>
        </p:nvSpPr>
        <p:spPr>
          <a:xfrm>
            <a:off x="4594018" y="836079"/>
            <a:ext cx="2851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Filières « classiques »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Bien conçues et bien gérées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16ECB8-D386-2DEC-4F30-7E2066579B40}"/>
              </a:ext>
            </a:extLst>
          </p:cNvPr>
          <p:cNvSpPr/>
          <p:nvPr/>
        </p:nvSpPr>
        <p:spPr>
          <a:xfrm>
            <a:off x="6089450" y="1926270"/>
            <a:ext cx="743484" cy="3495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0A0AAF-D9A7-F01E-A8D5-14CF87217612}"/>
              </a:ext>
            </a:extLst>
          </p:cNvPr>
          <p:cNvSpPr txBox="1"/>
          <p:nvPr/>
        </p:nvSpPr>
        <p:spPr>
          <a:xfrm>
            <a:off x="7446017" y="696497"/>
            <a:ext cx="2851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Filières optimisées 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charbons, membranes, 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oxydation avancée ou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Bien conçues et bien gérées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8C2739-8BDA-7136-1ED9-0337CCBF271D}"/>
              </a:ext>
            </a:extLst>
          </p:cNvPr>
          <p:cNvSpPr/>
          <p:nvPr/>
        </p:nvSpPr>
        <p:spPr>
          <a:xfrm>
            <a:off x="8310860" y="1926270"/>
            <a:ext cx="743484" cy="3495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rayée 9">
            <a:extLst>
              <a:ext uri="{FF2B5EF4-FFF2-40B4-BE49-F238E27FC236}">
                <a16:creationId xmlns:a16="http://schemas.microsoft.com/office/drawing/2014/main" id="{DBE592F1-FC9F-155A-2A64-DB248E81AB3E}"/>
              </a:ext>
            </a:extLst>
          </p:cNvPr>
          <p:cNvSpPr/>
          <p:nvPr/>
        </p:nvSpPr>
        <p:spPr>
          <a:xfrm>
            <a:off x="5431423" y="2321686"/>
            <a:ext cx="1401511" cy="448101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rayée 10">
            <a:extLst>
              <a:ext uri="{FF2B5EF4-FFF2-40B4-BE49-F238E27FC236}">
                <a16:creationId xmlns:a16="http://schemas.microsoft.com/office/drawing/2014/main" id="{EDC59798-1377-A1A6-3C1F-E1C8C6AC2F3B}"/>
              </a:ext>
            </a:extLst>
          </p:cNvPr>
          <p:cNvSpPr/>
          <p:nvPr/>
        </p:nvSpPr>
        <p:spPr>
          <a:xfrm>
            <a:off x="5431423" y="2968528"/>
            <a:ext cx="1401511" cy="1059437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rayée 11">
            <a:extLst>
              <a:ext uri="{FF2B5EF4-FFF2-40B4-BE49-F238E27FC236}">
                <a16:creationId xmlns:a16="http://schemas.microsoft.com/office/drawing/2014/main" id="{D4D871E0-9258-CA6B-FD1A-8DB5091C86E7}"/>
              </a:ext>
            </a:extLst>
          </p:cNvPr>
          <p:cNvSpPr/>
          <p:nvPr/>
        </p:nvSpPr>
        <p:spPr>
          <a:xfrm>
            <a:off x="6930641" y="3199836"/>
            <a:ext cx="2123703" cy="526751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rayée 12">
            <a:extLst>
              <a:ext uri="{FF2B5EF4-FFF2-40B4-BE49-F238E27FC236}">
                <a16:creationId xmlns:a16="http://schemas.microsoft.com/office/drawing/2014/main" id="{FE76E40F-AE4D-3604-D5B0-F68DC0788E7B}"/>
              </a:ext>
            </a:extLst>
          </p:cNvPr>
          <p:cNvSpPr/>
          <p:nvPr/>
        </p:nvSpPr>
        <p:spPr>
          <a:xfrm>
            <a:off x="9068495" y="3340596"/>
            <a:ext cx="743484" cy="273862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rayée 13">
            <a:extLst>
              <a:ext uri="{FF2B5EF4-FFF2-40B4-BE49-F238E27FC236}">
                <a16:creationId xmlns:a16="http://schemas.microsoft.com/office/drawing/2014/main" id="{404B9CD5-2979-FB40-9DE7-B37AB28C9E34}"/>
              </a:ext>
            </a:extLst>
          </p:cNvPr>
          <p:cNvSpPr/>
          <p:nvPr/>
        </p:nvSpPr>
        <p:spPr>
          <a:xfrm>
            <a:off x="5431422" y="4308322"/>
            <a:ext cx="1401511" cy="448101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rayée 14">
            <a:extLst>
              <a:ext uri="{FF2B5EF4-FFF2-40B4-BE49-F238E27FC236}">
                <a16:creationId xmlns:a16="http://schemas.microsoft.com/office/drawing/2014/main" id="{89E4910E-037C-744E-E0A7-B4B1DC4A69A7}"/>
              </a:ext>
            </a:extLst>
          </p:cNvPr>
          <p:cNvSpPr/>
          <p:nvPr/>
        </p:nvSpPr>
        <p:spPr>
          <a:xfrm>
            <a:off x="6956276" y="4348116"/>
            <a:ext cx="3214644" cy="369332"/>
          </a:xfrm>
          <a:prstGeom prst="strip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17817F-63B6-6E78-4919-823D101B7B96}"/>
              </a:ext>
            </a:extLst>
          </p:cNvPr>
          <p:cNvSpPr txBox="1"/>
          <p:nvPr/>
        </p:nvSpPr>
        <p:spPr>
          <a:xfrm>
            <a:off x="10357117" y="675280"/>
            <a:ext cx="1709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Contaminations au sein des réseaux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B7A6658-3ACB-5FD6-00D5-BFF2C6D9A839}"/>
              </a:ext>
            </a:extLst>
          </p:cNvPr>
          <p:cNvSpPr txBox="1"/>
          <p:nvPr/>
        </p:nvSpPr>
        <p:spPr>
          <a:xfrm>
            <a:off x="10595771" y="2143014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Légionelles</a:t>
            </a:r>
          </a:p>
          <a:p>
            <a:r>
              <a:rPr lang="fr-FR" dirty="0"/>
              <a:t>Intrusions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E283138-9353-C81A-AE7D-927C0DB4B57F}"/>
              </a:ext>
            </a:extLst>
          </p:cNvPr>
          <p:cNvSpPr txBox="1"/>
          <p:nvPr/>
        </p:nvSpPr>
        <p:spPr>
          <a:xfrm>
            <a:off x="10516390" y="2948298"/>
            <a:ext cx="1530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Matériaux</a:t>
            </a:r>
          </a:p>
          <a:p>
            <a:r>
              <a:rPr lang="fr-FR" dirty="0"/>
              <a:t>Sous-produits </a:t>
            </a:r>
          </a:p>
          <a:p>
            <a:r>
              <a:rPr lang="fr-FR" dirty="0" err="1"/>
              <a:t>rechlorations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2FEC06F-F5C5-B663-7A40-06709808ABAB}"/>
              </a:ext>
            </a:extLst>
          </p:cNvPr>
          <p:cNvSpPr txBox="1"/>
          <p:nvPr/>
        </p:nvSpPr>
        <p:spPr>
          <a:xfrm>
            <a:off x="10516390" y="4323876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Température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8D9787E-4CBA-40F2-8657-F668D1D35C3E}"/>
              </a:ext>
            </a:extLst>
          </p:cNvPr>
          <p:cNvSpPr txBox="1"/>
          <p:nvPr/>
        </p:nvSpPr>
        <p:spPr>
          <a:xfrm>
            <a:off x="3860997" y="5978360"/>
            <a:ext cx="4318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Jusqu’à quel niveau de pureté ??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80AF01D-E94B-0A99-D10A-5DF1B6428C6A}"/>
              </a:ext>
            </a:extLst>
          </p:cNvPr>
          <p:cNvSpPr txBox="1"/>
          <p:nvPr/>
        </p:nvSpPr>
        <p:spPr>
          <a:xfrm>
            <a:off x="725090" y="45254"/>
            <a:ext cx="8618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Usine-réseau : un réacteur physico-chimique et biologique complet 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F16E377-A0CB-3AA4-CE37-F69A1F048A7E}"/>
              </a:ext>
            </a:extLst>
          </p:cNvPr>
          <p:cNvGrpSpPr/>
          <p:nvPr/>
        </p:nvGrpSpPr>
        <p:grpSpPr>
          <a:xfrm>
            <a:off x="10303331" y="2279729"/>
            <a:ext cx="313610" cy="573487"/>
            <a:chOff x="10544012" y="2240737"/>
            <a:chExt cx="313610" cy="573487"/>
          </a:xfrm>
        </p:grpSpPr>
        <p:sp>
          <p:nvSpPr>
            <p:cNvPr id="22" name="Flèche : droite rayée 21">
              <a:extLst>
                <a:ext uri="{FF2B5EF4-FFF2-40B4-BE49-F238E27FC236}">
                  <a16:creationId xmlns:a16="http://schemas.microsoft.com/office/drawing/2014/main" id="{3A4F2CBC-3E1D-9B10-470F-0F0E67BF87A7}"/>
                </a:ext>
              </a:extLst>
            </p:cNvPr>
            <p:cNvSpPr/>
            <p:nvPr/>
          </p:nvSpPr>
          <p:spPr>
            <a:xfrm rot="16200000">
              <a:off x="10492002" y="2294245"/>
              <a:ext cx="419128" cy="312112"/>
            </a:xfrm>
            <a:prstGeom prst="striped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lèche : droite rayée 22">
              <a:extLst>
                <a:ext uri="{FF2B5EF4-FFF2-40B4-BE49-F238E27FC236}">
                  <a16:creationId xmlns:a16="http://schemas.microsoft.com/office/drawing/2014/main" id="{84E76334-8372-2595-5828-BB92AE5ABD55}"/>
                </a:ext>
              </a:extLst>
            </p:cNvPr>
            <p:cNvSpPr/>
            <p:nvPr/>
          </p:nvSpPr>
          <p:spPr>
            <a:xfrm rot="5400000">
              <a:off x="10490504" y="2448604"/>
              <a:ext cx="419128" cy="312112"/>
            </a:xfrm>
            <a:prstGeom prst="striped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2907115B-64ED-0445-5193-D5EF57B82181}"/>
              </a:ext>
            </a:extLst>
          </p:cNvPr>
          <p:cNvGrpSpPr/>
          <p:nvPr/>
        </p:nvGrpSpPr>
        <p:grpSpPr>
          <a:xfrm>
            <a:off x="10303331" y="3079963"/>
            <a:ext cx="313610" cy="573487"/>
            <a:chOff x="10544012" y="2240737"/>
            <a:chExt cx="313610" cy="573487"/>
          </a:xfrm>
        </p:grpSpPr>
        <p:sp>
          <p:nvSpPr>
            <p:cNvPr id="26" name="Flèche : droite rayée 25">
              <a:extLst>
                <a:ext uri="{FF2B5EF4-FFF2-40B4-BE49-F238E27FC236}">
                  <a16:creationId xmlns:a16="http://schemas.microsoft.com/office/drawing/2014/main" id="{28149CF0-D3B6-0462-96B6-02EC82D7BA14}"/>
                </a:ext>
              </a:extLst>
            </p:cNvPr>
            <p:cNvSpPr/>
            <p:nvPr/>
          </p:nvSpPr>
          <p:spPr>
            <a:xfrm rot="16200000">
              <a:off x="10492002" y="2294245"/>
              <a:ext cx="419128" cy="312112"/>
            </a:xfrm>
            <a:prstGeom prst="striped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lèche : droite rayée 26">
              <a:extLst>
                <a:ext uri="{FF2B5EF4-FFF2-40B4-BE49-F238E27FC236}">
                  <a16:creationId xmlns:a16="http://schemas.microsoft.com/office/drawing/2014/main" id="{589D733B-7144-925F-2C8C-4A5E9F8991E5}"/>
                </a:ext>
              </a:extLst>
            </p:cNvPr>
            <p:cNvSpPr/>
            <p:nvPr/>
          </p:nvSpPr>
          <p:spPr>
            <a:xfrm rot="5400000">
              <a:off x="10490504" y="2448604"/>
              <a:ext cx="419128" cy="312112"/>
            </a:xfrm>
            <a:prstGeom prst="striped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57726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7288D71-4A85-AF01-E98E-21D43175CB5A}"/>
              </a:ext>
            </a:extLst>
          </p:cNvPr>
          <p:cNvSpPr/>
          <p:nvPr/>
        </p:nvSpPr>
        <p:spPr>
          <a:xfrm>
            <a:off x="0" y="4745736"/>
            <a:ext cx="12192000" cy="2112264"/>
          </a:xfrm>
          <a:prstGeom prst="rect">
            <a:avLst/>
          </a:prstGeom>
          <a:gradFill>
            <a:gsLst>
              <a:gs pos="0">
                <a:srgbClr val="492207"/>
              </a:gs>
              <a:gs pos="33000">
                <a:schemeClr val="accent4">
                  <a:lumMod val="75000"/>
                </a:schemeClr>
              </a:gs>
              <a:gs pos="6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AE8847-8B27-AB58-CC46-EFF8DB9A6C7D}"/>
              </a:ext>
            </a:extLst>
          </p:cNvPr>
          <p:cNvSpPr/>
          <p:nvPr/>
        </p:nvSpPr>
        <p:spPr>
          <a:xfrm>
            <a:off x="-1" y="4336022"/>
            <a:ext cx="3768001" cy="40971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Eaux superficielles</a:t>
            </a: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424AF310-D5B6-3B4A-ADF2-91B9BD8C18BE}"/>
              </a:ext>
            </a:extLst>
          </p:cNvPr>
          <p:cNvSpPr/>
          <p:nvPr/>
        </p:nvSpPr>
        <p:spPr>
          <a:xfrm>
            <a:off x="877824" y="4745736"/>
            <a:ext cx="585216" cy="8686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C30CF5A6-7878-AE80-54BE-02498159FF6C}"/>
              </a:ext>
            </a:extLst>
          </p:cNvPr>
          <p:cNvSpPr/>
          <p:nvPr/>
        </p:nvSpPr>
        <p:spPr>
          <a:xfrm>
            <a:off x="9896150" y="4156278"/>
            <a:ext cx="585216" cy="1037514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80CEEC-3A7C-3B79-3B1E-379736B5349E}"/>
              </a:ext>
            </a:extLst>
          </p:cNvPr>
          <p:cNvSpPr txBox="1"/>
          <p:nvPr/>
        </p:nvSpPr>
        <p:spPr>
          <a:xfrm>
            <a:off x="3364200" y="3252431"/>
            <a:ext cx="2172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Eaux usées         </a:t>
            </a:r>
          </a:p>
          <a:p>
            <a:r>
              <a:rPr lang="fr-FR" sz="2400" dirty="0">
                <a:solidFill>
                  <a:srgbClr val="FF0000"/>
                </a:solidFill>
              </a:rPr>
              <a:t>	Boues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60C04F17-3FEB-24CA-9F34-E4F7BA5EB93D}"/>
              </a:ext>
            </a:extLst>
          </p:cNvPr>
          <p:cNvSpPr/>
          <p:nvPr/>
        </p:nvSpPr>
        <p:spPr>
          <a:xfrm rot="2197711">
            <a:off x="3337881" y="3761865"/>
            <a:ext cx="192024" cy="5669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4B199EA1-6021-2639-641F-8A8C3DD1FEC2}"/>
              </a:ext>
            </a:extLst>
          </p:cNvPr>
          <p:cNvSpPr/>
          <p:nvPr/>
        </p:nvSpPr>
        <p:spPr>
          <a:xfrm>
            <a:off x="4514058" y="4097064"/>
            <a:ext cx="192024" cy="1581912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99D83B-D5AA-5C28-B832-60A3FE51490A}"/>
              </a:ext>
            </a:extLst>
          </p:cNvPr>
          <p:cNvSpPr txBox="1"/>
          <p:nvPr/>
        </p:nvSpPr>
        <p:spPr>
          <a:xfrm>
            <a:off x="822382" y="3303800"/>
            <a:ext cx="2213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Lessivage sols</a:t>
            </a:r>
          </a:p>
          <a:p>
            <a:r>
              <a:rPr lang="fr-FR" sz="2000" dirty="0">
                <a:solidFill>
                  <a:srgbClr val="FF0000"/>
                </a:solidFill>
              </a:rPr>
              <a:t>Imperméabilisation</a:t>
            </a:r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6044CBC0-B8F7-7911-5485-EC17115B235D}"/>
              </a:ext>
            </a:extLst>
          </p:cNvPr>
          <p:cNvSpPr/>
          <p:nvPr/>
        </p:nvSpPr>
        <p:spPr>
          <a:xfrm rot="10800000">
            <a:off x="6537960" y="1473093"/>
            <a:ext cx="585216" cy="86868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EBAEF3-0C3B-6737-308A-F0B7A0B4C20E}"/>
              </a:ext>
            </a:extLst>
          </p:cNvPr>
          <p:cNvSpPr txBox="1"/>
          <p:nvPr/>
        </p:nvSpPr>
        <p:spPr>
          <a:xfrm>
            <a:off x="7146375" y="1893161"/>
            <a:ext cx="1428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Évaporation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6AE267B-BA48-DBEB-10C5-02B7641C4C43}"/>
              </a:ext>
            </a:extLst>
          </p:cNvPr>
          <p:cNvSpPr txBox="1"/>
          <p:nvPr/>
        </p:nvSpPr>
        <p:spPr>
          <a:xfrm>
            <a:off x="7543614" y="1199547"/>
            <a:ext cx="2284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Diffusions transferts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</a:rPr>
              <a:t>particules</a:t>
            </a: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91E9F54D-42B4-0115-28B2-6CCA72A47FEE}"/>
              </a:ext>
            </a:extLst>
          </p:cNvPr>
          <p:cNvSpPr/>
          <p:nvPr/>
        </p:nvSpPr>
        <p:spPr>
          <a:xfrm>
            <a:off x="4253638" y="2116568"/>
            <a:ext cx="393192" cy="1115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306375-2929-34A3-897D-E3DFEE35B7F7}"/>
              </a:ext>
            </a:extLst>
          </p:cNvPr>
          <p:cNvSpPr txBox="1"/>
          <p:nvPr/>
        </p:nvSpPr>
        <p:spPr>
          <a:xfrm>
            <a:off x="3666771" y="1447346"/>
            <a:ext cx="1615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Précipitations</a:t>
            </a:r>
          </a:p>
          <a:p>
            <a:r>
              <a:rPr lang="fr-FR" sz="2000" dirty="0">
                <a:solidFill>
                  <a:srgbClr val="FF0000"/>
                </a:solidFill>
              </a:rPr>
              <a:t>Particules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67DEC6-8C62-0964-B7E0-0C1425034D3A}"/>
              </a:ext>
            </a:extLst>
          </p:cNvPr>
          <p:cNvSpPr txBox="1"/>
          <p:nvPr/>
        </p:nvSpPr>
        <p:spPr>
          <a:xfrm>
            <a:off x="9327840" y="3757276"/>
            <a:ext cx="1803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Déchets solides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F79891EE-3238-9F1F-5849-FED80DDA6F1E}"/>
              </a:ext>
            </a:extLst>
          </p:cNvPr>
          <p:cNvSpPr/>
          <p:nvPr/>
        </p:nvSpPr>
        <p:spPr>
          <a:xfrm rot="10800000">
            <a:off x="10188758" y="2582347"/>
            <a:ext cx="585216" cy="86868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xplosion : 14 points 15">
            <a:extLst>
              <a:ext uri="{FF2B5EF4-FFF2-40B4-BE49-F238E27FC236}">
                <a16:creationId xmlns:a16="http://schemas.microsoft.com/office/drawing/2014/main" id="{5E26323D-47EA-9DC1-9983-9227739D7FB6}"/>
              </a:ext>
            </a:extLst>
          </p:cNvPr>
          <p:cNvSpPr/>
          <p:nvPr/>
        </p:nvSpPr>
        <p:spPr>
          <a:xfrm rot="21369655">
            <a:off x="5643914" y="2288032"/>
            <a:ext cx="3521392" cy="2322576"/>
          </a:xfrm>
          <a:prstGeom prst="irregularSeal2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Activités humaines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66D42DE-BE9A-5E7C-7255-F8CCB0FB3AB9}"/>
              </a:ext>
            </a:extLst>
          </p:cNvPr>
          <p:cNvSpPr txBox="1"/>
          <p:nvPr/>
        </p:nvSpPr>
        <p:spPr>
          <a:xfrm>
            <a:off x="10909543" y="4230242"/>
            <a:ext cx="112883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SOLS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1FC104C-7D0D-80B8-0DF3-C3D4F2621658}"/>
              </a:ext>
            </a:extLst>
          </p:cNvPr>
          <p:cNvSpPr txBox="1"/>
          <p:nvPr/>
        </p:nvSpPr>
        <p:spPr>
          <a:xfrm>
            <a:off x="1001929" y="6154461"/>
            <a:ext cx="2401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Eaux souterraines</a:t>
            </a:r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4E62EA70-B6D4-FE48-F024-A49EB42F0E2A}"/>
              </a:ext>
            </a:extLst>
          </p:cNvPr>
          <p:cNvSpPr/>
          <p:nvPr/>
        </p:nvSpPr>
        <p:spPr>
          <a:xfrm rot="4434196">
            <a:off x="5185918" y="3325792"/>
            <a:ext cx="357709" cy="52322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1CE0685B-25B5-5D14-B0CB-5E942D669A4C}"/>
              </a:ext>
            </a:extLst>
          </p:cNvPr>
          <p:cNvSpPr/>
          <p:nvPr/>
        </p:nvSpPr>
        <p:spPr>
          <a:xfrm>
            <a:off x="3916168" y="3934933"/>
            <a:ext cx="192024" cy="1581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1821279A-B3A4-7AB5-EC06-AEC939B6841A}"/>
              </a:ext>
            </a:extLst>
          </p:cNvPr>
          <p:cNvSpPr/>
          <p:nvPr/>
        </p:nvSpPr>
        <p:spPr>
          <a:xfrm rot="17522897">
            <a:off x="8816422" y="3385575"/>
            <a:ext cx="357709" cy="52322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AB08234-DF5A-6022-86A6-ABE9CD9E9546}"/>
              </a:ext>
            </a:extLst>
          </p:cNvPr>
          <p:cNvSpPr txBox="1"/>
          <p:nvPr/>
        </p:nvSpPr>
        <p:spPr>
          <a:xfrm>
            <a:off x="558338" y="147861"/>
            <a:ext cx="5467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Transferts inter-compartiments </a:t>
            </a:r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2E298138-FFA0-2F73-8ACA-B1F505224762}"/>
              </a:ext>
            </a:extLst>
          </p:cNvPr>
          <p:cNvSpPr/>
          <p:nvPr/>
        </p:nvSpPr>
        <p:spPr>
          <a:xfrm>
            <a:off x="4801950" y="4097064"/>
            <a:ext cx="199355" cy="64633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9C8A231-F163-855A-48F2-57BD90067345}"/>
              </a:ext>
            </a:extLst>
          </p:cNvPr>
          <p:cNvSpPr/>
          <p:nvPr/>
        </p:nvSpPr>
        <p:spPr>
          <a:xfrm>
            <a:off x="5282021" y="629406"/>
            <a:ext cx="1671002" cy="94986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AIR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4B57BCF-1B32-2E67-EEE6-A306F994F067}"/>
              </a:ext>
            </a:extLst>
          </p:cNvPr>
          <p:cNvSpPr/>
          <p:nvPr/>
        </p:nvSpPr>
        <p:spPr>
          <a:xfrm>
            <a:off x="1664298" y="4705146"/>
            <a:ext cx="2148067" cy="94986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EAUX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C79BA35-6133-8463-80C2-22186C6A8F5D}"/>
              </a:ext>
            </a:extLst>
          </p:cNvPr>
          <p:cNvSpPr/>
          <p:nvPr/>
        </p:nvSpPr>
        <p:spPr>
          <a:xfrm>
            <a:off x="3855929" y="693972"/>
            <a:ext cx="1671002" cy="70788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AIR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intérieur</a:t>
            </a:r>
          </a:p>
        </p:txBody>
      </p:sp>
      <p:sp>
        <p:nvSpPr>
          <p:cNvPr id="29" name="Explosion : 14 points 28">
            <a:extLst>
              <a:ext uri="{FF2B5EF4-FFF2-40B4-BE49-F238E27FC236}">
                <a16:creationId xmlns:a16="http://schemas.microsoft.com/office/drawing/2014/main" id="{8BFD1805-5F8C-9B37-52E6-80386608FBB8}"/>
              </a:ext>
            </a:extLst>
          </p:cNvPr>
          <p:cNvSpPr/>
          <p:nvPr/>
        </p:nvSpPr>
        <p:spPr>
          <a:xfrm rot="21369655">
            <a:off x="4802575" y="4061068"/>
            <a:ext cx="5186732" cy="1289274"/>
          </a:xfrm>
          <a:prstGeom prst="irregularSeal2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Contaminants naturels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56F7A1D-7075-62D6-AC59-A6CFED1C7604}"/>
              </a:ext>
            </a:extLst>
          </p:cNvPr>
          <p:cNvSpPr txBox="1"/>
          <p:nvPr/>
        </p:nvSpPr>
        <p:spPr>
          <a:xfrm>
            <a:off x="877824" y="39152"/>
            <a:ext cx="8850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Contexte d’interactions permanentes entre compartiments </a:t>
            </a:r>
          </a:p>
        </p:txBody>
      </p:sp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5CE5808A-A352-9D49-B2BF-07B7FAD44DB7}"/>
              </a:ext>
            </a:extLst>
          </p:cNvPr>
          <p:cNvSpPr/>
          <p:nvPr/>
        </p:nvSpPr>
        <p:spPr>
          <a:xfrm>
            <a:off x="4716474" y="2116568"/>
            <a:ext cx="393192" cy="1115568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083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D65D31C-5EE0-C831-EA76-B1D2A185B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09" y="2123531"/>
            <a:ext cx="9594024" cy="42062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24289A1-E27B-46DC-0E4A-5EAF70728721}"/>
              </a:ext>
            </a:extLst>
          </p:cNvPr>
          <p:cNvSpPr txBox="1"/>
          <p:nvPr/>
        </p:nvSpPr>
        <p:spPr>
          <a:xfrm>
            <a:off x="594804" y="836216"/>
            <a:ext cx="11693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Produits vendus sans obligation de conformité des allégations et sans contrôle de l’innocuité</a:t>
            </a:r>
          </a:p>
          <a:p>
            <a:endParaRPr lang="fr-FR" sz="2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D439198-48A2-7A38-E3B9-C8D2C7BE7C33}"/>
              </a:ext>
            </a:extLst>
          </p:cNvPr>
          <p:cNvSpPr txBox="1"/>
          <p:nvPr/>
        </p:nvSpPr>
        <p:spPr>
          <a:xfrm>
            <a:off x="1109709" y="158890"/>
            <a:ext cx="2963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Pression marketing</a:t>
            </a:r>
          </a:p>
        </p:txBody>
      </p:sp>
    </p:spTree>
    <p:extLst>
      <p:ext uri="{BB962C8B-B14F-4D97-AF65-F5344CB8AC3E}">
        <p14:creationId xmlns:p14="http://schemas.microsoft.com/office/powerpoint/2010/main" val="964018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C0AFB9-723A-AC24-B556-15633892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838" y="4546284"/>
            <a:ext cx="5301828" cy="230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507F8F-D3EC-39FC-DFFA-9E137E43E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06" y="9780"/>
            <a:ext cx="878497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375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DE430DC-9E83-ADE4-6980-7AC41B5E0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923" y="0"/>
            <a:ext cx="6997959" cy="6858000"/>
          </a:xfrm>
          <a:prstGeom prst="rect">
            <a:avLst/>
          </a:prstGeom>
        </p:spPr>
      </p:pic>
      <p:sp>
        <p:nvSpPr>
          <p:cNvPr id="2" name="Légende : encadrée 1">
            <a:extLst>
              <a:ext uri="{FF2B5EF4-FFF2-40B4-BE49-F238E27FC236}">
                <a16:creationId xmlns:a16="http://schemas.microsoft.com/office/drawing/2014/main" id="{103E6615-66FC-0CC4-B30F-47AAA906BAC3}"/>
              </a:ext>
            </a:extLst>
          </p:cNvPr>
          <p:cNvSpPr/>
          <p:nvPr/>
        </p:nvSpPr>
        <p:spPr>
          <a:xfrm>
            <a:off x="9197266" y="790113"/>
            <a:ext cx="2450237" cy="266329"/>
          </a:xfrm>
          <a:prstGeom prst="borderCallout1">
            <a:avLst>
              <a:gd name="adj1" fmla="val 48750"/>
              <a:gd name="adj2" fmla="val 363"/>
              <a:gd name="adj3" fmla="val 112500"/>
              <a:gd name="adj4" fmla="val -3833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</a:rPr>
              <a:t>Dérèglement climatique</a:t>
            </a:r>
          </a:p>
        </p:txBody>
      </p:sp>
      <p:sp>
        <p:nvSpPr>
          <p:cNvPr id="4" name="Légende : encadrée 3">
            <a:extLst>
              <a:ext uri="{FF2B5EF4-FFF2-40B4-BE49-F238E27FC236}">
                <a16:creationId xmlns:a16="http://schemas.microsoft.com/office/drawing/2014/main" id="{AE5C9606-82FA-7165-739F-B8DBBD22D44C}"/>
              </a:ext>
            </a:extLst>
          </p:cNvPr>
          <p:cNvSpPr/>
          <p:nvPr/>
        </p:nvSpPr>
        <p:spPr>
          <a:xfrm>
            <a:off x="9197266" y="3348362"/>
            <a:ext cx="2450237" cy="433526"/>
          </a:xfrm>
          <a:prstGeom prst="borderCallout1">
            <a:avLst>
              <a:gd name="adj1" fmla="val 48750"/>
              <a:gd name="adj2" fmla="val 363"/>
              <a:gd name="adj3" fmla="val 112500"/>
              <a:gd name="adj4" fmla="val -3833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</a:rPr>
              <a:t>Dommages catastrophes naturelles</a:t>
            </a:r>
          </a:p>
        </p:txBody>
      </p:sp>
      <p:sp>
        <p:nvSpPr>
          <p:cNvPr id="5" name="Légende : encadrée 4">
            <a:extLst>
              <a:ext uri="{FF2B5EF4-FFF2-40B4-BE49-F238E27FC236}">
                <a16:creationId xmlns:a16="http://schemas.microsoft.com/office/drawing/2014/main" id="{27288E4A-2B51-8EBB-5128-86A2AF034001}"/>
              </a:ext>
            </a:extLst>
          </p:cNvPr>
          <p:cNvSpPr/>
          <p:nvPr/>
        </p:nvSpPr>
        <p:spPr>
          <a:xfrm>
            <a:off x="9241654" y="4076331"/>
            <a:ext cx="2450237" cy="266329"/>
          </a:xfrm>
          <a:prstGeom prst="borderCallout1">
            <a:avLst>
              <a:gd name="adj1" fmla="val 48750"/>
              <a:gd name="adj2" fmla="val 363"/>
              <a:gd name="adj3" fmla="val 112500"/>
              <a:gd name="adj4" fmla="val -3833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ysClr val="windowText" lastClr="000000"/>
                </a:solidFill>
              </a:rPr>
              <a:t>Pollution eau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33697D-5236-3B0E-AE5A-62D7C1B1D124}"/>
              </a:ext>
            </a:extLst>
          </p:cNvPr>
          <p:cNvSpPr txBox="1"/>
          <p:nvPr/>
        </p:nvSpPr>
        <p:spPr>
          <a:xfrm>
            <a:off x="9410330" y="6489577"/>
            <a:ext cx="219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Baromètre IRSN 2024</a:t>
            </a:r>
          </a:p>
        </p:txBody>
      </p:sp>
    </p:spTree>
    <p:extLst>
      <p:ext uri="{BB962C8B-B14F-4D97-AF65-F5344CB8AC3E}">
        <p14:creationId xmlns:p14="http://schemas.microsoft.com/office/powerpoint/2010/main" val="3569344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8C7CAFFC-E4E8-D819-4C8A-427A48312482}"/>
              </a:ext>
            </a:extLst>
          </p:cNvPr>
          <p:cNvSpPr/>
          <p:nvPr/>
        </p:nvSpPr>
        <p:spPr>
          <a:xfrm>
            <a:off x="2745830" y="984064"/>
            <a:ext cx="5821024" cy="573709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ysClr val="windowText" lastClr="00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57AFCE6-7A77-0258-1942-8FFD9E9477AB}"/>
              </a:ext>
            </a:extLst>
          </p:cNvPr>
          <p:cNvSpPr/>
          <p:nvPr/>
        </p:nvSpPr>
        <p:spPr>
          <a:xfrm>
            <a:off x="3532123" y="1949450"/>
            <a:ext cx="4276068" cy="40330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ysClr val="windowText" lastClr="00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AE26B75-CF0B-02A8-0F7C-25A7329D8DA5}"/>
              </a:ext>
            </a:extLst>
          </p:cNvPr>
          <p:cNvSpPr/>
          <p:nvPr/>
        </p:nvSpPr>
        <p:spPr>
          <a:xfrm>
            <a:off x="4799298" y="3227563"/>
            <a:ext cx="1749594" cy="16935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ysClr val="windowText" lastClr="000000"/>
                </a:solidFill>
              </a:rPr>
              <a:t>Patient</a:t>
            </a:r>
          </a:p>
          <a:p>
            <a:pPr algn="ctr"/>
            <a:endParaRPr lang="fr-FR" dirty="0">
              <a:solidFill>
                <a:sysClr val="windowText" lastClr="000000"/>
              </a:solidFill>
            </a:endParaRPr>
          </a:p>
          <a:p>
            <a:pPr algn="ctr"/>
            <a:r>
              <a:rPr lang="fr-FR" sz="2000" dirty="0">
                <a:solidFill>
                  <a:sysClr val="windowText" lastClr="000000"/>
                </a:solidFill>
              </a:rPr>
              <a:t>Humain</a:t>
            </a:r>
          </a:p>
          <a:p>
            <a:pPr algn="ctr"/>
            <a:r>
              <a:rPr lang="fr-FR" sz="2000" dirty="0">
                <a:solidFill>
                  <a:sysClr val="windowText" lastClr="000000"/>
                </a:solidFill>
              </a:rPr>
              <a:t>Animal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CE3380B5-9C06-F89F-C66F-38AA1A1A4971}"/>
              </a:ext>
            </a:extLst>
          </p:cNvPr>
          <p:cNvSpPr/>
          <p:nvPr/>
        </p:nvSpPr>
        <p:spPr>
          <a:xfrm rot="19476831" flipV="1">
            <a:off x="6090085" y="2330116"/>
            <a:ext cx="3071982" cy="69544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B06908-AC3A-2CC0-BABC-2E16D6A01749}"/>
              </a:ext>
            </a:extLst>
          </p:cNvPr>
          <p:cNvSpPr txBox="1"/>
          <p:nvPr/>
        </p:nvSpPr>
        <p:spPr>
          <a:xfrm>
            <a:off x="9030292" y="1154418"/>
            <a:ext cx="151426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fr-FR" sz="2400" b="1" dirty="0"/>
              <a:t>Polluants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80C6857B-1512-738B-B909-6827F0FA08CF}"/>
              </a:ext>
            </a:extLst>
          </p:cNvPr>
          <p:cNvSpPr/>
          <p:nvPr/>
        </p:nvSpPr>
        <p:spPr>
          <a:xfrm rot="8853551" flipV="1">
            <a:off x="2540542" y="5226828"/>
            <a:ext cx="1474953" cy="25588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7EF6031-1D8D-0756-CB0A-71D50B42EF82}"/>
              </a:ext>
            </a:extLst>
          </p:cNvPr>
          <p:cNvSpPr txBox="1"/>
          <p:nvPr/>
        </p:nvSpPr>
        <p:spPr>
          <a:xfrm>
            <a:off x="350848" y="5698348"/>
            <a:ext cx="225850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fr-FR" sz="2400" b="1" dirty="0"/>
              <a:t>Déchets solides 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CCE7C35C-E44B-4DE6-12D8-805C22B8477F}"/>
              </a:ext>
            </a:extLst>
          </p:cNvPr>
          <p:cNvSpPr/>
          <p:nvPr/>
        </p:nvSpPr>
        <p:spPr>
          <a:xfrm rot="8829962" flipV="1">
            <a:off x="2673633" y="5244719"/>
            <a:ext cx="2563070" cy="16457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D82CE80A-D3CB-8AC5-6D46-8E1D41BA4509}"/>
              </a:ext>
            </a:extLst>
          </p:cNvPr>
          <p:cNvSpPr/>
          <p:nvPr/>
        </p:nvSpPr>
        <p:spPr>
          <a:xfrm rot="12678788">
            <a:off x="1901851" y="2609510"/>
            <a:ext cx="3404994" cy="13666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13A17FC4-D1F7-C2D8-77CB-D62F39752766}"/>
              </a:ext>
            </a:extLst>
          </p:cNvPr>
          <p:cNvSpPr/>
          <p:nvPr/>
        </p:nvSpPr>
        <p:spPr>
          <a:xfrm rot="12673118">
            <a:off x="2361831" y="1330268"/>
            <a:ext cx="1338162" cy="46095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1DF14E5D-071A-BF15-F97C-8CD4922A451E}"/>
              </a:ext>
            </a:extLst>
          </p:cNvPr>
          <p:cNvSpPr/>
          <p:nvPr/>
        </p:nvSpPr>
        <p:spPr>
          <a:xfrm rot="9108604">
            <a:off x="2454965" y="5151249"/>
            <a:ext cx="670528" cy="281251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E5CC70-6BD3-5B48-4AE2-D6F58BA3B601}"/>
              </a:ext>
            </a:extLst>
          </p:cNvPr>
          <p:cNvSpPr txBox="1"/>
          <p:nvPr/>
        </p:nvSpPr>
        <p:spPr>
          <a:xfrm>
            <a:off x="238737" y="1110190"/>
            <a:ext cx="171834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Gaz à effet de serre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0C27E96-22F5-BAB7-B002-868EBED735B2}"/>
              </a:ext>
            </a:extLst>
          </p:cNvPr>
          <p:cNvSpPr txBox="1"/>
          <p:nvPr/>
        </p:nvSpPr>
        <p:spPr>
          <a:xfrm>
            <a:off x="4897972" y="2030266"/>
            <a:ext cx="1898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Distribution</a:t>
            </a:r>
          </a:p>
          <a:p>
            <a:r>
              <a:rPr lang="fr-FR" sz="2400" b="1" dirty="0"/>
              <a:t>Prescription</a:t>
            </a:r>
          </a:p>
          <a:p>
            <a:r>
              <a:rPr lang="fr-FR" sz="2400" b="1" dirty="0"/>
              <a:t>Délivrance</a:t>
            </a: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BA086BF0-AF69-FADF-139F-4885955960AF}"/>
              </a:ext>
            </a:extLst>
          </p:cNvPr>
          <p:cNvSpPr/>
          <p:nvPr/>
        </p:nvSpPr>
        <p:spPr>
          <a:xfrm rot="12678788">
            <a:off x="2119240" y="2002702"/>
            <a:ext cx="2164153" cy="28840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5431599-ABE7-7944-FD00-FBBEBB32D008}"/>
              </a:ext>
            </a:extLst>
          </p:cNvPr>
          <p:cNvSpPr txBox="1"/>
          <p:nvPr/>
        </p:nvSpPr>
        <p:spPr>
          <a:xfrm>
            <a:off x="5009548" y="1062264"/>
            <a:ext cx="1728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R&amp;D</a:t>
            </a:r>
          </a:p>
          <a:p>
            <a:r>
              <a:rPr lang="fr-FR" sz="2400" b="1" dirty="0"/>
              <a:t>Production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27FFBEE4-AB9A-81BD-77F2-35BCEC86330F}"/>
              </a:ext>
            </a:extLst>
          </p:cNvPr>
          <p:cNvSpPr/>
          <p:nvPr/>
        </p:nvSpPr>
        <p:spPr>
          <a:xfrm rot="19472521">
            <a:off x="7551375" y="1399651"/>
            <a:ext cx="1058160" cy="43821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007E62F-07E5-CCC6-1EDB-0A85DD472A3E}"/>
              </a:ext>
            </a:extLst>
          </p:cNvPr>
          <p:cNvSpPr txBox="1"/>
          <p:nvPr/>
        </p:nvSpPr>
        <p:spPr>
          <a:xfrm>
            <a:off x="616740" y="6378271"/>
            <a:ext cx="243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Recyclages, destruction </a:t>
            </a:r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6AD5D91D-D66C-97A5-AB57-ACEF4CC2D01D}"/>
              </a:ext>
            </a:extLst>
          </p:cNvPr>
          <p:cNvSpPr/>
          <p:nvPr/>
        </p:nvSpPr>
        <p:spPr>
          <a:xfrm rot="8821798">
            <a:off x="6191541" y="2837603"/>
            <a:ext cx="3718287" cy="26153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3C5B02BD-A706-2C06-51B9-8B5EB030E9CC}"/>
              </a:ext>
            </a:extLst>
          </p:cNvPr>
          <p:cNvSpPr/>
          <p:nvPr/>
        </p:nvSpPr>
        <p:spPr>
          <a:xfrm rot="1845697">
            <a:off x="1601035" y="2782200"/>
            <a:ext cx="3549015" cy="26530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165EC76-82EE-6BDB-D37B-6BBEBC2122EF}"/>
              </a:ext>
            </a:extLst>
          </p:cNvPr>
          <p:cNvSpPr txBox="1"/>
          <p:nvPr/>
        </p:nvSpPr>
        <p:spPr>
          <a:xfrm>
            <a:off x="9075366" y="3558558"/>
            <a:ext cx="2902911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Identification des dangers</a:t>
            </a:r>
          </a:p>
          <a:p>
            <a:r>
              <a:rPr lang="fr-FR" sz="2000" dirty="0">
                <a:solidFill>
                  <a:schemeClr val="bg1"/>
                </a:solidFill>
              </a:rPr>
              <a:t>Quantification des risques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3165403-FFC0-1CC3-4D6C-F7FB76874219}"/>
              </a:ext>
            </a:extLst>
          </p:cNvPr>
          <p:cNvSpPr txBox="1"/>
          <p:nvPr/>
        </p:nvSpPr>
        <p:spPr>
          <a:xfrm>
            <a:off x="9265229" y="4879579"/>
            <a:ext cx="2508764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Actions</a:t>
            </a:r>
          </a:p>
          <a:p>
            <a:r>
              <a:rPr lang="fr-FR" sz="2400" dirty="0">
                <a:solidFill>
                  <a:schemeClr val="bg1"/>
                </a:solidFill>
              </a:rPr>
              <a:t>Culpabilisation</a:t>
            </a:r>
          </a:p>
          <a:p>
            <a:r>
              <a:rPr lang="fr-FR" sz="2400" dirty="0">
                <a:solidFill>
                  <a:schemeClr val="bg1"/>
                </a:solidFill>
              </a:rPr>
              <a:t>Responsabilisation</a:t>
            </a:r>
          </a:p>
          <a:p>
            <a:r>
              <a:rPr lang="fr-FR" sz="2400" dirty="0">
                <a:solidFill>
                  <a:schemeClr val="bg1"/>
                </a:solidFill>
              </a:rPr>
              <a:t>Réglementations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4BCE9F0-8C2E-5880-7F49-906591FA509E}"/>
              </a:ext>
            </a:extLst>
          </p:cNvPr>
          <p:cNvSpPr txBox="1"/>
          <p:nvPr/>
        </p:nvSpPr>
        <p:spPr>
          <a:xfrm>
            <a:off x="10695944" y="923585"/>
            <a:ext cx="6741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Air</a:t>
            </a:r>
          </a:p>
          <a:p>
            <a:r>
              <a:rPr lang="fr-FR" sz="2000" dirty="0"/>
              <a:t>Eaux</a:t>
            </a:r>
          </a:p>
          <a:p>
            <a:r>
              <a:rPr lang="fr-FR" sz="2000" dirty="0"/>
              <a:t>Sols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2C3E642-4A32-34C6-493A-22581872BC1E}"/>
              </a:ext>
            </a:extLst>
          </p:cNvPr>
          <p:cNvSpPr txBox="1"/>
          <p:nvPr/>
        </p:nvSpPr>
        <p:spPr>
          <a:xfrm>
            <a:off x="170886" y="3250631"/>
            <a:ext cx="1924697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fr-FR" sz="2400" b="1" dirty="0"/>
              <a:t>Prélèvements</a:t>
            </a:r>
          </a:p>
          <a:p>
            <a:r>
              <a:rPr lang="fr-FR" sz="2400" dirty="0"/>
              <a:t>Eaux</a:t>
            </a:r>
          </a:p>
          <a:p>
            <a:r>
              <a:rPr lang="fr-FR" sz="2400" dirty="0"/>
              <a:t>Matières 1</a:t>
            </a:r>
            <a:r>
              <a:rPr lang="fr-FR" sz="2400" baseline="30000" dirty="0"/>
              <a:t>ères</a:t>
            </a:r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B83A8920-8DB2-66FC-AA9E-4E82D8D44D22}"/>
              </a:ext>
            </a:extLst>
          </p:cNvPr>
          <p:cNvSpPr/>
          <p:nvPr/>
        </p:nvSpPr>
        <p:spPr>
          <a:xfrm rot="10800000">
            <a:off x="2130476" y="3468675"/>
            <a:ext cx="679956" cy="48623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66F0D4-AAEC-023D-1118-2D17E751FDF2}"/>
              </a:ext>
            </a:extLst>
          </p:cNvPr>
          <p:cNvSpPr txBox="1"/>
          <p:nvPr/>
        </p:nvSpPr>
        <p:spPr>
          <a:xfrm>
            <a:off x="949820" y="16420"/>
            <a:ext cx="5545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Tous responsables, tous acteurs </a:t>
            </a:r>
          </a:p>
        </p:txBody>
      </p:sp>
    </p:spTree>
    <p:extLst>
      <p:ext uri="{BB962C8B-B14F-4D97-AF65-F5344CB8AC3E}">
        <p14:creationId xmlns:p14="http://schemas.microsoft.com/office/powerpoint/2010/main" val="3719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 animBg="1"/>
      <p:bldP spid="16" grpId="0"/>
      <p:bldP spid="17" grpId="0" animBg="1"/>
      <p:bldP spid="20" grpId="0" animBg="1"/>
      <p:bldP spid="21" grpId="0" animBg="1"/>
      <p:bldP spid="22" grpId="0" animBg="1"/>
      <p:bldP spid="23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57D1595-D04E-4771-6BB7-ACCA02A5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557" y="0"/>
            <a:ext cx="4610796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3CD8ACE-EEF5-1AC6-970F-FB653CAD3EC6}"/>
              </a:ext>
            </a:extLst>
          </p:cNvPr>
          <p:cNvSpPr txBox="1"/>
          <p:nvPr/>
        </p:nvSpPr>
        <p:spPr>
          <a:xfrm>
            <a:off x="1196502" y="554477"/>
            <a:ext cx="199445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10 à 70 </a:t>
            </a:r>
            <a:r>
              <a:rPr lang="fr-FR" sz="2800" b="1" dirty="0"/>
              <a:t>µg</a:t>
            </a:r>
            <a:r>
              <a:rPr lang="fr-FR" sz="2800" dirty="0"/>
              <a:t>/L</a:t>
            </a:r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r>
              <a:rPr lang="fr-FR" sz="2800" dirty="0"/>
              <a:t> 0,5 à 4 </a:t>
            </a:r>
            <a:r>
              <a:rPr lang="fr-FR" sz="2800" b="1" dirty="0"/>
              <a:t>µg</a:t>
            </a:r>
            <a:r>
              <a:rPr lang="fr-FR" sz="2800" dirty="0"/>
              <a:t>/L</a:t>
            </a:r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r>
              <a:rPr lang="fr-FR" sz="2800" dirty="0"/>
              <a:t> 0 à 0,6 </a:t>
            </a:r>
            <a:r>
              <a:rPr lang="fr-FR" sz="2800" b="1" dirty="0"/>
              <a:t>µg</a:t>
            </a:r>
            <a:r>
              <a:rPr lang="fr-FR" sz="2800" dirty="0"/>
              <a:t>/L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0C9473-83A0-5D97-0A44-F16BECF489B8}"/>
              </a:ext>
            </a:extLst>
          </p:cNvPr>
          <p:cNvSpPr txBox="1"/>
          <p:nvPr/>
        </p:nvSpPr>
        <p:spPr>
          <a:xfrm>
            <a:off x="9643260" y="6377732"/>
            <a:ext cx="220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Wilkinson </a:t>
            </a:r>
            <a:r>
              <a:rPr lang="fr-FR" i="1" dirty="0"/>
              <a:t>et al.</a:t>
            </a:r>
            <a:r>
              <a:rPr lang="fr-FR" dirty="0"/>
              <a:t>, 2021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F20B87-291A-0D9B-FE90-9859FDCE1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794" y="1294521"/>
            <a:ext cx="2815595" cy="6940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1C325B0-59B6-FB59-91F3-155660733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527" y="2073786"/>
            <a:ext cx="2698858" cy="7276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92686DA-E22A-F209-61BF-F84D18CEBEF0}"/>
              </a:ext>
            </a:extLst>
          </p:cNvPr>
          <p:cNvSpPr txBox="1"/>
          <p:nvPr/>
        </p:nvSpPr>
        <p:spPr>
          <a:xfrm>
            <a:off x="8398276" y="31257"/>
            <a:ext cx="3368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Un problème mondial</a:t>
            </a:r>
          </a:p>
        </p:txBody>
      </p:sp>
    </p:spTree>
    <p:extLst>
      <p:ext uri="{BB962C8B-B14F-4D97-AF65-F5344CB8AC3E}">
        <p14:creationId xmlns:p14="http://schemas.microsoft.com/office/powerpoint/2010/main" val="4001030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4142AE-185D-8477-3771-66398193B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726656"/>
            <a:ext cx="11372850" cy="59912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40A310-8798-F78C-114C-65C03CA772CF}"/>
              </a:ext>
            </a:extLst>
          </p:cNvPr>
          <p:cNvSpPr txBox="1"/>
          <p:nvPr/>
        </p:nvSpPr>
        <p:spPr>
          <a:xfrm>
            <a:off x="9283337" y="6348549"/>
            <a:ext cx="220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Wilkinson </a:t>
            </a:r>
            <a:r>
              <a:rPr lang="fr-FR" i="1" dirty="0"/>
              <a:t>et al.</a:t>
            </a:r>
            <a:r>
              <a:rPr lang="fr-FR" dirty="0"/>
              <a:t>, 2021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22A7A53-F999-4078-656B-E11A47157BF8}"/>
              </a:ext>
            </a:extLst>
          </p:cNvPr>
          <p:cNvSpPr txBox="1"/>
          <p:nvPr/>
        </p:nvSpPr>
        <p:spPr>
          <a:xfrm>
            <a:off x="361064" y="140119"/>
            <a:ext cx="118309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/>
              <a:t>Top 7</a:t>
            </a:r>
            <a:r>
              <a:rPr lang="fr-FR" sz="2000" dirty="0"/>
              <a:t> : Paracétamol, metformine, </a:t>
            </a:r>
            <a:r>
              <a:rPr lang="fr-FR" sz="2000" dirty="0" err="1"/>
              <a:t>metronidazole</a:t>
            </a:r>
            <a:r>
              <a:rPr lang="fr-FR" sz="2000" dirty="0"/>
              <a:t>, </a:t>
            </a:r>
            <a:r>
              <a:rPr lang="fr-FR" sz="2000" dirty="0" err="1"/>
              <a:t>fexofenadine</a:t>
            </a:r>
            <a:r>
              <a:rPr lang="fr-FR" sz="2000" dirty="0"/>
              <a:t>, </a:t>
            </a:r>
            <a:r>
              <a:rPr lang="fr-FR" sz="2000" dirty="0" err="1"/>
              <a:t>sulfamethoxazole</a:t>
            </a:r>
            <a:r>
              <a:rPr lang="fr-FR" sz="2000" dirty="0"/>
              <a:t>, gabapentine, </a:t>
            </a:r>
            <a:r>
              <a:rPr lang="fr-FR" sz="2000" dirty="0" err="1"/>
              <a:t>carbamazepine</a:t>
            </a:r>
            <a:r>
              <a:rPr lang="fr-FR" sz="2000" dirty="0"/>
              <a:t>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A0BAECC-8FF8-9E78-7A48-EF2F5DB595E1}"/>
              </a:ext>
            </a:extLst>
          </p:cNvPr>
          <p:cNvSpPr txBox="1"/>
          <p:nvPr/>
        </p:nvSpPr>
        <p:spPr>
          <a:xfrm>
            <a:off x="6505575" y="6396335"/>
            <a:ext cx="13500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/>
              <a:t>Molécule</a:t>
            </a:r>
          </a:p>
        </p:txBody>
      </p:sp>
    </p:spTree>
    <p:extLst>
      <p:ext uri="{BB962C8B-B14F-4D97-AF65-F5344CB8AC3E}">
        <p14:creationId xmlns:p14="http://schemas.microsoft.com/office/powerpoint/2010/main" val="3853146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28F53-9B4E-9608-B933-31CDD69EF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2254B3D-C636-B5F9-4A3F-CA103D7C73F3}"/>
              </a:ext>
            </a:extLst>
          </p:cNvPr>
          <p:cNvSpPr txBox="1"/>
          <p:nvPr/>
        </p:nvSpPr>
        <p:spPr>
          <a:xfrm>
            <a:off x="724406" y="0"/>
            <a:ext cx="1060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Action volontariste : antibiotiques en usage vétérinaire France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7278BF1-8FCE-E065-5F6B-4E30B73B1AB4}"/>
              </a:ext>
            </a:extLst>
          </p:cNvPr>
          <p:cNvGrpSpPr/>
          <p:nvPr/>
        </p:nvGrpSpPr>
        <p:grpSpPr>
          <a:xfrm>
            <a:off x="360303" y="1499844"/>
            <a:ext cx="11831697" cy="4182570"/>
            <a:chOff x="115057" y="922325"/>
            <a:chExt cx="11831697" cy="418257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2497D9F4-7097-B891-F56D-AB235A43493F}"/>
                </a:ext>
              </a:extLst>
            </p:cNvPr>
            <p:cNvGrpSpPr/>
            <p:nvPr/>
          </p:nvGrpSpPr>
          <p:grpSpPr>
            <a:xfrm>
              <a:off x="115057" y="922325"/>
              <a:ext cx="11831697" cy="4182570"/>
              <a:chOff x="111959" y="1279607"/>
              <a:chExt cx="11831697" cy="418257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EBD079AA-EE92-874A-71F9-4D6534E62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1959" y="1279607"/>
                <a:ext cx="11831697" cy="4182570"/>
              </a:xfrm>
              <a:prstGeom prst="rect">
                <a:avLst/>
              </a:prstGeom>
            </p:spPr>
          </p:pic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94DDF3C-5DF7-D4DC-BD87-E2464C9C2532}"/>
                  </a:ext>
                </a:extLst>
              </p:cNvPr>
              <p:cNvSpPr txBox="1"/>
              <p:nvPr/>
            </p:nvSpPr>
            <p:spPr>
              <a:xfrm>
                <a:off x="1090014" y="1279607"/>
                <a:ext cx="916622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400" b="1" dirty="0"/>
                  <a:t>Évolution du tonnage d’antibiotiques en usage vétérinaire depuis 1999</a:t>
                </a:r>
              </a:p>
            </p:txBody>
          </p:sp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DF84CC7-468B-95EE-5236-EE4144732ED1}"/>
                </a:ext>
              </a:extLst>
            </p:cNvPr>
            <p:cNvSpPr txBox="1"/>
            <p:nvPr/>
          </p:nvSpPr>
          <p:spPr>
            <a:xfrm>
              <a:off x="3360874" y="1432435"/>
              <a:ext cx="1823128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1 300 tonnes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A37FC0-0441-61F1-F214-3FF144360463}"/>
                </a:ext>
              </a:extLst>
            </p:cNvPr>
            <p:cNvSpPr txBox="1"/>
            <p:nvPr/>
          </p:nvSpPr>
          <p:spPr>
            <a:xfrm>
              <a:off x="7950497" y="3894382"/>
              <a:ext cx="1598707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230 tonnes</a:t>
              </a:r>
            </a:p>
          </p:txBody>
        </p:sp>
        <p:sp>
          <p:nvSpPr>
            <p:cNvPr id="11" name="Flèche : droite 10">
              <a:extLst>
                <a:ext uri="{FF2B5EF4-FFF2-40B4-BE49-F238E27FC236}">
                  <a16:creationId xmlns:a16="http://schemas.microsoft.com/office/drawing/2014/main" id="{C53AF697-E045-9F8E-91EB-3A450F1C44AF}"/>
                </a:ext>
              </a:extLst>
            </p:cNvPr>
            <p:cNvSpPr/>
            <p:nvPr/>
          </p:nvSpPr>
          <p:spPr>
            <a:xfrm rot="1762731">
              <a:off x="4656779" y="2694250"/>
              <a:ext cx="3336651" cy="284615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12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535F258-B34C-52C8-4726-746EE0168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13">
            <a:extLst>
              <a:ext uri="{FF2B5EF4-FFF2-40B4-BE49-F238E27FC236}">
                <a16:creationId xmlns:a16="http://schemas.microsoft.com/office/drawing/2014/main" id="{38375B42-B266-29FD-E692-E8EAB76C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10" y="750778"/>
            <a:ext cx="11609884" cy="537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764A485-C43D-1E78-2A34-E6D486F9F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6535" y="23611"/>
            <a:ext cx="104652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Abattements 46 résidus STEU Lausanne (Margot </a:t>
            </a:r>
            <a:r>
              <a:rPr kumimoji="0" lang="fr-FR" altLang="fr-FR" sz="2800" i="1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kumimoji="0" lang="fr-FR" altLang="fr-FR" sz="280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2011).</a:t>
            </a:r>
            <a:endParaRPr kumimoji="0" lang="fr-FR" altLang="fr-FR" sz="2800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97011CB-76D7-C62F-1B77-EA2363D39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414" y="5719864"/>
            <a:ext cx="1365763" cy="11381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8739D4-DE56-0BD7-3DC7-E02A789A9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14" y="5696253"/>
            <a:ext cx="1138136" cy="11381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BAC919B-2773-F90F-E006-DED98B340968}"/>
              </a:ext>
            </a:extLst>
          </p:cNvPr>
          <p:cNvSpPr txBox="1"/>
          <p:nvPr/>
        </p:nvSpPr>
        <p:spPr>
          <a:xfrm>
            <a:off x="2772383" y="6147707"/>
            <a:ext cx="168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Vers les boues ?</a:t>
            </a:r>
          </a:p>
        </p:txBody>
      </p:sp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78454A91-44B9-01AE-CA79-DC50E0BD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28" y="6107222"/>
            <a:ext cx="636189" cy="53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87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DCB0BC7-A6BA-74AE-153D-B15E33CF423B}"/>
              </a:ext>
            </a:extLst>
          </p:cNvPr>
          <p:cNvSpPr txBox="1"/>
          <p:nvPr/>
        </p:nvSpPr>
        <p:spPr>
          <a:xfrm>
            <a:off x="710552" y="46759"/>
            <a:ext cx="4607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Nombreuses compétences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3E76911-82A3-4382-3B6E-C889C03CC031}"/>
              </a:ext>
            </a:extLst>
          </p:cNvPr>
          <p:cNvSpPr/>
          <p:nvPr/>
        </p:nvSpPr>
        <p:spPr>
          <a:xfrm>
            <a:off x="3164029" y="4332352"/>
            <a:ext cx="1669002" cy="66582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Recherche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F5BE739-753C-5AFC-A903-79A77F1B876A}"/>
              </a:ext>
            </a:extLst>
          </p:cNvPr>
          <p:cNvSpPr/>
          <p:nvPr/>
        </p:nvSpPr>
        <p:spPr>
          <a:xfrm>
            <a:off x="9531249" y="1637784"/>
            <a:ext cx="2058140" cy="948431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Évaluation des risques sanitaires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834A94B-15D6-306D-27DF-4D07792E35DC}"/>
              </a:ext>
            </a:extLst>
          </p:cNvPr>
          <p:cNvSpPr/>
          <p:nvPr/>
        </p:nvSpPr>
        <p:spPr>
          <a:xfrm>
            <a:off x="9929051" y="4169993"/>
            <a:ext cx="2058140" cy="948431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Aide à la gestion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D129AF0-94B7-BBF2-3186-792A59B5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75" y="4035441"/>
            <a:ext cx="1676510" cy="8382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CB884BC-72CA-DEF2-27AB-BE940ECB9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05" y="1929512"/>
            <a:ext cx="1476375" cy="83820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E07FD9F-17FD-0FC3-F416-573BECB11501}"/>
              </a:ext>
            </a:extLst>
          </p:cNvPr>
          <p:cNvSpPr/>
          <p:nvPr/>
        </p:nvSpPr>
        <p:spPr>
          <a:xfrm>
            <a:off x="5160401" y="1006776"/>
            <a:ext cx="1871197" cy="66582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Acquisition de données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11CFEB1-502E-C557-B905-1F591C155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716" y="1121185"/>
            <a:ext cx="1078270" cy="67910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3672B26-E43B-6C7B-1967-A538404FDB1A}"/>
              </a:ext>
            </a:extLst>
          </p:cNvPr>
          <p:cNvSpPr txBox="1"/>
          <p:nvPr/>
        </p:nvSpPr>
        <p:spPr>
          <a:xfrm>
            <a:off x="1787510" y="3475740"/>
            <a:ext cx="251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Universités + organismes</a:t>
            </a:r>
          </a:p>
        </p:txBody>
      </p:sp>
      <p:pic>
        <p:nvPicPr>
          <p:cNvPr id="13" name="Image 12" descr="Une image contenant portable, assis, ordinateur, alimentation&#10;&#10;Description générée automatiquement">
            <a:extLst>
              <a:ext uri="{FF2B5EF4-FFF2-40B4-BE49-F238E27FC236}">
                <a16:creationId xmlns:a16="http://schemas.microsoft.com/office/drawing/2014/main" id="{94F5993F-9F25-677E-4D82-A45D1F47F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87" y="3995333"/>
            <a:ext cx="1063602" cy="269104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CB858DE1-FE26-B6B8-0FBE-66D71BB20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1244" y="3892188"/>
            <a:ext cx="523875" cy="523875"/>
          </a:xfrm>
          <a:prstGeom prst="rect">
            <a:avLst/>
          </a:prstGeom>
        </p:spPr>
      </p:pic>
      <p:pic>
        <p:nvPicPr>
          <p:cNvPr id="15" name="Image 14" descr="Une image contenant assis, signe, moniteur, côté&#10;&#10;Description générée automatiquement">
            <a:extLst>
              <a:ext uri="{FF2B5EF4-FFF2-40B4-BE49-F238E27FC236}">
                <a16:creationId xmlns:a16="http://schemas.microsoft.com/office/drawing/2014/main" id="{A7C21EA5-99A0-5B3C-9BC8-5724CBCA3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11" y="2378241"/>
            <a:ext cx="812550" cy="4159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E6E5686-3D2B-82BB-B269-7F757CB1DF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77" y="2252849"/>
            <a:ext cx="623326" cy="74254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2907903-F7DD-5C78-7BCC-6EE25479E8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014" y="781795"/>
            <a:ext cx="844903" cy="114876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70C0FD5-AB23-9CAC-BCDB-59AB6A6367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2466" y="2333057"/>
            <a:ext cx="1006079" cy="451929"/>
          </a:xfrm>
          <a:prstGeom prst="rect">
            <a:avLst/>
          </a:prstGeom>
        </p:spPr>
      </p:pic>
      <p:pic>
        <p:nvPicPr>
          <p:cNvPr id="19" name="Image 18" descr="Une image contenant bouteille, assis, garé, alimentation&#10;&#10;Description générée automatiquement">
            <a:extLst>
              <a:ext uri="{FF2B5EF4-FFF2-40B4-BE49-F238E27FC236}">
                <a16:creationId xmlns:a16="http://schemas.microsoft.com/office/drawing/2014/main" id="{21D127D3-EFCF-FF5E-EAA7-7009E3E451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3" y="4822519"/>
            <a:ext cx="1689423" cy="168942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31BD333-2D9C-53E9-511B-C059910B08D5}"/>
              </a:ext>
            </a:extLst>
          </p:cNvPr>
          <p:cNvSpPr txBox="1"/>
          <p:nvPr/>
        </p:nvSpPr>
        <p:spPr>
          <a:xfrm>
            <a:off x="2206497" y="6481567"/>
            <a:ext cx="516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Masters spécialisés, cursus pharmacie, EHESP, Agro …</a:t>
            </a:r>
          </a:p>
        </p:txBody>
      </p:sp>
      <p:pic>
        <p:nvPicPr>
          <p:cNvPr id="21" name="Image 20" descr="Une image contenant dessin, tasse, alimentation, assiette&#10;&#10;Description générée automatiquement">
            <a:extLst>
              <a:ext uri="{FF2B5EF4-FFF2-40B4-BE49-F238E27FC236}">
                <a16:creationId xmlns:a16="http://schemas.microsoft.com/office/drawing/2014/main" id="{5B72E06E-D80A-84FB-CF38-71D38E0570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91" y="1800288"/>
            <a:ext cx="1134928" cy="394494"/>
          </a:xfrm>
          <a:prstGeom prst="rect">
            <a:avLst/>
          </a:prstGeom>
        </p:spPr>
      </p:pic>
      <p:pic>
        <p:nvPicPr>
          <p:cNvPr id="22" name="Image 21" descr="Une image contenant objet&#10;&#10;Description générée automatiquement">
            <a:extLst>
              <a:ext uri="{FF2B5EF4-FFF2-40B4-BE49-F238E27FC236}">
                <a16:creationId xmlns:a16="http://schemas.microsoft.com/office/drawing/2014/main" id="{0D909030-1336-881A-A44E-84B9E6C3B3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01" y="3055165"/>
            <a:ext cx="2339884" cy="1460846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E94276A8-0117-6240-A736-550EBB59E6F6}"/>
              </a:ext>
            </a:extLst>
          </p:cNvPr>
          <p:cNvSpPr/>
          <p:nvPr/>
        </p:nvSpPr>
        <p:spPr>
          <a:xfrm>
            <a:off x="5576384" y="4983859"/>
            <a:ext cx="1669002" cy="66582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Formation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F4A1BDA-66B5-0EBD-23E8-AFE55D239956}"/>
              </a:ext>
            </a:extLst>
          </p:cNvPr>
          <p:cNvSpPr/>
          <p:nvPr/>
        </p:nvSpPr>
        <p:spPr>
          <a:xfrm>
            <a:off x="114268" y="2416081"/>
            <a:ext cx="1797660" cy="665826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Associations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D5AE473-059C-BC60-3AB8-CF13B36D3551}"/>
              </a:ext>
            </a:extLst>
          </p:cNvPr>
          <p:cNvSpPr txBox="1"/>
          <p:nvPr/>
        </p:nvSpPr>
        <p:spPr>
          <a:xfrm>
            <a:off x="7401046" y="5118424"/>
            <a:ext cx="46574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Plan national santé environnement</a:t>
            </a:r>
          </a:p>
          <a:p>
            <a:r>
              <a:rPr lang="fr-FR" sz="1600" dirty="0"/>
              <a:t>Plans régionaux santé environnement</a:t>
            </a:r>
          </a:p>
          <a:p>
            <a:r>
              <a:rPr lang="fr-FR" sz="1600" dirty="0"/>
              <a:t>Stratégie nationale sur les Perturbateurs Endocriniens</a:t>
            </a:r>
          </a:p>
          <a:p>
            <a:r>
              <a:rPr lang="fr-FR" sz="1600" dirty="0"/>
              <a:t>Plans micropolluants</a:t>
            </a:r>
          </a:p>
          <a:p>
            <a:r>
              <a:rPr lang="fr-FR" sz="1600" dirty="0"/>
              <a:t>Plan </a:t>
            </a:r>
            <a:r>
              <a:rPr lang="fr-FR" sz="1600" dirty="0" err="1"/>
              <a:t>chlordecone</a:t>
            </a:r>
            <a:endParaRPr lang="fr-FR" sz="1600" dirty="0"/>
          </a:p>
          <a:p>
            <a:r>
              <a:rPr lang="fr-FR" sz="1600" dirty="0"/>
              <a:t>Plan PFAS</a:t>
            </a:r>
          </a:p>
          <a:p>
            <a:r>
              <a:rPr lang="fr-FR" sz="1600" dirty="0"/>
              <a:t>Plan PCB …………….</a:t>
            </a:r>
          </a:p>
        </p:txBody>
      </p:sp>
      <p:pic>
        <p:nvPicPr>
          <p:cNvPr id="2" name="Image 1" descr="Une image contenant Graphique, graphisme, clipart, conception&#10;&#10;Description générée automatiquement">
            <a:extLst>
              <a:ext uri="{FF2B5EF4-FFF2-40B4-BE49-F238E27FC236}">
                <a16:creationId xmlns:a16="http://schemas.microsoft.com/office/drawing/2014/main" id="{BDE93B61-AAA1-873A-21B4-A79F028FD8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928" y="2412591"/>
            <a:ext cx="1174692" cy="1000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02069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49CD55F-85CA-4A72-F058-653EE3FC4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70857"/>
          </a:xfrm>
          <a:prstGeom prst="rect">
            <a:avLst/>
          </a:prstGeom>
        </p:spPr>
      </p:pic>
      <p:sp>
        <p:nvSpPr>
          <p:cNvPr id="5" name="Triangle rectangle 4">
            <a:extLst>
              <a:ext uri="{FF2B5EF4-FFF2-40B4-BE49-F238E27FC236}">
                <a16:creationId xmlns:a16="http://schemas.microsoft.com/office/drawing/2014/main" id="{7B0F92AE-FAB8-DECF-169D-E6CC3844DAEB}"/>
              </a:ext>
            </a:extLst>
          </p:cNvPr>
          <p:cNvSpPr/>
          <p:nvPr/>
        </p:nvSpPr>
        <p:spPr>
          <a:xfrm rot="10800000">
            <a:off x="5356218" y="-6359"/>
            <a:ext cx="6835782" cy="1520833"/>
          </a:xfrm>
          <a:prstGeom prst="rt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834502-CEDB-62F2-AB86-711902E25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20" y="1326091"/>
            <a:ext cx="3829328" cy="525507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CE431D5-86A3-CA27-A50F-D672CCA737B1}"/>
              </a:ext>
            </a:extLst>
          </p:cNvPr>
          <p:cNvSpPr txBox="1"/>
          <p:nvPr/>
        </p:nvSpPr>
        <p:spPr>
          <a:xfrm>
            <a:off x="252549" y="82983"/>
            <a:ext cx="9274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Les débats de la Fondation de l’académie de médecine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AADCC29-FA75-6380-A24B-BB095CB6DF95}"/>
              </a:ext>
            </a:extLst>
          </p:cNvPr>
          <p:cNvSpPr txBox="1"/>
          <p:nvPr/>
        </p:nvSpPr>
        <p:spPr>
          <a:xfrm>
            <a:off x="4807315" y="6441223"/>
            <a:ext cx="748187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/>
            <a:r>
              <a:rPr lang="fr-FR" sz="1400" b="0" i="0" u="none" strike="noStrike" baseline="0" dirty="0">
                <a:latin typeface="BarlowCondensed-Light"/>
              </a:rPr>
              <a:t>La réalisation de ces travaux a été possible grâce au mécénat des entreprises : VEOLIA et L'ORÉAL</a:t>
            </a:r>
            <a:endParaRPr lang="fr-FR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18825A-229A-C41E-FD1C-1AE7B6564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876" y="984685"/>
            <a:ext cx="3906014" cy="534270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8A6BC8-9C0E-F30F-8833-24247ACF4EF7}"/>
              </a:ext>
            </a:extLst>
          </p:cNvPr>
          <p:cNvSpPr txBox="1"/>
          <p:nvPr/>
        </p:nvSpPr>
        <p:spPr>
          <a:xfrm>
            <a:off x="1495405" y="883663"/>
            <a:ext cx="62454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https://fam.fr/debats-de-la-fam/livre-blanc-exposome/</a:t>
            </a:r>
          </a:p>
        </p:txBody>
      </p:sp>
    </p:spTree>
    <p:extLst>
      <p:ext uri="{BB962C8B-B14F-4D97-AF65-F5344CB8AC3E}">
        <p14:creationId xmlns:p14="http://schemas.microsoft.com/office/powerpoint/2010/main" val="3988364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9E51106D-CB81-41A4-9994-772D5662D00D}"/>
              </a:ext>
            </a:extLst>
          </p:cNvPr>
          <p:cNvSpPr txBox="1"/>
          <p:nvPr/>
        </p:nvSpPr>
        <p:spPr>
          <a:xfrm>
            <a:off x="877824" y="39152"/>
            <a:ext cx="349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« L’eau »…….. des eaux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9774338B-E914-D077-A384-DB1268859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0" y="645316"/>
            <a:ext cx="12192000" cy="6348603"/>
          </a:xfrm>
          <a:prstGeom prst="rect">
            <a:avLst/>
          </a:prstGeom>
          <a:effectLst>
            <a:softEdge rad="431800"/>
          </a:effectLst>
        </p:spPr>
      </p:pic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9288143B-9931-8BC6-2BEA-AC627C94B243}"/>
              </a:ext>
            </a:extLst>
          </p:cNvPr>
          <p:cNvSpPr/>
          <p:nvPr/>
        </p:nvSpPr>
        <p:spPr>
          <a:xfrm>
            <a:off x="973241" y="3507492"/>
            <a:ext cx="3441575" cy="19332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u="sng" dirty="0">
                <a:solidFill>
                  <a:schemeClr val="accent1">
                    <a:lumMod val="50000"/>
                  </a:schemeClr>
                </a:solidFill>
              </a:rPr>
              <a:t>Ressources en eaux</a:t>
            </a:r>
          </a:p>
          <a:p>
            <a:pPr algn="ctr"/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Superficielles</a:t>
            </a:r>
          </a:p>
          <a:p>
            <a:pPr algn="ctr"/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Souterraines</a:t>
            </a:r>
          </a:p>
          <a:p>
            <a:pPr algn="ctr"/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Pluvial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AA77CE11-F994-CEE1-E3D5-6B3A8D11D907}"/>
              </a:ext>
            </a:extLst>
          </p:cNvPr>
          <p:cNvSpPr/>
          <p:nvPr/>
        </p:nvSpPr>
        <p:spPr>
          <a:xfrm>
            <a:off x="3735950" y="743175"/>
            <a:ext cx="5467459" cy="257116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u="sng" dirty="0">
                <a:solidFill>
                  <a:schemeClr val="accent1">
                    <a:lumMod val="50000"/>
                  </a:schemeClr>
                </a:solidFill>
              </a:rPr>
              <a:t>Eaux potables ou « potabilisées »</a:t>
            </a:r>
          </a:p>
          <a:p>
            <a:pPr algn="ctr"/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Distribution publique</a:t>
            </a:r>
          </a:p>
          <a:p>
            <a:pPr algn="ctr"/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Conditionnées</a:t>
            </a:r>
          </a:p>
          <a:p>
            <a:pPr algn="ctr"/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Usages spéciaux (Industries, soins…) 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98104FF8-DD5F-E29B-5827-49E8B28A4D46}"/>
              </a:ext>
            </a:extLst>
          </p:cNvPr>
          <p:cNvSpPr/>
          <p:nvPr/>
        </p:nvSpPr>
        <p:spPr>
          <a:xfrm>
            <a:off x="8260913" y="3656149"/>
            <a:ext cx="3478262" cy="181776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u="sng" dirty="0">
                <a:solidFill>
                  <a:schemeClr val="accent1">
                    <a:lumMod val="50000"/>
                  </a:schemeClr>
                </a:solidFill>
              </a:rPr>
              <a:t>Eaux usées</a:t>
            </a:r>
          </a:p>
          <a:p>
            <a:pPr algn="ctr"/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Urbaines</a:t>
            </a:r>
          </a:p>
          <a:p>
            <a:pPr algn="ctr"/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Industrielles</a:t>
            </a:r>
          </a:p>
        </p:txBody>
      </p:sp>
      <p:pic>
        <p:nvPicPr>
          <p:cNvPr id="48" name="Image 4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DF0A294-5C79-7B99-5079-72C08FF5E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1986" flipH="1">
            <a:off x="1935297" y="1475510"/>
            <a:ext cx="1633490" cy="1685699"/>
          </a:xfrm>
          <a:prstGeom prst="rect">
            <a:avLst/>
          </a:prstGeom>
        </p:spPr>
      </p:pic>
      <p:pic>
        <p:nvPicPr>
          <p:cNvPr id="49" name="Image 4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1A9B00B-FEC8-AEE9-EA12-D4D788449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091" flipH="1">
            <a:off x="9694456" y="1690149"/>
            <a:ext cx="1633490" cy="1685699"/>
          </a:xfrm>
          <a:prstGeom prst="rect">
            <a:avLst/>
          </a:prstGeom>
        </p:spPr>
      </p:pic>
      <p:pic>
        <p:nvPicPr>
          <p:cNvPr id="50" name="Image 4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3193B6E-88B7-61B3-0ACE-6A040813C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5917" flipH="1">
            <a:off x="5521119" y="4892779"/>
            <a:ext cx="1633490" cy="16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56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F767D-7A4C-8975-2A7D-E611507AA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arme, train, fumée, vapeur&#10;&#10;Description générée automatiquement">
            <a:extLst>
              <a:ext uri="{FF2B5EF4-FFF2-40B4-BE49-F238E27FC236}">
                <a16:creationId xmlns:a16="http://schemas.microsoft.com/office/drawing/2014/main" id="{8E91DE8D-434B-6782-5BE1-90BE79A00E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08" y="754725"/>
            <a:ext cx="8093171" cy="58386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4D65A75-F403-09DC-6A7B-AF7BA60E7FA9}"/>
              </a:ext>
            </a:extLst>
          </p:cNvPr>
          <p:cNvSpPr txBox="1"/>
          <p:nvPr/>
        </p:nvSpPr>
        <p:spPr>
          <a:xfrm>
            <a:off x="2142309" y="2473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8D45FAB-0822-152A-835E-D75C83825847}"/>
              </a:ext>
            </a:extLst>
          </p:cNvPr>
          <p:cNvSpPr txBox="1"/>
          <p:nvPr/>
        </p:nvSpPr>
        <p:spPr>
          <a:xfrm>
            <a:off x="215436" y="-19746"/>
            <a:ext cx="6583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Merci de votre attention </a:t>
            </a:r>
          </a:p>
          <a:p>
            <a:pPr algn="ctr"/>
            <a:endParaRPr lang="fr-FR" sz="36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89C4B52-9C61-23B4-8A8C-F1AFE337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19" y="5786850"/>
            <a:ext cx="2193935" cy="49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17">
            <a:extLst>
              <a:ext uri="{FF2B5EF4-FFF2-40B4-BE49-F238E27FC236}">
                <a16:creationId xmlns:a16="http://schemas.microsoft.com/office/drawing/2014/main" id="{01BF182A-5FA4-AF79-4BC5-EE066B1454A4}"/>
              </a:ext>
            </a:extLst>
          </p:cNvPr>
          <p:cNvGrpSpPr>
            <a:grpSpLocks/>
          </p:cNvGrpSpPr>
          <p:nvPr/>
        </p:nvGrpSpPr>
        <p:grpSpPr bwMode="auto">
          <a:xfrm>
            <a:off x="736631" y="5061527"/>
            <a:ext cx="2160423" cy="561392"/>
            <a:chOff x="234484" y="5905648"/>
            <a:chExt cx="2761129" cy="684065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B23BCAAE-99A9-9B0D-1B7C-EBCBFE66A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63" y="5905648"/>
              <a:ext cx="2114550" cy="66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692261B7-1A2E-B7B7-422F-6BE607329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84" y="5905649"/>
              <a:ext cx="792979" cy="68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14BA832-5118-0328-DEB9-FC8E10FA20D1}"/>
              </a:ext>
            </a:extLst>
          </p:cNvPr>
          <p:cNvGrpSpPr/>
          <p:nvPr/>
        </p:nvGrpSpPr>
        <p:grpSpPr>
          <a:xfrm>
            <a:off x="2990476" y="5761741"/>
            <a:ext cx="2193935" cy="515840"/>
            <a:chOff x="2405071" y="6326794"/>
            <a:chExt cx="2193935" cy="5158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68F2D2-D0DB-99C1-D84E-C4C6F5B395E6}"/>
                </a:ext>
              </a:extLst>
            </p:cNvPr>
            <p:cNvSpPr/>
            <p:nvPr/>
          </p:nvSpPr>
          <p:spPr>
            <a:xfrm>
              <a:off x="2405071" y="6326794"/>
              <a:ext cx="2193935" cy="515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FED4F871-9C86-22C6-3CB6-BB126C4C4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719" y="6340873"/>
              <a:ext cx="1956820" cy="487681"/>
            </a:xfrm>
            <a:prstGeom prst="rect">
              <a:avLst/>
            </a:prstGeom>
          </p:spPr>
        </p:pic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15B1594-1B0D-973A-0397-4749BAFFD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223" y="6052393"/>
            <a:ext cx="1312641" cy="45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AAAAFE-0912-BA4C-A782-464FD99DCE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906" y="5622919"/>
            <a:ext cx="811692" cy="7797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age 14" descr="Une image contenant Graphique, Police, capture d’écran, graphisme&#10;&#10;Description générée automatiquement">
            <a:extLst>
              <a:ext uri="{FF2B5EF4-FFF2-40B4-BE49-F238E27FC236}">
                <a16:creationId xmlns:a16="http://schemas.microsoft.com/office/drawing/2014/main" id="{548C2674-9576-BD1B-31A2-1742E95CF2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373" y="5446177"/>
            <a:ext cx="1158340" cy="4511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608062E-F847-CF4F-48CF-AEC10861C5D6}"/>
              </a:ext>
            </a:extLst>
          </p:cNvPr>
          <p:cNvSpPr txBox="1"/>
          <p:nvPr/>
        </p:nvSpPr>
        <p:spPr>
          <a:xfrm>
            <a:off x="13138951" y="4616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0811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2C4AEFD4-7A2A-4C79-91BC-5F6C93319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58490" y="1909819"/>
            <a:ext cx="1577230" cy="558435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B8F3AE5-CC1D-4226-B557-75FE8A68D9DA}"/>
              </a:ext>
            </a:extLst>
          </p:cNvPr>
          <p:cNvGrpSpPr/>
          <p:nvPr/>
        </p:nvGrpSpPr>
        <p:grpSpPr>
          <a:xfrm>
            <a:off x="5490969" y="159400"/>
            <a:ext cx="1064906" cy="915779"/>
            <a:chOff x="1203199" y="878038"/>
            <a:chExt cx="824009" cy="70059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329D1CB-F884-444D-BE9D-D802C34C7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3199" y="878038"/>
              <a:ext cx="824009" cy="700596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26CC23E-07EE-46CC-810C-C17D02EF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559" y="878038"/>
              <a:ext cx="302644" cy="226983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047B950-005C-4772-A60F-A59E8D381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487" y="1569011"/>
            <a:ext cx="747263" cy="5050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F9CB25-5F46-4CE7-A296-EA5D1D28B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43" y="1209121"/>
            <a:ext cx="1117031" cy="495354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31EE47-A7B8-4443-B255-A1A2ADC48D23}"/>
              </a:ext>
            </a:extLst>
          </p:cNvPr>
          <p:cNvGrpSpPr/>
          <p:nvPr/>
        </p:nvGrpSpPr>
        <p:grpSpPr>
          <a:xfrm>
            <a:off x="2675432" y="1632240"/>
            <a:ext cx="2394268" cy="953771"/>
            <a:chOff x="1312854" y="1182180"/>
            <a:chExt cx="2394268" cy="95377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34EBBB2-7431-43E6-8D41-5B8E73C15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2854" y="1182180"/>
              <a:ext cx="2394268" cy="902866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9E6471D-15A7-4474-8D20-0AA118982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941" y="1500770"/>
              <a:ext cx="635181" cy="635181"/>
            </a:xfrm>
            <a:prstGeom prst="rect">
              <a:avLst/>
            </a:prstGeom>
          </p:spPr>
        </p:pic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843537EC-E678-45DE-AEFD-BFEB09A17A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475" y="1829845"/>
            <a:ext cx="813958" cy="90286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D50FD79-3F36-49B9-A3C8-1F36FBB0C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405" y="4296392"/>
            <a:ext cx="2290074" cy="84908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9C908CD-4D02-4085-8EBE-F87912631F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1781" y="3132718"/>
            <a:ext cx="1493089" cy="71485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BB5EA6FC-300C-4F72-9E04-1E3A2B6176D9}"/>
              </a:ext>
            </a:extLst>
          </p:cNvPr>
          <p:cNvSpPr txBox="1"/>
          <p:nvPr/>
        </p:nvSpPr>
        <p:spPr>
          <a:xfrm>
            <a:off x="5305782" y="1090161"/>
            <a:ext cx="1419299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Production </a:t>
            </a:r>
          </a:p>
          <a:p>
            <a:r>
              <a:rPr lang="fr-FR" sz="2000" dirty="0">
                <a:solidFill>
                  <a:schemeClr val="bg1"/>
                </a:solidFill>
              </a:rPr>
              <a:t>Distribution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BB4D06C-29BB-4A1C-ADCE-19CD08C92BD4}"/>
              </a:ext>
            </a:extLst>
          </p:cNvPr>
          <p:cNvSpPr txBox="1"/>
          <p:nvPr/>
        </p:nvSpPr>
        <p:spPr>
          <a:xfrm>
            <a:off x="8087854" y="168485"/>
            <a:ext cx="179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Élevages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1EF16A7-9B71-4EEB-8885-98A8225687E3}"/>
              </a:ext>
            </a:extLst>
          </p:cNvPr>
          <p:cNvSpPr txBox="1"/>
          <p:nvPr/>
        </p:nvSpPr>
        <p:spPr>
          <a:xfrm>
            <a:off x="1089518" y="80714"/>
            <a:ext cx="3979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Thérapeutiques humaines</a:t>
            </a:r>
          </a:p>
          <a:p>
            <a:pPr algn="ctr"/>
            <a:r>
              <a:rPr lang="fr-FR" sz="2800" dirty="0"/>
              <a:t>Animaux domestiques</a:t>
            </a:r>
          </a:p>
        </p:txBody>
      </p:sp>
      <p:sp>
        <p:nvSpPr>
          <p:cNvPr id="1024" name="ZoneTexte 1023">
            <a:extLst>
              <a:ext uri="{FF2B5EF4-FFF2-40B4-BE49-F238E27FC236}">
                <a16:creationId xmlns:a16="http://schemas.microsoft.com/office/drawing/2014/main" id="{C3606E36-7FD6-40ED-8282-4563DB316DEB}"/>
              </a:ext>
            </a:extLst>
          </p:cNvPr>
          <p:cNvSpPr txBox="1"/>
          <p:nvPr/>
        </p:nvSpPr>
        <p:spPr>
          <a:xfrm>
            <a:off x="4972109" y="2421390"/>
            <a:ext cx="1626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Assainissement</a:t>
            </a:r>
          </a:p>
          <a:p>
            <a:pPr algn="ctr"/>
            <a:r>
              <a:rPr lang="fr-FR" dirty="0"/>
              <a:t>Eaux usées</a:t>
            </a:r>
          </a:p>
        </p:txBody>
      </p:sp>
      <p:pic>
        <p:nvPicPr>
          <p:cNvPr id="1027" name="Image 1026">
            <a:extLst>
              <a:ext uri="{FF2B5EF4-FFF2-40B4-BE49-F238E27FC236}">
                <a16:creationId xmlns:a16="http://schemas.microsoft.com/office/drawing/2014/main" id="{F8681E78-B2CA-4846-BCD2-4D86B23801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80" y="5712133"/>
            <a:ext cx="664462" cy="874292"/>
          </a:xfrm>
          <a:prstGeom prst="rect">
            <a:avLst/>
          </a:prstGeom>
        </p:spPr>
      </p:pic>
      <p:pic>
        <p:nvPicPr>
          <p:cNvPr id="1028" name="Image 1027">
            <a:extLst>
              <a:ext uri="{FF2B5EF4-FFF2-40B4-BE49-F238E27FC236}">
                <a16:creationId xmlns:a16="http://schemas.microsoft.com/office/drawing/2014/main" id="{54834B01-B348-4CA4-926A-2657535601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4055" y="4068329"/>
            <a:ext cx="4588278" cy="113759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960D532A-DD38-498E-AD43-CAE0161FC036}"/>
              </a:ext>
            </a:extLst>
          </p:cNvPr>
          <p:cNvSpPr txBox="1"/>
          <p:nvPr/>
        </p:nvSpPr>
        <p:spPr>
          <a:xfrm>
            <a:off x="4156604" y="5262140"/>
            <a:ext cx="45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Production eau de consommation </a:t>
            </a:r>
          </a:p>
        </p:txBody>
      </p:sp>
      <p:pic>
        <p:nvPicPr>
          <p:cNvPr id="1032" name="Image 1031">
            <a:extLst>
              <a:ext uri="{FF2B5EF4-FFF2-40B4-BE49-F238E27FC236}">
                <a16:creationId xmlns:a16="http://schemas.microsoft.com/office/drawing/2014/main" id="{927DB3F4-7D7E-478F-BB7F-8A85503CD3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1507" y="753432"/>
            <a:ext cx="1408997" cy="157723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95DD419-999D-4808-8FC8-E0CA1E0C48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32" y="350308"/>
            <a:ext cx="1424849" cy="2292066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A76CEE62-4561-4099-A40A-18AB09089E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758971" y="769795"/>
            <a:ext cx="1408997" cy="1577232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F5368305-2D5F-4120-A649-63CB271AE2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084128" y="117352"/>
            <a:ext cx="1424849" cy="2539069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C495A951-959B-4960-AB1B-8682DE4079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13139" y="2923644"/>
            <a:ext cx="1515773" cy="119161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2A3DFB8-5A4B-429A-B794-0453BA94A7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5134" flipH="1" flipV="1">
            <a:off x="3297178" y="2304885"/>
            <a:ext cx="2467460" cy="1134048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485D5B7E-B59F-4898-9099-60FD605D28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8389" flipH="1" flipV="1">
            <a:off x="6656071" y="2371604"/>
            <a:ext cx="1136206" cy="893221"/>
          </a:xfrm>
          <a:prstGeom prst="rect">
            <a:avLst/>
          </a:prstGeom>
        </p:spPr>
      </p:pic>
      <p:pic>
        <p:nvPicPr>
          <p:cNvPr id="1034" name="Graphique 1033">
            <a:extLst>
              <a:ext uri="{FF2B5EF4-FFF2-40B4-BE49-F238E27FC236}">
                <a16:creationId xmlns:a16="http://schemas.microsoft.com/office/drawing/2014/main" id="{8B72E935-F624-4BCE-A6E3-9D9B844DF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28476" y="5631473"/>
            <a:ext cx="941225" cy="941225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9B9E7A33-796E-4FEE-8B0B-A77AFE6EC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57830" flipV="1">
            <a:off x="6943684" y="3041720"/>
            <a:ext cx="1452385" cy="893221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A16C5C26-C365-44AD-AB1D-0FB4EDAAC0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35447" flipV="1">
            <a:off x="7294691" y="3021442"/>
            <a:ext cx="2074165" cy="893221"/>
          </a:xfrm>
          <a:prstGeom prst="rect">
            <a:avLst/>
          </a:prstGeom>
        </p:spPr>
      </p:pic>
      <p:sp>
        <p:nvSpPr>
          <p:cNvPr id="1035" name="ZoneTexte 1034">
            <a:extLst>
              <a:ext uri="{FF2B5EF4-FFF2-40B4-BE49-F238E27FC236}">
                <a16:creationId xmlns:a16="http://schemas.microsoft.com/office/drawing/2014/main" id="{FD6372F1-30FD-4902-B7A3-7F0CD86C70BA}"/>
              </a:ext>
            </a:extLst>
          </p:cNvPr>
          <p:cNvSpPr txBox="1"/>
          <p:nvPr/>
        </p:nvSpPr>
        <p:spPr>
          <a:xfrm>
            <a:off x="4500090" y="4761135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Eaux continentales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43AA361-4F45-42BB-B7D8-FB5DA2916FF3}"/>
              </a:ext>
            </a:extLst>
          </p:cNvPr>
          <p:cNvSpPr txBox="1"/>
          <p:nvPr/>
        </p:nvSpPr>
        <p:spPr>
          <a:xfrm>
            <a:off x="8487771" y="4567036"/>
            <a:ext cx="1793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Mers-océans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E07C9BE7-B701-45A2-8F3A-FF58C54EF3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7337" flipV="1">
            <a:off x="8623707" y="2647506"/>
            <a:ext cx="2388118" cy="94377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9F3FD70C-41F5-4D74-8ED5-676E2FE681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8384" flipH="1" flipV="1">
            <a:off x="2168183" y="2310259"/>
            <a:ext cx="2610011" cy="1191615"/>
          </a:xfrm>
          <a:prstGeom prst="rect">
            <a:avLst/>
          </a:prstGeom>
        </p:spPr>
      </p:pic>
      <p:sp>
        <p:nvSpPr>
          <p:cNvPr id="1036" name="ZoneTexte 1035">
            <a:extLst>
              <a:ext uri="{FF2B5EF4-FFF2-40B4-BE49-F238E27FC236}">
                <a16:creationId xmlns:a16="http://schemas.microsoft.com/office/drawing/2014/main" id="{E3DDBF92-3D56-4C59-A649-7793D12AC1E4}"/>
              </a:ext>
            </a:extLst>
          </p:cNvPr>
          <p:cNvSpPr txBox="1"/>
          <p:nvPr/>
        </p:nvSpPr>
        <p:spPr>
          <a:xfrm>
            <a:off x="884991" y="3329797"/>
            <a:ext cx="179491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/>
              <a:t>Assainissement</a:t>
            </a:r>
          </a:p>
          <a:p>
            <a:r>
              <a:rPr lang="fr-FR" sz="2000" dirty="0"/>
              <a:t>non collectif</a:t>
            </a:r>
          </a:p>
        </p:txBody>
      </p:sp>
      <p:pic>
        <p:nvPicPr>
          <p:cNvPr id="1038" name="Image 1037">
            <a:extLst>
              <a:ext uri="{FF2B5EF4-FFF2-40B4-BE49-F238E27FC236}">
                <a16:creationId xmlns:a16="http://schemas.microsoft.com/office/drawing/2014/main" id="{1E217560-554A-4322-81AF-E66AC758EE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 flipV="1">
            <a:off x="5699930" y="1994196"/>
            <a:ext cx="530599" cy="237220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AEE7F33E-3EB2-4516-8232-0F710483CB6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3672330" y="5222449"/>
            <a:ext cx="994021" cy="167757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8034EA11-9C39-4935-9D74-E5ACC282509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5550007" y="2832666"/>
            <a:ext cx="2372722" cy="448194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6A7FF12E-F9B2-445F-85E9-288D4EC599D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7463469" y="4567036"/>
            <a:ext cx="994021" cy="448194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06EADE52-B009-4828-9435-BEF0831AA8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74537" flipV="1">
            <a:off x="862755" y="4304036"/>
            <a:ext cx="3538748" cy="108625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12870D0-F84B-5C97-5870-D671F2D807D7}"/>
              </a:ext>
            </a:extLst>
          </p:cNvPr>
          <p:cNvSpPr txBox="1"/>
          <p:nvPr/>
        </p:nvSpPr>
        <p:spPr>
          <a:xfrm>
            <a:off x="8769369" y="2521806"/>
            <a:ext cx="1531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Épandages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E2E146-FA12-D970-5C81-520881A49BCA}"/>
              </a:ext>
            </a:extLst>
          </p:cNvPr>
          <p:cNvSpPr txBox="1"/>
          <p:nvPr/>
        </p:nvSpPr>
        <p:spPr>
          <a:xfrm>
            <a:off x="7463469" y="6175660"/>
            <a:ext cx="410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Environ 15 % en provenance des hôpitaux</a:t>
            </a:r>
          </a:p>
        </p:txBody>
      </p:sp>
    </p:spTree>
    <p:extLst>
      <p:ext uri="{BB962C8B-B14F-4D97-AF65-F5344CB8AC3E}">
        <p14:creationId xmlns:p14="http://schemas.microsoft.com/office/powerpoint/2010/main" val="273393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8281670-A702-48DC-939C-42EA5F795881}"/>
              </a:ext>
            </a:extLst>
          </p:cNvPr>
          <p:cNvSpPr/>
          <p:nvPr/>
        </p:nvSpPr>
        <p:spPr>
          <a:xfrm>
            <a:off x="321726" y="1690745"/>
            <a:ext cx="2503714" cy="362622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 err="1"/>
              <a:t>Chimiques</a:t>
            </a:r>
            <a:endParaRPr lang="en-US" sz="2000" dirty="0"/>
          </a:p>
          <a:p>
            <a:pPr algn="ctr"/>
            <a:r>
              <a:rPr lang="en-US" sz="2000" dirty="0" err="1"/>
              <a:t>Biologiques</a:t>
            </a:r>
            <a:r>
              <a:rPr lang="en-US" sz="2000" dirty="0"/>
              <a:t> (</a:t>
            </a:r>
            <a:r>
              <a:rPr lang="en-US" sz="2000" dirty="0" err="1"/>
              <a:t>bioessais</a:t>
            </a:r>
            <a:r>
              <a:rPr lang="en-US" sz="2000" dirty="0"/>
              <a:t>)</a:t>
            </a:r>
          </a:p>
          <a:p>
            <a:pPr algn="ctr"/>
            <a:r>
              <a:rPr lang="en-US" sz="2000" dirty="0" err="1"/>
              <a:t>Microbiologiques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 err="1"/>
              <a:t>Progrès</a:t>
            </a:r>
            <a:r>
              <a:rPr lang="en-US" sz="2000" dirty="0"/>
              <a:t> de  </a:t>
            </a:r>
            <a:r>
              <a:rPr lang="en-US" sz="2000" dirty="0" err="1"/>
              <a:t>l’épidemiologie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C7E8DE-7ECD-EEF5-D80A-A808401EC4A0}"/>
              </a:ext>
            </a:extLst>
          </p:cNvPr>
          <p:cNvSpPr txBox="1"/>
          <p:nvPr/>
        </p:nvSpPr>
        <p:spPr>
          <a:xfrm>
            <a:off x="1906262" y="5685335"/>
            <a:ext cx="1614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Connaître</a:t>
            </a:r>
            <a:endParaRPr lang="en-US" sz="28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B8F4C5E-6D91-6E08-D123-40D1D2F90506}"/>
              </a:ext>
            </a:extLst>
          </p:cNvPr>
          <p:cNvSpPr/>
          <p:nvPr/>
        </p:nvSpPr>
        <p:spPr>
          <a:xfrm>
            <a:off x="2872830" y="1685496"/>
            <a:ext cx="2654444" cy="363147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Pesticides, </a:t>
            </a:r>
            <a:r>
              <a:rPr lang="en-US" sz="2000" dirty="0" err="1"/>
              <a:t>plastifiants</a:t>
            </a:r>
            <a:r>
              <a:rPr lang="en-US" sz="2000" dirty="0"/>
              <a:t>, </a:t>
            </a:r>
            <a:r>
              <a:rPr lang="en-US" sz="2000" dirty="0" err="1"/>
              <a:t>médicaments</a:t>
            </a:r>
            <a:r>
              <a:rPr lang="en-US" sz="2000" dirty="0"/>
              <a:t>, </a:t>
            </a:r>
            <a:r>
              <a:rPr lang="en-US" sz="2000" dirty="0" err="1"/>
              <a:t>polluants</a:t>
            </a:r>
            <a:r>
              <a:rPr lang="en-US" sz="2000" dirty="0"/>
              <a:t> </a:t>
            </a:r>
            <a:r>
              <a:rPr lang="en-US" sz="2000" dirty="0" err="1"/>
              <a:t>persistants</a:t>
            </a:r>
            <a:r>
              <a:rPr lang="en-US" sz="2000" dirty="0"/>
              <a:t>, </a:t>
            </a:r>
            <a:r>
              <a:rPr lang="en-US" sz="2000" dirty="0" err="1"/>
              <a:t>solvants</a:t>
            </a:r>
            <a:r>
              <a:rPr lang="en-US" sz="2000" dirty="0"/>
              <a:t>, mélanges…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Bruit, </a:t>
            </a:r>
            <a:r>
              <a:rPr lang="en-US" sz="2000" dirty="0" err="1"/>
              <a:t>chaleur</a:t>
            </a:r>
            <a:r>
              <a:rPr lang="en-US" sz="2000" dirty="0"/>
              <a:t>, </a:t>
            </a:r>
            <a:r>
              <a:rPr lang="en-US" sz="2000" dirty="0" err="1"/>
              <a:t>rayonnements</a:t>
            </a:r>
            <a:r>
              <a:rPr lang="en-US" sz="2000" dirty="0"/>
              <a:t>…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err="1"/>
              <a:t>Microorganismes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A36B213-80A6-7503-C6E8-AE35B93A9E1C}"/>
              </a:ext>
            </a:extLst>
          </p:cNvPr>
          <p:cNvSpPr/>
          <p:nvPr/>
        </p:nvSpPr>
        <p:spPr>
          <a:xfrm>
            <a:off x="6215384" y="1682147"/>
            <a:ext cx="2503714" cy="363147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sz="2000" b="1" dirty="0"/>
              <a:t>Air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intérieur-extérieur</a:t>
            </a:r>
            <a:r>
              <a:rPr lang="en-US" dirty="0"/>
              <a:t>)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Eaux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(surface-</a:t>
            </a:r>
            <a:r>
              <a:rPr lang="en-US" dirty="0" err="1"/>
              <a:t>souterraines</a:t>
            </a:r>
            <a:r>
              <a:rPr lang="en-US" dirty="0"/>
              <a:t>)</a:t>
            </a:r>
          </a:p>
          <a:p>
            <a:pPr algn="ctr"/>
            <a:r>
              <a:rPr lang="en-US" b="1" dirty="0"/>
              <a:t>Sols </a:t>
            </a:r>
          </a:p>
          <a:p>
            <a:pPr algn="ctr"/>
            <a:r>
              <a:rPr lang="en-US" dirty="0"/>
              <a:t>(agriculture, </a:t>
            </a:r>
            <a:r>
              <a:rPr lang="en-US" dirty="0" err="1"/>
              <a:t>industrie</a:t>
            </a:r>
            <a:r>
              <a:rPr lang="en-US" dirty="0"/>
              <a:t>, mines, </a:t>
            </a:r>
            <a:r>
              <a:rPr lang="en-US" dirty="0" err="1"/>
              <a:t>déchets</a:t>
            </a:r>
            <a:r>
              <a:rPr lang="en-US" dirty="0"/>
              <a:t>…)</a:t>
            </a:r>
          </a:p>
          <a:p>
            <a:pPr algn="ctr"/>
            <a:endParaRPr lang="en-US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585ACAB-B16E-590C-FC27-EC72E659F4BC}"/>
              </a:ext>
            </a:extLst>
          </p:cNvPr>
          <p:cNvSpPr/>
          <p:nvPr/>
        </p:nvSpPr>
        <p:spPr>
          <a:xfrm>
            <a:off x="9252128" y="1682147"/>
            <a:ext cx="2234299" cy="363147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 err="1"/>
              <a:t>Animaux</a:t>
            </a:r>
            <a:r>
              <a:rPr lang="en-US" sz="2000" dirty="0"/>
              <a:t>/</a:t>
            </a:r>
            <a:r>
              <a:rPr lang="en-US" sz="2000" dirty="0" err="1"/>
              <a:t>plantes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 err="1"/>
              <a:t>Humain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 err="1"/>
              <a:t>Environnement</a:t>
            </a:r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985003F-EA93-4742-8CFF-D111E76B1FC3}"/>
              </a:ext>
            </a:extLst>
          </p:cNvPr>
          <p:cNvSpPr/>
          <p:nvPr/>
        </p:nvSpPr>
        <p:spPr>
          <a:xfrm>
            <a:off x="461689" y="1032815"/>
            <a:ext cx="2331229" cy="11382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ysClr val="windowText" lastClr="000000"/>
                </a:solidFill>
              </a:rPr>
              <a:t>Progrès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analytiques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C757516-C369-2F57-F051-6B766B53D687}"/>
              </a:ext>
            </a:extLst>
          </p:cNvPr>
          <p:cNvSpPr/>
          <p:nvPr/>
        </p:nvSpPr>
        <p:spPr>
          <a:xfrm>
            <a:off x="3252677" y="915230"/>
            <a:ext cx="2107475" cy="13733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Grande </a:t>
            </a:r>
            <a:r>
              <a:rPr lang="en-US" sz="2400" dirty="0" err="1">
                <a:solidFill>
                  <a:schemeClr val="tx1"/>
                </a:solidFill>
              </a:rPr>
              <a:t>liste</a:t>
            </a:r>
            <a:r>
              <a:rPr lang="en-US" sz="2400" dirty="0">
                <a:solidFill>
                  <a:schemeClr val="tx1"/>
                </a:solidFill>
              </a:rPr>
              <a:t> de dangers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728C1D6-18F3-F74C-9ACD-7E2478B95BD4}"/>
              </a:ext>
            </a:extLst>
          </p:cNvPr>
          <p:cNvSpPr/>
          <p:nvPr/>
        </p:nvSpPr>
        <p:spPr>
          <a:xfrm>
            <a:off x="5912913" y="955154"/>
            <a:ext cx="3001872" cy="12045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Inter-</a:t>
            </a:r>
            <a:r>
              <a:rPr lang="en-US" sz="2400" dirty="0" err="1">
                <a:solidFill>
                  <a:schemeClr val="tx1"/>
                </a:solidFill>
              </a:rPr>
              <a:t>compartiments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ED92E5A-C148-69BE-D5E0-EA715557233E}"/>
              </a:ext>
            </a:extLst>
          </p:cNvPr>
          <p:cNvSpPr/>
          <p:nvPr/>
        </p:nvSpPr>
        <p:spPr>
          <a:xfrm>
            <a:off x="9344080" y="939345"/>
            <a:ext cx="2107475" cy="13733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Une </a:t>
            </a:r>
            <a:r>
              <a:rPr lang="en-US" sz="2400" dirty="0" err="1">
                <a:solidFill>
                  <a:schemeClr val="tx1"/>
                </a:solidFill>
              </a:rPr>
              <a:t>seule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santé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6" name="Image 15" descr="Une image contenant dessin, croquis, clipart, dessin humoristique&#10;&#10;Description générée automatiquement">
            <a:extLst>
              <a:ext uri="{FF2B5EF4-FFF2-40B4-BE49-F238E27FC236}">
                <a16:creationId xmlns:a16="http://schemas.microsoft.com/office/drawing/2014/main" id="{0F0F1D5E-A701-1BA1-DE8D-EEE7BA7FA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36" y="5431848"/>
            <a:ext cx="1399526" cy="1399526"/>
          </a:xfrm>
          <a:prstGeom prst="rect">
            <a:avLst/>
          </a:prstGeom>
        </p:spPr>
      </p:pic>
      <p:pic>
        <p:nvPicPr>
          <p:cNvPr id="18" name="Image 17" descr="Une image contenant dessin, Dessin d’enfant, diagramme, carte&#10;&#10;Description générée automatiquement">
            <a:extLst>
              <a:ext uri="{FF2B5EF4-FFF2-40B4-BE49-F238E27FC236}">
                <a16:creationId xmlns:a16="http://schemas.microsoft.com/office/drawing/2014/main" id="{D46AC939-E3B4-E824-8024-855452C1B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0" y="5522959"/>
            <a:ext cx="1809480" cy="124835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B74E3A5-3448-8A8A-748F-EA829BDFC4B6}"/>
              </a:ext>
            </a:extLst>
          </p:cNvPr>
          <p:cNvSpPr txBox="1"/>
          <p:nvPr/>
        </p:nvSpPr>
        <p:spPr>
          <a:xfrm>
            <a:off x="5555586" y="5656878"/>
            <a:ext cx="2218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Problème</a:t>
            </a:r>
            <a:r>
              <a:rPr lang="en-US" sz="2400" dirty="0"/>
              <a:t> global</a:t>
            </a:r>
          </a:p>
        </p:txBody>
      </p:sp>
      <p:pic>
        <p:nvPicPr>
          <p:cNvPr id="20" name="Image 19" descr="Une image contenant texte, logo, graphisme, Marque&#10;&#10;Description générée automatiquement">
            <a:extLst>
              <a:ext uri="{FF2B5EF4-FFF2-40B4-BE49-F238E27FC236}">
                <a16:creationId xmlns:a16="http://schemas.microsoft.com/office/drawing/2014/main" id="{4AAD2137-B0DD-DB10-E7D3-6148A2EE1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139" y="5431848"/>
            <a:ext cx="2060085" cy="137339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EC121D4-D385-9845-4F5D-2EFA42FFF6A8}"/>
              </a:ext>
            </a:extLst>
          </p:cNvPr>
          <p:cNvSpPr txBox="1"/>
          <p:nvPr/>
        </p:nvSpPr>
        <p:spPr>
          <a:xfrm>
            <a:off x="714653" y="32267"/>
            <a:ext cx="11305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Concepts </a:t>
            </a:r>
            <a:r>
              <a:rPr lang="en-US" sz="3200" dirty="0" err="1"/>
              <a:t>fondamentaux</a:t>
            </a:r>
            <a:r>
              <a:rPr lang="en-US" sz="3200" dirty="0"/>
              <a:t> de la santé </a:t>
            </a:r>
            <a:r>
              <a:rPr lang="en-US" sz="3200" dirty="0" err="1"/>
              <a:t>environnementale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9009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CA2C747-4053-E0C3-AD18-ACA672D6F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28" y="866187"/>
            <a:ext cx="11466744" cy="54103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4ABC433-D2B5-B479-14FD-7D7AEB628A87}"/>
              </a:ext>
            </a:extLst>
          </p:cNvPr>
          <p:cNvSpPr txBox="1"/>
          <p:nvPr/>
        </p:nvSpPr>
        <p:spPr>
          <a:xfrm>
            <a:off x="764410" y="75672"/>
            <a:ext cx="7079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Exposome</a:t>
            </a:r>
            <a:r>
              <a:rPr lang="fr-FR" sz="2800" dirty="0"/>
              <a:t> : Une ambition et un besoin majeurs</a:t>
            </a:r>
          </a:p>
        </p:txBody>
      </p:sp>
    </p:spTree>
    <p:extLst>
      <p:ext uri="{BB962C8B-B14F-4D97-AF65-F5344CB8AC3E}">
        <p14:creationId xmlns:p14="http://schemas.microsoft.com/office/powerpoint/2010/main" val="208949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sque compact&#10;&#10;Description générée automatiquement">
            <a:extLst>
              <a:ext uri="{FF2B5EF4-FFF2-40B4-BE49-F238E27FC236}">
                <a16:creationId xmlns:a16="http://schemas.microsoft.com/office/drawing/2014/main" id="{C0151B9B-146F-783B-2F58-9DBAA1080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21" y="972573"/>
            <a:ext cx="10690095" cy="58733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D5DD816-79B7-B7DA-A71A-C768E172A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87085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7D1B0D-F01F-10B7-4030-EB141DB59953}"/>
              </a:ext>
            </a:extLst>
          </p:cNvPr>
          <p:cNvSpPr txBox="1"/>
          <p:nvPr/>
        </p:nvSpPr>
        <p:spPr>
          <a:xfrm>
            <a:off x="444138" y="113755"/>
            <a:ext cx="5001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Une seule santé - One </a:t>
            </a:r>
            <a:r>
              <a:rPr lang="fr-FR" sz="3200" dirty="0" err="1">
                <a:solidFill>
                  <a:schemeClr val="bg1"/>
                </a:solidFill>
              </a:rPr>
              <a:t>health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4AA042-04EC-AD22-8EC3-1CD7A9C17E8B}"/>
              </a:ext>
            </a:extLst>
          </p:cNvPr>
          <p:cNvSpPr txBox="1"/>
          <p:nvPr/>
        </p:nvSpPr>
        <p:spPr>
          <a:xfrm>
            <a:off x="1356247" y="1331650"/>
            <a:ext cx="2482924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/>
              <a:t>Secteurs et disciplines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9BDA3F-87D5-76C5-518D-392F228F8EB2}"/>
              </a:ext>
            </a:extLst>
          </p:cNvPr>
          <p:cNvSpPr txBox="1"/>
          <p:nvPr/>
        </p:nvSpPr>
        <p:spPr>
          <a:xfrm>
            <a:off x="8636916" y="1331650"/>
            <a:ext cx="1579984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/>
              <a:t>      Société   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B87935-34C7-1D79-6AA9-4DE68A405D0B}"/>
              </a:ext>
            </a:extLst>
          </p:cNvPr>
          <p:cNvSpPr txBox="1"/>
          <p:nvPr/>
        </p:nvSpPr>
        <p:spPr>
          <a:xfrm>
            <a:off x="5237267" y="3429000"/>
            <a:ext cx="184826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dirty="0"/>
              <a:t>Une seule santé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F6867D-E5D6-CF8C-DE12-297F6865D30C}"/>
              </a:ext>
            </a:extLst>
          </p:cNvPr>
          <p:cNvSpPr txBox="1"/>
          <p:nvPr/>
        </p:nvSpPr>
        <p:spPr>
          <a:xfrm>
            <a:off x="5344255" y="1162373"/>
            <a:ext cx="15034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Communication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257B5B-B3AD-8B7D-3223-41074F11B407}"/>
              </a:ext>
            </a:extLst>
          </p:cNvPr>
          <p:cNvSpPr txBox="1"/>
          <p:nvPr/>
        </p:nvSpPr>
        <p:spPr>
          <a:xfrm>
            <a:off x="4038833" y="2126410"/>
            <a:ext cx="13054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Collaboration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F2D4A7C-C0E7-935B-6369-239FB3FF7EF8}"/>
              </a:ext>
            </a:extLst>
          </p:cNvPr>
          <p:cNvSpPr txBox="1"/>
          <p:nvPr/>
        </p:nvSpPr>
        <p:spPr>
          <a:xfrm>
            <a:off x="6847744" y="2031510"/>
            <a:ext cx="12699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Coordination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447290-99E5-48DD-EF85-D0FB58F9C1FD}"/>
              </a:ext>
            </a:extLst>
          </p:cNvPr>
          <p:cNvSpPr txBox="1"/>
          <p:nvPr/>
        </p:nvSpPr>
        <p:spPr>
          <a:xfrm>
            <a:off x="5344255" y="2670798"/>
            <a:ext cx="19358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Capacité à construire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83C02E2-1A61-C378-B19A-47B036ECCA40}"/>
              </a:ext>
            </a:extLst>
          </p:cNvPr>
          <p:cNvSpPr txBox="1"/>
          <p:nvPr/>
        </p:nvSpPr>
        <p:spPr>
          <a:xfrm>
            <a:off x="3300456" y="2670798"/>
            <a:ext cx="835485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Humain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1CB95E-C158-A9DA-E0BA-BA3977CC437B}"/>
              </a:ext>
            </a:extLst>
          </p:cNvPr>
          <p:cNvSpPr txBox="1"/>
          <p:nvPr/>
        </p:nvSpPr>
        <p:spPr>
          <a:xfrm>
            <a:off x="1260072" y="4033686"/>
            <a:ext cx="764953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Animal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AC05561-7789-18F0-7D4E-CBEBDBE96899}"/>
              </a:ext>
            </a:extLst>
          </p:cNvPr>
          <p:cNvSpPr txBox="1"/>
          <p:nvPr/>
        </p:nvSpPr>
        <p:spPr>
          <a:xfrm>
            <a:off x="729792" y="2670798"/>
            <a:ext cx="1464825" cy="338554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Environnement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240E97D-5B00-38F0-E5D5-E85C5830A13A}"/>
              </a:ext>
            </a:extLst>
          </p:cNvPr>
          <p:cNvSpPr txBox="1"/>
          <p:nvPr/>
        </p:nvSpPr>
        <p:spPr>
          <a:xfrm>
            <a:off x="3859743" y="4589102"/>
            <a:ext cx="1582228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Écosystème sain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58403E9-53E8-711D-4E50-521306D489DD}"/>
              </a:ext>
            </a:extLst>
          </p:cNvPr>
          <p:cNvSpPr txBox="1"/>
          <p:nvPr/>
        </p:nvSpPr>
        <p:spPr>
          <a:xfrm>
            <a:off x="3662092" y="5717531"/>
            <a:ext cx="1977529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Bonne santé animale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3D991E3-54B6-1766-2888-0B7CD8722306}"/>
              </a:ext>
            </a:extLst>
          </p:cNvPr>
          <p:cNvSpPr txBox="1"/>
          <p:nvPr/>
        </p:nvSpPr>
        <p:spPr>
          <a:xfrm>
            <a:off x="6410257" y="5443803"/>
            <a:ext cx="2048061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Bonne santé humaine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D2A31F-9426-9A4A-DF23-CA375FF808B9}"/>
              </a:ext>
            </a:extLst>
          </p:cNvPr>
          <p:cNvSpPr txBox="1"/>
          <p:nvPr/>
        </p:nvSpPr>
        <p:spPr>
          <a:xfrm>
            <a:off x="9426908" y="3686709"/>
            <a:ext cx="157998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Inclusivité, égalité, succès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A3B8332-C732-23D2-3E6F-FC64294A7643}"/>
              </a:ext>
            </a:extLst>
          </p:cNvPr>
          <p:cNvSpPr txBox="1"/>
          <p:nvPr/>
        </p:nvSpPr>
        <p:spPr>
          <a:xfrm>
            <a:off x="7651401" y="2670798"/>
            <a:ext cx="2727991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Rural, urbain, communités mobiles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36EB3DE-7E43-DF47-33B8-4C6B374346D3}"/>
              </a:ext>
            </a:extLst>
          </p:cNvPr>
          <p:cNvSpPr txBox="1"/>
          <p:nvPr/>
        </p:nvSpPr>
        <p:spPr>
          <a:xfrm>
            <a:off x="7870177" y="3346453"/>
            <a:ext cx="138602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Local et national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D1030D4-0B17-620C-D5DD-7EE76D9B1192}"/>
              </a:ext>
            </a:extLst>
          </p:cNvPr>
          <p:cNvSpPr txBox="1"/>
          <p:nvPr/>
        </p:nvSpPr>
        <p:spPr>
          <a:xfrm>
            <a:off x="8117707" y="4174791"/>
            <a:ext cx="1528688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Régional et global</a:t>
            </a:r>
          </a:p>
        </p:txBody>
      </p:sp>
    </p:spTree>
    <p:extLst>
      <p:ext uri="{BB962C8B-B14F-4D97-AF65-F5344CB8AC3E}">
        <p14:creationId xmlns:p14="http://schemas.microsoft.com/office/powerpoint/2010/main" val="97266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E33EA00-0C40-A084-771C-029948B4EFC2}"/>
              </a:ext>
            </a:extLst>
          </p:cNvPr>
          <p:cNvSpPr txBox="1"/>
          <p:nvPr/>
        </p:nvSpPr>
        <p:spPr>
          <a:xfrm>
            <a:off x="1225119" y="88777"/>
            <a:ext cx="4159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Contributions à l’</a:t>
            </a:r>
            <a:r>
              <a:rPr lang="fr-FR" sz="2800" dirty="0" err="1"/>
              <a:t>exposome</a:t>
            </a:r>
            <a:endParaRPr lang="fr-FR" sz="28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A2100A-9DBA-5102-9D83-5ACFB69C1F02}"/>
              </a:ext>
            </a:extLst>
          </p:cNvPr>
          <p:cNvSpPr txBox="1"/>
          <p:nvPr/>
        </p:nvSpPr>
        <p:spPr>
          <a:xfrm>
            <a:off x="1491449" y="1473693"/>
            <a:ext cx="104046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Inhalation : aérosols, diffusion de polluants volatils, de sous-produits de la chloration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Ingestion : boisson, transferts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Contacts cutanés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La part de l’eau est encore à chiffrer  </a:t>
            </a:r>
          </a:p>
        </p:txBody>
      </p:sp>
    </p:spTree>
    <p:extLst>
      <p:ext uri="{BB962C8B-B14F-4D97-AF65-F5344CB8AC3E}">
        <p14:creationId xmlns:p14="http://schemas.microsoft.com/office/powerpoint/2010/main" val="40367282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2069</Words>
  <Application>Microsoft Office PowerPoint</Application>
  <PresentationFormat>Grand écran</PresentationFormat>
  <Paragraphs>530</Paragraphs>
  <Slides>40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52" baseType="lpstr">
      <vt:lpstr>AdvMyriad_I</vt:lpstr>
      <vt:lpstr>AdvMyriad_R</vt:lpstr>
      <vt:lpstr>Aptos</vt:lpstr>
      <vt:lpstr>Arial</vt:lpstr>
      <vt:lpstr>BarlowCondensed-Light</vt:lpstr>
      <vt:lpstr>Calibri</vt:lpstr>
      <vt:lpstr>Calibri Light</vt:lpstr>
      <vt:lpstr>Code</vt:lpstr>
      <vt:lpstr>Tahoma</vt:lpstr>
      <vt:lpstr>Wingdings</vt:lpstr>
      <vt:lpstr>Thème Office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levi</dc:creator>
  <cp:lastModifiedBy>Yves Levi</cp:lastModifiedBy>
  <cp:revision>147</cp:revision>
  <dcterms:created xsi:type="dcterms:W3CDTF">2019-10-12T09:48:42Z</dcterms:created>
  <dcterms:modified xsi:type="dcterms:W3CDTF">2025-09-20T08:43:28Z</dcterms:modified>
</cp:coreProperties>
</file>