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1175" r:id="rId2"/>
    <p:sldId id="309" r:id="rId3"/>
    <p:sldId id="1324" r:id="rId4"/>
    <p:sldId id="1322" r:id="rId5"/>
    <p:sldId id="1172" r:id="rId6"/>
    <p:sldId id="1162" r:id="rId7"/>
    <p:sldId id="1164" r:id="rId8"/>
    <p:sldId id="1321" r:id="rId9"/>
    <p:sldId id="1320" r:id="rId10"/>
    <p:sldId id="264" r:id="rId11"/>
    <p:sldId id="1189" r:id="rId12"/>
    <p:sldId id="758" r:id="rId13"/>
    <p:sldId id="1159" r:id="rId14"/>
    <p:sldId id="1155" r:id="rId15"/>
    <p:sldId id="1156" r:id="rId16"/>
    <p:sldId id="1157" r:id="rId17"/>
    <p:sldId id="1158" r:id="rId18"/>
    <p:sldId id="1203" r:id="rId19"/>
    <p:sldId id="284" r:id="rId20"/>
    <p:sldId id="1187" r:id="rId21"/>
    <p:sldId id="1180" r:id="rId22"/>
    <p:sldId id="1182" r:id="rId23"/>
    <p:sldId id="1181" r:id="rId24"/>
    <p:sldId id="1202" r:id="rId25"/>
    <p:sldId id="1316" r:id="rId26"/>
    <p:sldId id="1317" r:id="rId27"/>
    <p:sldId id="1318" r:id="rId28"/>
    <p:sldId id="1319" r:id="rId29"/>
    <p:sldId id="1184" r:id="rId30"/>
  </p:sldIdLst>
  <p:sldSz cx="12192000" cy="6858000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C34"/>
    <a:srgbClr val="F67F00"/>
    <a:srgbClr val="E74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2" autoAdjust="0"/>
    <p:restoredTop sz="96281" autoAdjust="0"/>
  </p:normalViewPr>
  <p:slideViewPr>
    <p:cSldViewPr showGuides="1">
      <p:cViewPr>
        <p:scale>
          <a:sx n="84" d="100"/>
          <a:sy n="84" d="100"/>
        </p:scale>
        <p:origin x="536" y="8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8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Hendel_1/Desktop/Martin/CIFRE/The&#768;ses/Martin/HDR/Soutenance/INSE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fr-FR" sz="1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5648503888527691"/>
          <c:y val="4.076764857890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title>
    <c:autoTitleDeleted val="0"/>
    <c:plotArea>
      <c:layout/>
      <c:lineChart>
        <c:grouping val="standard"/>
        <c:varyColors val="0"/>
        <c:ser>
          <c:idx val="6"/>
          <c:order val="0"/>
          <c:tx>
            <c:strRef>
              <c:f>Sheet1!$H$1</c:f>
              <c:strCache>
                <c:ptCount val="1"/>
                <c:pt idx="0">
                  <c:v>2020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Sheet1!$A$2:$A$366</c:f>
              <c:numCache>
                <c:formatCode>d\-mmm</c:formatCode>
                <c:ptCount val="365"/>
                <c:pt idx="0">
                  <c:v>45292</c:v>
                </c:pt>
                <c:pt idx="1">
                  <c:v>45293</c:v>
                </c:pt>
                <c:pt idx="2">
                  <c:v>45294</c:v>
                </c:pt>
                <c:pt idx="3">
                  <c:v>45295</c:v>
                </c:pt>
                <c:pt idx="4">
                  <c:v>45296</c:v>
                </c:pt>
                <c:pt idx="5">
                  <c:v>45297</c:v>
                </c:pt>
                <c:pt idx="6">
                  <c:v>45298</c:v>
                </c:pt>
                <c:pt idx="7">
                  <c:v>45299</c:v>
                </c:pt>
                <c:pt idx="8">
                  <c:v>45300</c:v>
                </c:pt>
                <c:pt idx="9">
                  <c:v>45301</c:v>
                </c:pt>
                <c:pt idx="10">
                  <c:v>45302</c:v>
                </c:pt>
                <c:pt idx="11">
                  <c:v>45303</c:v>
                </c:pt>
                <c:pt idx="12">
                  <c:v>45304</c:v>
                </c:pt>
                <c:pt idx="13">
                  <c:v>45305</c:v>
                </c:pt>
                <c:pt idx="14">
                  <c:v>45306</c:v>
                </c:pt>
                <c:pt idx="15">
                  <c:v>45307</c:v>
                </c:pt>
                <c:pt idx="16">
                  <c:v>45308</c:v>
                </c:pt>
                <c:pt idx="17">
                  <c:v>45309</c:v>
                </c:pt>
                <c:pt idx="18">
                  <c:v>45310</c:v>
                </c:pt>
                <c:pt idx="19">
                  <c:v>45311</c:v>
                </c:pt>
                <c:pt idx="20">
                  <c:v>45312</c:v>
                </c:pt>
                <c:pt idx="21">
                  <c:v>45313</c:v>
                </c:pt>
                <c:pt idx="22">
                  <c:v>45314</c:v>
                </c:pt>
                <c:pt idx="23">
                  <c:v>45315</c:v>
                </c:pt>
                <c:pt idx="24">
                  <c:v>45316</c:v>
                </c:pt>
                <c:pt idx="25">
                  <c:v>45317</c:v>
                </c:pt>
                <c:pt idx="26">
                  <c:v>45318</c:v>
                </c:pt>
                <c:pt idx="27">
                  <c:v>45319</c:v>
                </c:pt>
                <c:pt idx="28">
                  <c:v>45320</c:v>
                </c:pt>
                <c:pt idx="29">
                  <c:v>45321</c:v>
                </c:pt>
                <c:pt idx="30">
                  <c:v>45322</c:v>
                </c:pt>
                <c:pt idx="31">
                  <c:v>45323</c:v>
                </c:pt>
                <c:pt idx="32">
                  <c:v>45324</c:v>
                </c:pt>
                <c:pt idx="33">
                  <c:v>45325</c:v>
                </c:pt>
                <c:pt idx="34">
                  <c:v>45326</c:v>
                </c:pt>
                <c:pt idx="35">
                  <c:v>45327</c:v>
                </c:pt>
                <c:pt idx="36">
                  <c:v>45328</c:v>
                </c:pt>
                <c:pt idx="37">
                  <c:v>45329</c:v>
                </c:pt>
                <c:pt idx="38">
                  <c:v>45330</c:v>
                </c:pt>
                <c:pt idx="39">
                  <c:v>45331</c:v>
                </c:pt>
                <c:pt idx="40">
                  <c:v>45332</c:v>
                </c:pt>
                <c:pt idx="41">
                  <c:v>45333</c:v>
                </c:pt>
                <c:pt idx="42">
                  <c:v>45334</c:v>
                </c:pt>
                <c:pt idx="43">
                  <c:v>45335</c:v>
                </c:pt>
                <c:pt idx="44">
                  <c:v>45336</c:v>
                </c:pt>
                <c:pt idx="45">
                  <c:v>45337</c:v>
                </c:pt>
                <c:pt idx="46">
                  <c:v>45338</c:v>
                </c:pt>
                <c:pt idx="47">
                  <c:v>45339</c:v>
                </c:pt>
                <c:pt idx="48">
                  <c:v>45340</c:v>
                </c:pt>
                <c:pt idx="49">
                  <c:v>45341</c:v>
                </c:pt>
                <c:pt idx="50">
                  <c:v>45342</c:v>
                </c:pt>
                <c:pt idx="51">
                  <c:v>45343</c:v>
                </c:pt>
                <c:pt idx="52">
                  <c:v>45344</c:v>
                </c:pt>
                <c:pt idx="53">
                  <c:v>45345</c:v>
                </c:pt>
                <c:pt idx="54">
                  <c:v>45346</c:v>
                </c:pt>
                <c:pt idx="55">
                  <c:v>45347</c:v>
                </c:pt>
                <c:pt idx="56">
                  <c:v>45348</c:v>
                </c:pt>
                <c:pt idx="57">
                  <c:v>45349</c:v>
                </c:pt>
                <c:pt idx="58">
                  <c:v>45350</c:v>
                </c:pt>
                <c:pt idx="59">
                  <c:v>45352</c:v>
                </c:pt>
                <c:pt idx="60">
                  <c:v>45353</c:v>
                </c:pt>
                <c:pt idx="61">
                  <c:v>45354</c:v>
                </c:pt>
                <c:pt idx="62">
                  <c:v>45355</c:v>
                </c:pt>
                <c:pt idx="63">
                  <c:v>45356</c:v>
                </c:pt>
                <c:pt idx="64">
                  <c:v>45357</c:v>
                </c:pt>
                <c:pt idx="65">
                  <c:v>45358</c:v>
                </c:pt>
                <c:pt idx="66">
                  <c:v>45359</c:v>
                </c:pt>
                <c:pt idx="67">
                  <c:v>45360</c:v>
                </c:pt>
                <c:pt idx="68">
                  <c:v>45361</c:v>
                </c:pt>
                <c:pt idx="69">
                  <c:v>45362</c:v>
                </c:pt>
                <c:pt idx="70">
                  <c:v>45363</c:v>
                </c:pt>
                <c:pt idx="71">
                  <c:v>45364</c:v>
                </c:pt>
                <c:pt idx="72">
                  <c:v>45365</c:v>
                </c:pt>
                <c:pt idx="73">
                  <c:v>45366</c:v>
                </c:pt>
                <c:pt idx="74">
                  <c:v>45367</c:v>
                </c:pt>
                <c:pt idx="75">
                  <c:v>45368</c:v>
                </c:pt>
                <c:pt idx="76">
                  <c:v>45369</c:v>
                </c:pt>
                <c:pt idx="77">
                  <c:v>45370</c:v>
                </c:pt>
                <c:pt idx="78">
                  <c:v>45371</c:v>
                </c:pt>
                <c:pt idx="79">
                  <c:v>45372</c:v>
                </c:pt>
                <c:pt idx="80">
                  <c:v>45373</c:v>
                </c:pt>
                <c:pt idx="81">
                  <c:v>45374</c:v>
                </c:pt>
                <c:pt idx="82">
                  <c:v>45375</c:v>
                </c:pt>
                <c:pt idx="83">
                  <c:v>45376</c:v>
                </c:pt>
                <c:pt idx="84">
                  <c:v>45377</c:v>
                </c:pt>
                <c:pt idx="85">
                  <c:v>45378</c:v>
                </c:pt>
                <c:pt idx="86">
                  <c:v>45379</c:v>
                </c:pt>
                <c:pt idx="87">
                  <c:v>45380</c:v>
                </c:pt>
                <c:pt idx="88">
                  <c:v>45381</c:v>
                </c:pt>
                <c:pt idx="89">
                  <c:v>45382</c:v>
                </c:pt>
                <c:pt idx="90">
                  <c:v>45383</c:v>
                </c:pt>
                <c:pt idx="91">
                  <c:v>45384</c:v>
                </c:pt>
                <c:pt idx="92">
                  <c:v>45385</c:v>
                </c:pt>
                <c:pt idx="93">
                  <c:v>45386</c:v>
                </c:pt>
                <c:pt idx="94">
                  <c:v>45387</c:v>
                </c:pt>
                <c:pt idx="95">
                  <c:v>45388</c:v>
                </c:pt>
                <c:pt idx="96">
                  <c:v>45389</c:v>
                </c:pt>
                <c:pt idx="97">
                  <c:v>45390</c:v>
                </c:pt>
                <c:pt idx="98">
                  <c:v>45391</c:v>
                </c:pt>
                <c:pt idx="99">
                  <c:v>45392</c:v>
                </c:pt>
                <c:pt idx="100">
                  <c:v>45393</c:v>
                </c:pt>
                <c:pt idx="101">
                  <c:v>45394</c:v>
                </c:pt>
                <c:pt idx="102">
                  <c:v>45395</c:v>
                </c:pt>
                <c:pt idx="103">
                  <c:v>45396</c:v>
                </c:pt>
                <c:pt idx="104">
                  <c:v>45397</c:v>
                </c:pt>
                <c:pt idx="105">
                  <c:v>45398</c:v>
                </c:pt>
                <c:pt idx="106">
                  <c:v>45399</c:v>
                </c:pt>
                <c:pt idx="107">
                  <c:v>45400</c:v>
                </c:pt>
                <c:pt idx="108">
                  <c:v>45401</c:v>
                </c:pt>
                <c:pt idx="109">
                  <c:v>45402</c:v>
                </c:pt>
                <c:pt idx="110">
                  <c:v>45403</c:v>
                </c:pt>
                <c:pt idx="111">
                  <c:v>45404</c:v>
                </c:pt>
                <c:pt idx="112">
                  <c:v>45405</c:v>
                </c:pt>
                <c:pt idx="113">
                  <c:v>45406</c:v>
                </c:pt>
                <c:pt idx="114">
                  <c:v>45407</c:v>
                </c:pt>
                <c:pt idx="115">
                  <c:v>45408</c:v>
                </c:pt>
                <c:pt idx="116">
                  <c:v>45409</c:v>
                </c:pt>
                <c:pt idx="117">
                  <c:v>45410</c:v>
                </c:pt>
                <c:pt idx="118">
                  <c:v>45411</c:v>
                </c:pt>
                <c:pt idx="119">
                  <c:v>45412</c:v>
                </c:pt>
                <c:pt idx="120">
                  <c:v>45413</c:v>
                </c:pt>
                <c:pt idx="121">
                  <c:v>45414</c:v>
                </c:pt>
                <c:pt idx="122">
                  <c:v>45415</c:v>
                </c:pt>
                <c:pt idx="123">
                  <c:v>45416</c:v>
                </c:pt>
                <c:pt idx="124">
                  <c:v>45417</c:v>
                </c:pt>
                <c:pt idx="125">
                  <c:v>45418</c:v>
                </c:pt>
                <c:pt idx="126">
                  <c:v>45419</c:v>
                </c:pt>
                <c:pt idx="127">
                  <c:v>45420</c:v>
                </c:pt>
                <c:pt idx="128">
                  <c:v>45421</c:v>
                </c:pt>
                <c:pt idx="129">
                  <c:v>45422</c:v>
                </c:pt>
                <c:pt idx="130">
                  <c:v>45423</c:v>
                </c:pt>
                <c:pt idx="131">
                  <c:v>45424</c:v>
                </c:pt>
                <c:pt idx="132">
                  <c:v>45425</c:v>
                </c:pt>
                <c:pt idx="133">
                  <c:v>45426</c:v>
                </c:pt>
                <c:pt idx="134">
                  <c:v>45427</c:v>
                </c:pt>
                <c:pt idx="135">
                  <c:v>45428</c:v>
                </c:pt>
                <c:pt idx="136">
                  <c:v>45429</c:v>
                </c:pt>
                <c:pt idx="137">
                  <c:v>45430</c:v>
                </c:pt>
                <c:pt idx="138">
                  <c:v>45431</c:v>
                </c:pt>
                <c:pt idx="139">
                  <c:v>45432</c:v>
                </c:pt>
                <c:pt idx="140">
                  <c:v>45433</c:v>
                </c:pt>
                <c:pt idx="141">
                  <c:v>45434</c:v>
                </c:pt>
                <c:pt idx="142">
                  <c:v>45435</c:v>
                </c:pt>
                <c:pt idx="143">
                  <c:v>45436</c:v>
                </c:pt>
                <c:pt idx="144">
                  <c:v>45437</c:v>
                </c:pt>
                <c:pt idx="145">
                  <c:v>45438</c:v>
                </c:pt>
                <c:pt idx="146">
                  <c:v>45439</c:v>
                </c:pt>
                <c:pt idx="147">
                  <c:v>45440</c:v>
                </c:pt>
                <c:pt idx="148">
                  <c:v>45441</c:v>
                </c:pt>
                <c:pt idx="149">
                  <c:v>45442</c:v>
                </c:pt>
                <c:pt idx="150">
                  <c:v>45443</c:v>
                </c:pt>
                <c:pt idx="151">
                  <c:v>45444</c:v>
                </c:pt>
                <c:pt idx="152">
                  <c:v>45445</c:v>
                </c:pt>
                <c:pt idx="153">
                  <c:v>45446</c:v>
                </c:pt>
                <c:pt idx="154">
                  <c:v>45447</c:v>
                </c:pt>
                <c:pt idx="155">
                  <c:v>45448</c:v>
                </c:pt>
                <c:pt idx="156">
                  <c:v>45449</c:v>
                </c:pt>
                <c:pt idx="157">
                  <c:v>45450</c:v>
                </c:pt>
                <c:pt idx="158">
                  <c:v>45451</c:v>
                </c:pt>
                <c:pt idx="159">
                  <c:v>45452</c:v>
                </c:pt>
                <c:pt idx="160">
                  <c:v>45453</c:v>
                </c:pt>
                <c:pt idx="161">
                  <c:v>45454</c:v>
                </c:pt>
                <c:pt idx="162">
                  <c:v>45455</c:v>
                </c:pt>
                <c:pt idx="163">
                  <c:v>45456</c:v>
                </c:pt>
                <c:pt idx="164">
                  <c:v>45457</c:v>
                </c:pt>
                <c:pt idx="165">
                  <c:v>45458</c:v>
                </c:pt>
                <c:pt idx="166">
                  <c:v>45459</c:v>
                </c:pt>
                <c:pt idx="167">
                  <c:v>45460</c:v>
                </c:pt>
                <c:pt idx="168">
                  <c:v>45461</c:v>
                </c:pt>
                <c:pt idx="169">
                  <c:v>45462</c:v>
                </c:pt>
                <c:pt idx="170">
                  <c:v>45463</c:v>
                </c:pt>
                <c:pt idx="171">
                  <c:v>45464</c:v>
                </c:pt>
                <c:pt idx="172">
                  <c:v>45465</c:v>
                </c:pt>
                <c:pt idx="173">
                  <c:v>45466</c:v>
                </c:pt>
                <c:pt idx="174">
                  <c:v>45467</c:v>
                </c:pt>
                <c:pt idx="175">
                  <c:v>45468</c:v>
                </c:pt>
                <c:pt idx="176">
                  <c:v>45469</c:v>
                </c:pt>
                <c:pt idx="177">
                  <c:v>45470</c:v>
                </c:pt>
                <c:pt idx="178">
                  <c:v>45471</c:v>
                </c:pt>
                <c:pt idx="179">
                  <c:v>45472</c:v>
                </c:pt>
                <c:pt idx="180">
                  <c:v>45473</c:v>
                </c:pt>
                <c:pt idx="181">
                  <c:v>45474</c:v>
                </c:pt>
                <c:pt idx="182">
                  <c:v>45475</c:v>
                </c:pt>
                <c:pt idx="183">
                  <c:v>45476</c:v>
                </c:pt>
                <c:pt idx="184">
                  <c:v>45477</c:v>
                </c:pt>
                <c:pt idx="185">
                  <c:v>45478</c:v>
                </c:pt>
                <c:pt idx="186">
                  <c:v>45479</c:v>
                </c:pt>
                <c:pt idx="187">
                  <c:v>45480</c:v>
                </c:pt>
                <c:pt idx="188">
                  <c:v>45481</c:v>
                </c:pt>
                <c:pt idx="189">
                  <c:v>45482</c:v>
                </c:pt>
                <c:pt idx="190">
                  <c:v>45483</c:v>
                </c:pt>
                <c:pt idx="191">
                  <c:v>45484</c:v>
                </c:pt>
                <c:pt idx="192">
                  <c:v>45485</c:v>
                </c:pt>
                <c:pt idx="193">
                  <c:v>45486</c:v>
                </c:pt>
                <c:pt idx="194">
                  <c:v>45487</c:v>
                </c:pt>
                <c:pt idx="195">
                  <c:v>45488</c:v>
                </c:pt>
                <c:pt idx="196">
                  <c:v>45489</c:v>
                </c:pt>
                <c:pt idx="197">
                  <c:v>45490</c:v>
                </c:pt>
                <c:pt idx="198">
                  <c:v>45491</c:v>
                </c:pt>
                <c:pt idx="199">
                  <c:v>45492</c:v>
                </c:pt>
                <c:pt idx="200">
                  <c:v>45493</c:v>
                </c:pt>
                <c:pt idx="201">
                  <c:v>45494</c:v>
                </c:pt>
                <c:pt idx="202">
                  <c:v>45495</c:v>
                </c:pt>
                <c:pt idx="203">
                  <c:v>45496</c:v>
                </c:pt>
                <c:pt idx="204">
                  <c:v>45497</c:v>
                </c:pt>
                <c:pt idx="205">
                  <c:v>45498</c:v>
                </c:pt>
                <c:pt idx="206">
                  <c:v>45499</c:v>
                </c:pt>
                <c:pt idx="207">
                  <c:v>45500</c:v>
                </c:pt>
                <c:pt idx="208">
                  <c:v>45501</c:v>
                </c:pt>
                <c:pt idx="209">
                  <c:v>45502</c:v>
                </c:pt>
                <c:pt idx="210">
                  <c:v>45503</c:v>
                </c:pt>
                <c:pt idx="211">
                  <c:v>45504</c:v>
                </c:pt>
                <c:pt idx="212">
                  <c:v>45505</c:v>
                </c:pt>
                <c:pt idx="213">
                  <c:v>45506</c:v>
                </c:pt>
                <c:pt idx="214">
                  <c:v>45507</c:v>
                </c:pt>
                <c:pt idx="215">
                  <c:v>45508</c:v>
                </c:pt>
                <c:pt idx="216">
                  <c:v>45509</c:v>
                </c:pt>
                <c:pt idx="217">
                  <c:v>45510</c:v>
                </c:pt>
                <c:pt idx="218">
                  <c:v>45511</c:v>
                </c:pt>
                <c:pt idx="219">
                  <c:v>45512</c:v>
                </c:pt>
                <c:pt idx="220">
                  <c:v>45513</c:v>
                </c:pt>
                <c:pt idx="221">
                  <c:v>45514</c:v>
                </c:pt>
                <c:pt idx="222">
                  <c:v>45515</c:v>
                </c:pt>
                <c:pt idx="223">
                  <c:v>45516</c:v>
                </c:pt>
                <c:pt idx="224">
                  <c:v>45517</c:v>
                </c:pt>
                <c:pt idx="225">
                  <c:v>45518</c:v>
                </c:pt>
                <c:pt idx="226">
                  <c:v>45519</c:v>
                </c:pt>
                <c:pt idx="227">
                  <c:v>45520</c:v>
                </c:pt>
                <c:pt idx="228">
                  <c:v>45521</c:v>
                </c:pt>
                <c:pt idx="229">
                  <c:v>45522</c:v>
                </c:pt>
                <c:pt idx="230">
                  <c:v>45523</c:v>
                </c:pt>
                <c:pt idx="231">
                  <c:v>45524</c:v>
                </c:pt>
                <c:pt idx="232">
                  <c:v>45525</c:v>
                </c:pt>
                <c:pt idx="233">
                  <c:v>45526</c:v>
                </c:pt>
                <c:pt idx="234">
                  <c:v>45527</c:v>
                </c:pt>
                <c:pt idx="235">
                  <c:v>45528</c:v>
                </c:pt>
                <c:pt idx="236">
                  <c:v>45529</c:v>
                </c:pt>
                <c:pt idx="237">
                  <c:v>45530</c:v>
                </c:pt>
                <c:pt idx="238">
                  <c:v>45531</c:v>
                </c:pt>
                <c:pt idx="239">
                  <c:v>45532</c:v>
                </c:pt>
                <c:pt idx="240">
                  <c:v>45533</c:v>
                </c:pt>
                <c:pt idx="241">
                  <c:v>45534</c:v>
                </c:pt>
                <c:pt idx="242">
                  <c:v>45535</c:v>
                </c:pt>
                <c:pt idx="243">
                  <c:v>45536</c:v>
                </c:pt>
                <c:pt idx="244">
                  <c:v>45537</c:v>
                </c:pt>
                <c:pt idx="245">
                  <c:v>45538</c:v>
                </c:pt>
                <c:pt idx="246">
                  <c:v>45539</c:v>
                </c:pt>
                <c:pt idx="247">
                  <c:v>45540</c:v>
                </c:pt>
                <c:pt idx="248">
                  <c:v>45541</c:v>
                </c:pt>
                <c:pt idx="249">
                  <c:v>45542</c:v>
                </c:pt>
                <c:pt idx="250">
                  <c:v>45543</c:v>
                </c:pt>
                <c:pt idx="251">
                  <c:v>45544</c:v>
                </c:pt>
                <c:pt idx="252">
                  <c:v>45545</c:v>
                </c:pt>
                <c:pt idx="253">
                  <c:v>45546</c:v>
                </c:pt>
                <c:pt idx="254">
                  <c:v>45547</c:v>
                </c:pt>
                <c:pt idx="255">
                  <c:v>45548</c:v>
                </c:pt>
                <c:pt idx="256">
                  <c:v>45549</c:v>
                </c:pt>
                <c:pt idx="257">
                  <c:v>45550</c:v>
                </c:pt>
                <c:pt idx="258">
                  <c:v>45551</c:v>
                </c:pt>
                <c:pt idx="259">
                  <c:v>45552</c:v>
                </c:pt>
                <c:pt idx="260">
                  <c:v>45553</c:v>
                </c:pt>
                <c:pt idx="261">
                  <c:v>45554</c:v>
                </c:pt>
                <c:pt idx="262">
                  <c:v>45555</c:v>
                </c:pt>
                <c:pt idx="263">
                  <c:v>45556</c:v>
                </c:pt>
                <c:pt idx="264">
                  <c:v>45557</c:v>
                </c:pt>
                <c:pt idx="265">
                  <c:v>45558</c:v>
                </c:pt>
                <c:pt idx="266">
                  <c:v>45559</c:v>
                </c:pt>
                <c:pt idx="267">
                  <c:v>45560</c:v>
                </c:pt>
                <c:pt idx="268">
                  <c:v>45561</c:v>
                </c:pt>
                <c:pt idx="269">
                  <c:v>45562</c:v>
                </c:pt>
                <c:pt idx="270">
                  <c:v>45563</c:v>
                </c:pt>
                <c:pt idx="271">
                  <c:v>45564</c:v>
                </c:pt>
                <c:pt idx="272">
                  <c:v>45565</c:v>
                </c:pt>
                <c:pt idx="273">
                  <c:v>45566</c:v>
                </c:pt>
                <c:pt idx="274">
                  <c:v>45567</c:v>
                </c:pt>
                <c:pt idx="275">
                  <c:v>45568</c:v>
                </c:pt>
                <c:pt idx="276">
                  <c:v>45569</c:v>
                </c:pt>
                <c:pt idx="277">
                  <c:v>45570</c:v>
                </c:pt>
                <c:pt idx="278">
                  <c:v>45571</c:v>
                </c:pt>
                <c:pt idx="279">
                  <c:v>45572</c:v>
                </c:pt>
                <c:pt idx="280">
                  <c:v>45573</c:v>
                </c:pt>
                <c:pt idx="281">
                  <c:v>45574</c:v>
                </c:pt>
                <c:pt idx="282">
                  <c:v>45575</c:v>
                </c:pt>
                <c:pt idx="283">
                  <c:v>45576</c:v>
                </c:pt>
                <c:pt idx="284">
                  <c:v>45577</c:v>
                </c:pt>
                <c:pt idx="285">
                  <c:v>45578</c:v>
                </c:pt>
                <c:pt idx="286">
                  <c:v>45579</c:v>
                </c:pt>
                <c:pt idx="287">
                  <c:v>45580</c:v>
                </c:pt>
                <c:pt idx="288">
                  <c:v>45581</c:v>
                </c:pt>
                <c:pt idx="289">
                  <c:v>45582</c:v>
                </c:pt>
                <c:pt idx="290">
                  <c:v>45583</c:v>
                </c:pt>
                <c:pt idx="291">
                  <c:v>45584</c:v>
                </c:pt>
                <c:pt idx="292">
                  <c:v>45585</c:v>
                </c:pt>
                <c:pt idx="293">
                  <c:v>45586</c:v>
                </c:pt>
                <c:pt idx="294">
                  <c:v>45587</c:v>
                </c:pt>
                <c:pt idx="295">
                  <c:v>45588</c:v>
                </c:pt>
                <c:pt idx="296">
                  <c:v>45589</c:v>
                </c:pt>
                <c:pt idx="297">
                  <c:v>45590</c:v>
                </c:pt>
                <c:pt idx="298">
                  <c:v>45591</c:v>
                </c:pt>
                <c:pt idx="299">
                  <c:v>45592</c:v>
                </c:pt>
                <c:pt idx="300">
                  <c:v>45593</c:v>
                </c:pt>
                <c:pt idx="301">
                  <c:v>45594</c:v>
                </c:pt>
                <c:pt idx="302">
                  <c:v>45595</c:v>
                </c:pt>
                <c:pt idx="303">
                  <c:v>45596</c:v>
                </c:pt>
                <c:pt idx="304">
                  <c:v>45597</c:v>
                </c:pt>
                <c:pt idx="305">
                  <c:v>45598</c:v>
                </c:pt>
                <c:pt idx="306">
                  <c:v>45599</c:v>
                </c:pt>
                <c:pt idx="307">
                  <c:v>45600</c:v>
                </c:pt>
                <c:pt idx="308">
                  <c:v>45601</c:v>
                </c:pt>
                <c:pt idx="309">
                  <c:v>45602</c:v>
                </c:pt>
                <c:pt idx="310">
                  <c:v>45603</c:v>
                </c:pt>
                <c:pt idx="311">
                  <c:v>45604</c:v>
                </c:pt>
                <c:pt idx="312">
                  <c:v>45605</c:v>
                </c:pt>
                <c:pt idx="313">
                  <c:v>45606</c:v>
                </c:pt>
                <c:pt idx="314">
                  <c:v>45607</c:v>
                </c:pt>
                <c:pt idx="315">
                  <c:v>45608</c:v>
                </c:pt>
                <c:pt idx="316">
                  <c:v>45609</c:v>
                </c:pt>
                <c:pt idx="317">
                  <c:v>45610</c:v>
                </c:pt>
                <c:pt idx="318">
                  <c:v>45611</c:v>
                </c:pt>
                <c:pt idx="319">
                  <c:v>45612</c:v>
                </c:pt>
                <c:pt idx="320">
                  <c:v>45613</c:v>
                </c:pt>
                <c:pt idx="321">
                  <c:v>45614</c:v>
                </c:pt>
                <c:pt idx="322">
                  <c:v>45615</c:v>
                </c:pt>
                <c:pt idx="323">
                  <c:v>45616</c:v>
                </c:pt>
                <c:pt idx="324">
                  <c:v>45617</c:v>
                </c:pt>
                <c:pt idx="325">
                  <c:v>45618</c:v>
                </c:pt>
                <c:pt idx="326">
                  <c:v>45619</c:v>
                </c:pt>
                <c:pt idx="327">
                  <c:v>45620</c:v>
                </c:pt>
                <c:pt idx="328">
                  <c:v>45621</c:v>
                </c:pt>
                <c:pt idx="329">
                  <c:v>45622</c:v>
                </c:pt>
                <c:pt idx="330">
                  <c:v>45623</c:v>
                </c:pt>
                <c:pt idx="331">
                  <c:v>45624</c:v>
                </c:pt>
                <c:pt idx="332">
                  <c:v>45625</c:v>
                </c:pt>
                <c:pt idx="333">
                  <c:v>45626</c:v>
                </c:pt>
                <c:pt idx="334">
                  <c:v>45627</c:v>
                </c:pt>
                <c:pt idx="335">
                  <c:v>45628</c:v>
                </c:pt>
                <c:pt idx="336">
                  <c:v>45629</c:v>
                </c:pt>
                <c:pt idx="337">
                  <c:v>45630</c:v>
                </c:pt>
                <c:pt idx="338">
                  <c:v>45631</c:v>
                </c:pt>
                <c:pt idx="339">
                  <c:v>45632</c:v>
                </c:pt>
                <c:pt idx="340">
                  <c:v>45633</c:v>
                </c:pt>
                <c:pt idx="341">
                  <c:v>45634</c:v>
                </c:pt>
                <c:pt idx="342">
                  <c:v>45635</c:v>
                </c:pt>
                <c:pt idx="343">
                  <c:v>45636</c:v>
                </c:pt>
                <c:pt idx="344">
                  <c:v>45637</c:v>
                </c:pt>
                <c:pt idx="345">
                  <c:v>45638</c:v>
                </c:pt>
                <c:pt idx="346">
                  <c:v>45639</c:v>
                </c:pt>
                <c:pt idx="347">
                  <c:v>45640</c:v>
                </c:pt>
                <c:pt idx="348">
                  <c:v>45641</c:v>
                </c:pt>
                <c:pt idx="349">
                  <c:v>45642</c:v>
                </c:pt>
                <c:pt idx="350">
                  <c:v>45643</c:v>
                </c:pt>
                <c:pt idx="351">
                  <c:v>45644</c:v>
                </c:pt>
                <c:pt idx="352">
                  <c:v>45645</c:v>
                </c:pt>
                <c:pt idx="353">
                  <c:v>45646</c:v>
                </c:pt>
                <c:pt idx="354">
                  <c:v>45647</c:v>
                </c:pt>
                <c:pt idx="355">
                  <c:v>45648</c:v>
                </c:pt>
                <c:pt idx="356">
                  <c:v>45649</c:v>
                </c:pt>
                <c:pt idx="357">
                  <c:v>45650</c:v>
                </c:pt>
                <c:pt idx="358">
                  <c:v>45651</c:v>
                </c:pt>
                <c:pt idx="359">
                  <c:v>45652</c:v>
                </c:pt>
                <c:pt idx="360">
                  <c:v>45653</c:v>
                </c:pt>
                <c:pt idx="361">
                  <c:v>45654</c:v>
                </c:pt>
                <c:pt idx="362">
                  <c:v>45655</c:v>
                </c:pt>
                <c:pt idx="363">
                  <c:v>45656</c:v>
                </c:pt>
                <c:pt idx="364">
                  <c:v>45657</c:v>
                </c:pt>
              </c:numCache>
            </c:numRef>
          </c:cat>
          <c:val>
            <c:numRef>
              <c:f>Sheet1!$H$2:$H$366</c:f>
              <c:numCache>
                <c:formatCode>General</c:formatCode>
                <c:ptCount val="365"/>
                <c:pt idx="0">
                  <c:v>1899</c:v>
                </c:pt>
                <c:pt idx="1">
                  <c:v>1895</c:v>
                </c:pt>
                <c:pt idx="2">
                  <c:v>1949</c:v>
                </c:pt>
                <c:pt idx="3">
                  <c:v>1826</c:v>
                </c:pt>
                <c:pt idx="4">
                  <c:v>1735</c:v>
                </c:pt>
                <c:pt idx="5">
                  <c:v>1975</c:v>
                </c:pt>
                <c:pt idx="6">
                  <c:v>1987</c:v>
                </c:pt>
                <c:pt idx="7">
                  <c:v>1939</c:v>
                </c:pt>
                <c:pt idx="8">
                  <c:v>1964</c:v>
                </c:pt>
                <c:pt idx="9">
                  <c:v>1932</c:v>
                </c:pt>
                <c:pt idx="10">
                  <c:v>1861</c:v>
                </c:pt>
                <c:pt idx="11">
                  <c:v>1785</c:v>
                </c:pt>
                <c:pt idx="12">
                  <c:v>1812</c:v>
                </c:pt>
                <c:pt idx="13">
                  <c:v>1934</c:v>
                </c:pt>
                <c:pt idx="14">
                  <c:v>1893</c:v>
                </c:pt>
                <c:pt idx="15">
                  <c:v>1877</c:v>
                </c:pt>
                <c:pt idx="16">
                  <c:v>1839</c:v>
                </c:pt>
                <c:pt idx="17">
                  <c:v>1760</c:v>
                </c:pt>
                <c:pt idx="18">
                  <c:v>1725</c:v>
                </c:pt>
                <c:pt idx="19">
                  <c:v>1789</c:v>
                </c:pt>
                <c:pt idx="20">
                  <c:v>1809</c:v>
                </c:pt>
                <c:pt idx="21">
                  <c:v>1793</c:v>
                </c:pt>
                <c:pt idx="22">
                  <c:v>1788</c:v>
                </c:pt>
                <c:pt idx="23">
                  <c:v>1844</c:v>
                </c:pt>
                <c:pt idx="24">
                  <c:v>1808</c:v>
                </c:pt>
                <c:pt idx="25">
                  <c:v>1754</c:v>
                </c:pt>
                <c:pt idx="26">
                  <c:v>1877</c:v>
                </c:pt>
                <c:pt idx="27">
                  <c:v>1815</c:v>
                </c:pt>
                <c:pt idx="28">
                  <c:v>1862</c:v>
                </c:pt>
                <c:pt idx="29">
                  <c:v>1778</c:v>
                </c:pt>
                <c:pt idx="30">
                  <c:v>1851</c:v>
                </c:pt>
                <c:pt idx="31">
                  <c:v>1742</c:v>
                </c:pt>
                <c:pt idx="32">
                  <c:v>1859</c:v>
                </c:pt>
                <c:pt idx="33">
                  <c:v>1887</c:v>
                </c:pt>
                <c:pt idx="34">
                  <c:v>1872</c:v>
                </c:pt>
                <c:pt idx="35">
                  <c:v>1742</c:v>
                </c:pt>
                <c:pt idx="36">
                  <c:v>1813</c:v>
                </c:pt>
                <c:pt idx="37">
                  <c:v>1831</c:v>
                </c:pt>
                <c:pt idx="38">
                  <c:v>1807</c:v>
                </c:pt>
                <c:pt idx="39">
                  <c:v>1719</c:v>
                </c:pt>
                <c:pt idx="40">
                  <c:v>1830</c:v>
                </c:pt>
                <c:pt idx="41">
                  <c:v>1790</c:v>
                </c:pt>
                <c:pt idx="42">
                  <c:v>1795</c:v>
                </c:pt>
                <c:pt idx="43">
                  <c:v>1776</c:v>
                </c:pt>
                <c:pt idx="44">
                  <c:v>1772</c:v>
                </c:pt>
                <c:pt idx="45">
                  <c:v>1760</c:v>
                </c:pt>
                <c:pt idx="46">
                  <c:v>1798</c:v>
                </c:pt>
                <c:pt idx="47">
                  <c:v>1873</c:v>
                </c:pt>
                <c:pt idx="48">
                  <c:v>1760</c:v>
                </c:pt>
                <c:pt idx="49">
                  <c:v>1686</c:v>
                </c:pt>
                <c:pt idx="50">
                  <c:v>1707</c:v>
                </c:pt>
                <c:pt idx="51">
                  <c:v>1762</c:v>
                </c:pt>
                <c:pt idx="52">
                  <c:v>1642</c:v>
                </c:pt>
                <c:pt idx="53">
                  <c:v>1681</c:v>
                </c:pt>
                <c:pt idx="54">
                  <c:v>1741</c:v>
                </c:pt>
                <c:pt idx="55">
                  <c:v>1704</c:v>
                </c:pt>
                <c:pt idx="56">
                  <c:v>1811</c:v>
                </c:pt>
                <c:pt idx="57">
                  <c:v>1768</c:v>
                </c:pt>
                <c:pt idx="58">
                  <c:v>1770</c:v>
                </c:pt>
                <c:pt idx="59">
                  <c:v>1783</c:v>
                </c:pt>
                <c:pt idx="60">
                  <c:v>1786</c:v>
                </c:pt>
                <c:pt idx="61">
                  <c:v>1774</c:v>
                </c:pt>
                <c:pt idx="62">
                  <c:v>1815</c:v>
                </c:pt>
                <c:pt idx="63">
                  <c:v>1781</c:v>
                </c:pt>
                <c:pt idx="64">
                  <c:v>1847</c:v>
                </c:pt>
                <c:pt idx="65">
                  <c:v>1696</c:v>
                </c:pt>
                <c:pt idx="66">
                  <c:v>1714</c:v>
                </c:pt>
                <c:pt idx="67">
                  <c:v>1831</c:v>
                </c:pt>
                <c:pt idx="68">
                  <c:v>1838</c:v>
                </c:pt>
                <c:pt idx="69">
                  <c:v>1910</c:v>
                </c:pt>
                <c:pt idx="70">
                  <c:v>1806</c:v>
                </c:pt>
                <c:pt idx="71">
                  <c:v>1791</c:v>
                </c:pt>
                <c:pt idx="72">
                  <c:v>1788</c:v>
                </c:pt>
                <c:pt idx="73">
                  <c:v>1860</c:v>
                </c:pt>
                <c:pt idx="74">
                  <c:v>2004</c:v>
                </c:pt>
                <c:pt idx="75">
                  <c:v>2055</c:v>
                </c:pt>
                <c:pt idx="76">
                  <c:v>2013</c:v>
                </c:pt>
                <c:pt idx="77">
                  <c:v>2130</c:v>
                </c:pt>
                <c:pt idx="78">
                  <c:v>2051</c:v>
                </c:pt>
                <c:pt idx="79">
                  <c:v>1946</c:v>
                </c:pt>
                <c:pt idx="80">
                  <c:v>2015</c:v>
                </c:pt>
                <c:pt idx="81">
                  <c:v>2173</c:v>
                </c:pt>
                <c:pt idx="82">
                  <c:v>2178</c:v>
                </c:pt>
                <c:pt idx="83">
                  <c:v>2348</c:v>
                </c:pt>
                <c:pt idx="84">
                  <c:v>2390</c:v>
                </c:pt>
                <c:pt idx="85">
                  <c:v>2431</c:v>
                </c:pt>
                <c:pt idx="86">
                  <c:v>2534</c:v>
                </c:pt>
                <c:pt idx="87">
                  <c:v>2396</c:v>
                </c:pt>
                <c:pt idx="88">
                  <c:v>2689</c:v>
                </c:pt>
                <c:pt idx="89">
                  <c:v>2755</c:v>
                </c:pt>
                <c:pt idx="90">
                  <c:v>2810</c:v>
                </c:pt>
                <c:pt idx="91">
                  <c:v>2658</c:v>
                </c:pt>
                <c:pt idx="92">
                  <c:v>2778</c:v>
                </c:pt>
                <c:pt idx="93">
                  <c:v>2701</c:v>
                </c:pt>
                <c:pt idx="94">
                  <c:v>2691</c:v>
                </c:pt>
                <c:pt idx="95">
                  <c:v>2718</c:v>
                </c:pt>
                <c:pt idx="96">
                  <c:v>2658</c:v>
                </c:pt>
                <c:pt idx="97">
                  <c:v>2606</c:v>
                </c:pt>
                <c:pt idx="98">
                  <c:v>2518</c:v>
                </c:pt>
                <c:pt idx="99">
                  <c:v>2592</c:v>
                </c:pt>
                <c:pt idx="100">
                  <c:v>2444</c:v>
                </c:pt>
                <c:pt idx="101">
                  <c:v>2270</c:v>
                </c:pt>
                <c:pt idx="102">
                  <c:v>2381</c:v>
                </c:pt>
                <c:pt idx="103">
                  <c:v>2344</c:v>
                </c:pt>
                <c:pt idx="104">
                  <c:v>2258</c:v>
                </c:pt>
                <c:pt idx="105">
                  <c:v>2192</c:v>
                </c:pt>
                <c:pt idx="106">
                  <c:v>2321</c:v>
                </c:pt>
                <c:pt idx="107">
                  <c:v>2156</c:v>
                </c:pt>
                <c:pt idx="108">
                  <c:v>2021</c:v>
                </c:pt>
                <c:pt idx="109">
                  <c:v>1906</c:v>
                </c:pt>
                <c:pt idx="110">
                  <c:v>1918</c:v>
                </c:pt>
                <c:pt idx="111">
                  <c:v>1906</c:v>
                </c:pt>
                <c:pt idx="112">
                  <c:v>1893</c:v>
                </c:pt>
                <c:pt idx="113">
                  <c:v>1867</c:v>
                </c:pt>
                <c:pt idx="114">
                  <c:v>1834</c:v>
                </c:pt>
                <c:pt idx="115">
                  <c:v>1721</c:v>
                </c:pt>
                <c:pt idx="116">
                  <c:v>1689</c:v>
                </c:pt>
                <c:pt idx="117">
                  <c:v>1760</c:v>
                </c:pt>
                <c:pt idx="118">
                  <c:v>1701</c:v>
                </c:pt>
                <c:pt idx="119">
                  <c:v>1636</c:v>
                </c:pt>
                <c:pt idx="120">
                  <c:v>1538</c:v>
                </c:pt>
                <c:pt idx="121">
                  <c:v>1624</c:v>
                </c:pt>
                <c:pt idx="122">
                  <c:v>1586</c:v>
                </c:pt>
                <c:pt idx="123">
                  <c:v>1699</c:v>
                </c:pt>
                <c:pt idx="124">
                  <c:v>1656</c:v>
                </c:pt>
                <c:pt idx="125">
                  <c:v>1623</c:v>
                </c:pt>
                <c:pt idx="126">
                  <c:v>1605</c:v>
                </c:pt>
                <c:pt idx="127">
                  <c:v>1612</c:v>
                </c:pt>
                <c:pt idx="128">
                  <c:v>1539</c:v>
                </c:pt>
                <c:pt idx="129">
                  <c:v>1574</c:v>
                </c:pt>
                <c:pt idx="130">
                  <c:v>1529</c:v>
                </c:pt>
                <c:pt idx="131">
                  <c:v>1568</c:v>
                </c:pt>
                <c:pt idx="132">
                  <c:v>1602</c:v>
                </c:pt>
                <c:pt idx="133">
                  <c:v>1550</c:v>
                </c:pt>
                <c:pt idx="134">
                  <c:v>1651</c:v>
                </c:pt>
                <c:pt idx="135">
                  <c:v>1589</c:v>
                </c:pt>
                <c:pt idx="136">
                  <c:v>1523</c:v>
                </c:pt>
                <c:pt idx="137">
                  <c:v>1622</c:v>
                </c:pt>
                <c:pt idx="138">
                  <c:v>1700</c:v>
                </c:pt>
                <c:pt idx="139">
                  <c:v>1690</c:v>
                </c:pt>
                <c:pt idx="140">
                  <c:v>1731</c:v>
                </c:pt>
                <c:pt idx="141">
                  <c:v>1689</c:v>
                </c:pt>
                <c:pt idx="142">
                  <c:v>1571</c:v>
                </c:pt>
                <c:pt idx="143">
                  <c:v>1371</c:v>
                </c:pt>
                <c:pt idx="144">
                  <c:v>1533</c:v>
                </c:pt>
                <c:pt idx="145">
                  <c:v>1570</c:v>
                </c:pt>
                <c:pt idx="146">
                  <c:v>1518</c:v>
                </c:pt>
                <c:pt idx="147">
                  <c:v>1598</c:v>
                </c:pt>
                <c:pt idx="148">
                  <c:v>1528</c:v>
                </c:pt>
                <c:pt idx="149">
                  <c:v>1484</c:v>
                </c:pt>
                <c:pt idx="150">
                  <c:v>1467</c:v>
                </c:pt>
                <c:pt idx="151">
                  <c:v>1527</c:v>
                </c:pt>
                <c:pt idx="152">
                  <c:v>1599</c:v>
                </c:pt>
                <c:pt idx="153">
                  <c:v>1541</c:v>
                </c:pt>
                <c:pt idx="154">
                  <c:v>1595</c:v>
                </c:pt>
                <c:pt idx="155">
                  <c:v>1457</c:v>
                </c:pt>
                <c:pt idx="156">
                  <c:v>1556</c:v>
                </c:pt>
                <c:pt idx="157">
                  <c:v>1369</c:v>
                </c:pt>
                <c:pt idx="158">
                  <c:v>1447</c:v>
                </c:pt>
                <c:pt idx="159">
                  <c:v>1559</c:v>
                </c:pt>
                <c:pt idx="160">
                  <c:v>1500</c:v>
                </c:pt>
                <c:pt idx="161">
                  <c:v>1585</c:v>
                </c:pt>
                <c:pt idx="162">
                  <c:v>1539</c:v>
                </c:pt>
                <c:pt idx="163">
                  <c:v>1536</c:v>
                </c:pt>
                <c:pt idx="164">
                  <c:v>1488</c:v>
                </c:pt>
                <c:pt idx="165">
                  <c:v>1535</c:v>
                </c:pt>
                <c:pt idx="166">
                  <c:v>1571</c:v>
                </c:pt>
                <c:pt idx="167">
                  <c:v>1490</c:v>
                </c:pt>
                <c:pt idx="168">
                  <c:v>1541</c:v>
                </c:pt>
                <c:pt idx="169">
                  <c:v>1507</c:v>
                </c:pt>
                <c:pt idx="170">
                  <c:v>1508</c:v>
                </c:pt>
                <c:pt idx="171">
                  <c:v>1555</c:v>
                </c:pt>
                <c:pt idx="172">
                  <c:v>1629</c:v>
                </c:pt>
                <c:pt idx="173">
                  <c:v>1665</c:v>
                </c:pt>
                <c:pt idx="174">
                  <c:v>1613</c:v>
                </c:pt>
                <c:pt idx="175">
                  <c:v>1728</c:v>
                </c:pt>
                <c:pt idx="176">
                  <c:v>1738</c:v>
                </c:pt>
                <c:pt idx="177">
                  <c:v>1566</c:v>
                </c:pt>
                <c:pt idx="178">
                  <c:v>1449</c:v>
                </c:pt>
                <c:pt idx="179">
                  <c:v>1416</c:v>
                </c:pt>
                <c:pt idx="180">
                  <c:v>1486</c:v>
                </c:pt>
                <c:pt idx="181">
                  <c:v>1503</c:v>
                </c:pt>
                <c:pt idx="182">
                  <c:v>1506</c:v>
                </c:pt>
                <c:pt idx="183">
                  <c:v>1428</c:v>
                </c:pt>
                <c:pt idx="184">
                  <c:v>1407</c:v>
                </c:pt>
                <c:pt idx="185">
                  <c:v>1540</c:v>
                </c:pt>
                <c:pt idx="186">
                  <c:v>1490</c:v>
                </c:pt>
                <c:pt idx="187">
                  <c:v>1500</c:v>
                </c:pt>
                <c:pt idx="188">
                  <c:v>1463</c:v>
                </c:pt>
                <c:pt idx="189">
                  <c:v>1607</c:v>
                </c:pt>
                <c:pt idx="190">
                  <c:v>1634</c:v>
                </c:pt>
                <c:pt idx="191">
                  <c:v>1436</c:v>
                </c:pt>
                <c:pt idx="192">
                  <c:v>1456</c:v>
                </c:pt>
                <c:pt idx="193">
                  <c:v>1486</c:v>
                </c:pt>
                <c:pt idx="194">
                  <c:v>1512</c:v>
                </c:pt>
                <c:pt idx="195">
                  <c:v>1495</c:v>
                </c:pt>
                <c:pt idx="196">
                  <c:v>1468</c:v>
                </c:pt>
                <c:pt idx="197">
                  <c:v>1524</c:v>
                </c:pt>
                <c:pt idx="198">
                  <c:v>1449</c:v>
                </c:pt>
                <c:pt idx="199">
                  <c:v>1461</c:v>
                </c:pt>
                <c:pt idx="200">
                  <c:v>1572</c:v>
                </c:pt>
                <c:pt idx="201">
                  <c:v>1518</c:v>
                </c:pt>
                <c:pt idx="202">
                  <c:v>1505</c:v>
                </c:pt>
                <c:pt idx="203">
                  <c:v>1555</c:v>
                </c:pt>
                <c:pt idx="204">
                  <c:v>1582</c:v>
                </c:pt>
                <c:pt idx="205">
                  <c:v>1592</c:v>
                </c:pt>
                <c:pt idx="206">
                  <c:v>1502</c:v>
                </c:pt>
                <c:pt idx="207">
                  <c:v>1559</c:v>
                </c:pt>
                <c:pt idx="208">
                  <c:v>1574</c:v>
                </c:pt>
                <c:pt idx="209">
                  <c:v>1536</c:v>
                </c:pt>
                <c:pt idx="210">
                  <c:v>1612</c:v>
                </c:pt>
                <c:pt idx="211">
                  <c:v>1748</c:v>
                </c:pt>
                <c:pt idx="212">
                  <c:v>1613</c:v>
                </c:pt>
                <c:pt idx="213">
                  <c:v>1510</c:v>
                </c:pt>
                <c:pt idx="214">
                  <c:v>1480</c:v>
                </c:pt>
                <c:pt idx="215">
                  <c:v>1487</c:v>
                </c:pt>
                <c:pt idx="216">
                  <c:v>1481</c:v>
                </c:pt>
                <c:pt idx="217">
                  <c:v>1613</c:v>
                </c:pt>
                <c:pt idx="218">
                  <c:v>1622</c:v>
                </c:pt>
                <c:pt idx="219">
                  <c:v>1649</c:v>
                </c:pt>
                <c:pt idx="220">
                  <c:v>1682</c:v>
                </c:pt>
                <c:pt idx="221">
                  <c:v>1835</c:v>
                </c:pt>
                <c:pt idx="222">
                  <c:v>1827</c:v>
                </c:pt>
                <c:pt idx="223">
                  <c:v>1838</c:v>
                </c:pt>
                <c:pt idx="224">
                  <c:v>1789</c:v>
                </c:pt>
                <c:pt idx="225">
                  <c:v>1602</c:v>
                </c:pt>
                <c:pt idx="226">
                  <c:v>1615</c:v>
                </c:pt>
                <c:pt idx="227">
                  <c:v>1579</c:v>
                </c:pt>
                <c:pt idx="228">
                  <c:v>1490</c:v>
                </c:pt>
                <c:pt idx="229">
                  <c:v>1598</c:v>
                </c:pt>
                <c:pt idx="230">
                  <c:v>1539</c:v>
                </c:pt>
                <c:pt idx="231">
                  <c:v>1578</c:v>
                </c:pt>
                <c:pt idx="232">
                  <c:v>1565</c:v>
                </c:pt>
                <c:pt idx="233">
                  <c:v>1522</c:v>
                </c:pt>
                <c:pt idx="234">
                  <c:v>1481</c:v>
                </c:pt>
                <c:pt idx="235">
                  <c:v>1588</c:v>
                </c:pt>
                <c:pt idx="236">
                  <c:v>1510</c:v>
                </c:pt>
                <c:pt idx="237">
                  <c:v>1609</c:v>
                </c:pt>
                <c:pt idx="238">
                  <c:v>1570</c:v>
                </c:pt>
                <c:pt idx="239">
                  <c:v>1616</c:v>
                </c:pt>
                <c:pt idx="240">
                  <c:v>1498</c:v>
                </c:pt>
                <c:pt idx="241">
                  <c:v>1416</c:v>
                </c:pt>
                <c:pt idx="242">
                  <c:v>1515</c:v>
                </c:pt>
                <c:pt idx="243">
                  <c:v>1538</c:v>
                </c:pt>
                <c:pt idx="244">
                  <c:v>1516</c:v>
                </c:pt>
                <c:pt idx="245">
                  <c:v>1554</c:v>
                </c:pt>
                <c:pt idx="246">
                  <c:v>1676</c:v>
                </c:pt>
                <c:pt idx="247">
                  <c:v>1627</c:v>
                </c:pt>
                <c:pt idx="248">
                  <c:v>1493</c:v>
                </c:pt>
                <c:pt idx="249">
                  <c:v>1598</c:v>
                </c:pt>
                <c:pt idx="250">
                  <c:v>1622</c:v>
                </c:pt>
                <c:pt idx="251">
                  <c:v>1667</c:v>
                </c:pt>
                <c:pt idx="252">
                  <c:v>1645</c:v>
                </c:pt>
                <c:pt idx="253">
                  <c:v>1662</c:v>
                </c:pt>
                <c:pt idx="254">
                  <c:v>1632</c:v>
                </c:pt>
                <c:pt idx="255">
                  <c:v>1674</c:v>
                </c:pt>
                <c:pt idx="256">
                  <c:v>1716</c:v>
                </c:pt>
                <c:pt idx="257">
                  <c:v>1828</c:v>
                </c:pt>
                <c:pt idx="258">
                  <c:v>1713</c:v>
                </c:pt>
                <c:pt idx="259">
                  <c:v>1671</c:v>
                </c:pt>
                <c:pt idx="260">
                  <c:v>1759</c:v>
                </c:pt>
                <c:pt idx="261">
                  <c:v>1769</c:v>
                </c:pt>
                <c:pt idx="262">
                  <c:v>1674</c:v>
                </c:pt>
                <c:pt idx="263">
                  <c:v>1661</c:v>
                </c:pt>
                <c:pt idx="264">
                  <c:v>1588</c:v>
                </c:pt>
                <c:pt idx="265">
                  <c:v>1576</c:v>
                </c:pt>
                <c:pt idx="266">
                  <c:v>1607</c:v>
                </c:pt>
                <c:pt idx="267">
                  <c:v>1586</c:v>
                </c:pt>
                <c:pt idx="268">
                  <c:v>1581</c:v>
                </c:pt>
                <c:pt idx="269">
                  <c:v>1566</c:v>
                </c:pt>
                <c:pt idx="270">
                  <c:v>1719</c:v>
                </c:pt>
                <c:pt idx="271">
                  <c:v>1706</c:v>
                </c:pt>
                <c:pt idx="272">
                  <c:v>1753</c:v>
                </c:pt>
                <c:pt idx="273">
                  <c:v>1781</c:v>
                </c:pt>
                <c:pt idx="274">
                  <c:v>1750</c:v>
                </c:pt>
                <c:pt idx="275">
                  <c:v>1740</c:v>
                </c:pt>
                <c:pt idx="276">
                  <c:v>1711</c:v>
                </c:pt>
                <c:pt idx="277">
                  <c:v>1701</c:v>
                </c:pt>
                <c:pt idx="278">
                  <c:v>1818</c:v>
                </c:pt>
                <c:pt idx="279">
                  <c:v>1704</c:v>
                </c:pt>
                <c:pt idx="280">
                  <c:v>1742</c:v>
                </c:pt>
                <c:pt idx="281">
                  <c:v>1838</c:v>
                </c:pt>
                <c:pt idx="282">
                  <c:v>1702</c:v>
                </c:pt>
                <c:pt idx="283">
                  <c:v>1628</c:v>
                </c:pt>
                <c:pt idx="284">
                  <c:v>1762</c:v>
                </c:pt>
                <c:pt idx="285">
                  <c:v>1723</c:v>
                </c:pt>
                <c:pt idx="286">
                  <c:v>1726</c:v>
                </c:pt>
                <c:pt idx="287">
                  <c:v>1801</c:v>
                </c:pt>
                <c:pt idx="288">
                  <c:v>1829</c:v>
                </c:pt>
                <c:pt idx="289">
                  <c:v>1854</c:v>
                </c:pt>
                <c:pt idx="290">
                  <c:v>1764</c:v>
                </c:pt>
                <c:pt idx="291">
                  <c:v>1869</c:v>
                </c:pt>
                <c:pt idx="292">
                  <c:v>1947</c:v>
                </c:pt>
                <c:pt idx="293">
                  <c:v>2067</c:v>
                </c:pt>
                <c:pt idx="294">
                  <c:v>2049</c:v>
                </c:pt>
                <c:pt idx="295">
                  <c:v>2017</c:v>
                </c:pt>
                <c:pt idx="296">
                  <c:v>1944</c:v>
                </c:pt>
                <c:pt idx="297">
                  <c:v>2079</c:v>
                </c:pt>
                <c:pt idx="298">
                  <c:v>1958</c:v>
                </c:pt>
                <c:pt idx="299">
                  <c:v>2097</c:v>
                </c:pt>
                <c:pt idx="300">
                  <c:v>2124</c:v>
                </c:pt>
                <c:pt idx="301">
                  <c:v>2169</c:v>
                </c:pt>
                <c:pt idx="302">
                  <c:v>2150</c:v>
                </c:pt>
                <c:pt idx="303">
                  <c:v>2153</c:v>
                </c:pt>
                <c:pt idx="304">
                  <c:v>2241</c:v>
                </c:pt>
                <c:pt idx="305">
                  <c:v>2290</c:v>
                </c:pt>
                <c:pt idx="306">
                  <c:v>2200</c:v>
                </c:pt>
                <c:pt idx="307">
                  <c:v>2212</c:v>
                </c:pt>
                <c:pt idx="308">
                  <c:v>2235</c:v>
                </c:pt>
                <c:pt idx="309">
                  <c:v>2297</c:v>
                </c:pt>
                <c:pt idx="310">
                  <c:v>2341</c:v>
                </c:pt>
                <c:pt idx="311">
                  <c:v>2313</c:v>
                </c:pt>
                <c:pt idx="312">
                  <c:v>2307</c:v>
                </c:pt>
                <c:pt idx="313">
                  <c:v>2251</c:v>
                </c:pt>
                <c:pt idx="314">
                  <c:v>2216</c:v>
                </c:pt>
                <c:pt idx="315">
                  <c:v>2294</c:v>
                </c:pt>
                <c:pt idx="316">
                  <c:v>2297</c:v>
                </c:pt>
                <c:pt idx="317">
                  <c:v>2217</c:v>
                </c:pt>
                <c:pt idx="318">
                  <c:v>2162</c:v>
                </c:pt>
                <c:pt idx="319">
                  <c:v>2281</c:v>
                </c:pt>
                <c:pt idx="320">
                  <c:v>2173</c:v>
                </c:pt>
                <c:pt idx="321">
                  <c:v>2244</c:v>
                </c:pt>
                <c:pt idx="322">
                  <c:v>2245</c:v>
                </c:pt>
                <c:pt idx="323">
                  <c:v>2099</c:v>
                </c:pt>
                <c:pt idx="324">
                  <c:v>2088</c:v>
                </c:pt>
                <c:pt idx="325">
                  <c:v>2146</c:v>
                </c:pt>
                <c:pt idx="326">
                  <c:v>2231</c:v>
                </c:pt>
                <c:pt idx="327">
                  <c:v>2226</c:v>
                </c:pt>
                <c:pt idx="328">
                  <c:v>2139</c:v>
                </c:pt>
                <c:pt idx="329">
                  <c:v>2142</c:v>
                </c:pt>
                <c:pt idx="330">
                  <c:v>2190</c:v>
                </c:pt>
                <c:pt idx="331">
                  <c:v>2063</c:v>
                </c:pt>
                <c:pt idx="332">
                  <c:v>1985</c:v>
                </c:pt>
                <c:pt idx="333">
                  <c:v>2112</c:v>
                </c:pt>
                <c:pt idx="334">
                  <c:v>2099</c:v>
                </c:pt>
                <c:pt idx="335">
                  <c:v>2100</c:v>
                </c:pt>
                <c:pt idx="336">
                  <c:v>2198</c:v>
                </c:pt>
                <c:pt idx="337">
                  <c:v>2132</c:v>
                </c:pt>
                <c:pt idx="338">
                  <c:v>2064</c:v>
                </c:pt>
                <c:pt idx="339">
                  <c:v>2115</c:v>
                </c:pt>
                <c:pt idx="340">
                  <c:v>2035</c:v>
                </c:pt>
                <c:pt idx="341">
                  <c:v>2118</c:v>
                </c:pt>
                <c:pt idx="342">
                  <c:v>2154</c:v>
                </c:pt>
                <c:pt idx="343">
                  <c:v>2123</c:v>
                </c:pt>
                <c:pt idx="344">
                  <c:v>2221</c:v>
                </c:pt>
                <c:pt idx="345">
                  <c:v>2100</c:v>
                </c:pt>
                <c:pt idx="346">
                  <c:v>2032</c:v>
                </c:pt>
                <c:pt idx="347">
                  <c:v>2130</c:v>
                </c:pt>
                <c:pt idx="348">
                  <c:v>2138</c:v>
                </c:pt>
                <c:pt idx="349">
                  <c:v>2112</c:v>
                </c:pt>
                <c:pt idx="350">
                  <c:v>1996</c:v>
                </c:pt>
                <c:pt idx="351">
                  <c:v>2040</c:v>
                </c:pt>
                <c:pt idx="352">
                  <c:v>1933</c:v>
                </c:pt>
                <c:pt idx="353">
                  <c:v>2022</c:v>
                </c:pt>
                <c:pt idx="354">
                  <c:v>1946</c:v>
                </c:pt>
                <c:pt idx="355">
                  <c:v>2081</c:v>
                </c:pt>
                <c:pt idx="356">
                  <c:v>2055</c:v>
                </c:pt>
                <c:pt idx="357">
                  <c:v>2016</c:v>
                </c:pt>
                <c:pt idx="358">
                  <c:v>1942</c:v>
                </c:pt>
                <c:pt idx="359">
                  <c:v>2022</c:v>
                </c:pt>
                <c:pt idx="360">
                  <c:v>2049</c:v>
                </c:pt>
                <c:pt idx="361">
                  <c:v>2176</c:v>
                </c:pt>
                <c:pt idx="362">
                  <c:v>2075</c:v>
                </c:pt>
                <c:pt idx="363">
                  <c:v>2056</c:v>
                </c:pt>
                <c:pt idx="364">
                  <c:v>2015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B0-5845-9BE8-05583BD36BFE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2021</c:v>
                </c:pt>
              </c:strCache>
            </c:strRef>
          </c:tx>
          <c:spPr>
            <a:ln w="12700" cap="rnd">
              <a:solidFill>
                <a:srgbClr val="C1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Sheet1!$A$2:$A$366</c:f>
              <c:numCache>
                <c:formatCode>d\-mmm</c:formatCode>
                <c:ptCount val="365"/>
                <c:pt idx="0">
                  <c:v>45292</c:v>
                </c:pt>
                <c:pt idx="1">
                  <c:v>45293</c:v>
                </c:pt>
                <c:pt idx="2">
                  <c:v>45294</c:v>
                </c:pt>
                <c:pt idx="3">
                  <c:v>45295</c:v>
                </c:pt>
                <c:pt idx="4">
                  <c:v>45296</c:v>
                </c:pt>
                <c:pt idx="5">
                  <c:v>45297</c:v>
                </c:pt>
                <c:pt idx="6">
                  <c:v>45298</c:v>
                </c:pt>
                <c:pt idx="7">
                  <c:v>45299</c:v>
                </c:pt>
                <c:pt idx="8">
                  <c:v>45300</c:v>
                </c:pt>
                <c:pt idx="9">
                  <c:v>45301</c:v>
                </c:pt>
                <c:pt idx="10">
                  <c:v>45302</c:v>
                </c:pt>
                <c:pt idx="11">
                  <c:v>45303</c:v>
                </c:pt>
                <c:pt idx="12">
                  <c:v>45304</c:v>
                </c:pt>
                <c:pt idx="13">
                  <c:v>45305</c:v>
                </c:pt>
                <c:pt idx="14">
                  <c:v>45306</c:v>
                </c:pt>
                <c:pt idx="15">
                  <c:v>45307</c:v>
                </c:pt>
                <c:pt idx="16">
                  <c:v>45308</c:v>
                </c:pt>
                <c:pt idx="17">
                  <c:v>45309</c:v>
                </c:pt>
                <c:pt idx="18">
                  <c:v>45310</c:v>
                </c:pt>
                <c:pt idx="19">
                  <c:v>45311</c:v>
                </c:pt>
                <c:pt idx="20">
                  <c:v>45312</c:v>
                </c:pt>
                <c:pt idx="21">
                  <c:v>45313</c:v>
                </c:pt>
                <c:pt idx="22">
                  <c:v>45314</c:v>
                </c:pt>
                <c:pt idx="23">
                  <c:v>45315</c:v>
                </c:pt>
                <c:pt idx="24">
                  <c:v>45316</c:v>
                </c:pt>
                <c:pt idx="25">
                  <c:v>45317</c:v>
                </c:pt>
                <c:pt idx="26">
                  <c:v>45318</c:v>
                </c:pt>
                <c:pt idx="27">
                  <c:v>45319</c:v>
                </c:pt>
                <c:pt idx="28">
                  <c:v>45320</c:v>
                </c:pt>
                <c:pt idx="29">
                  <c:v>45321</c:v>
                </c:pt>
                <c:pt idx="30">
                  <c:v>45322</c:v>
                </c:pt>
                <c:pt idx="31">
                  <c:v>45323</c:v>
                </c:pt>
                <c:pt idx="32">
                  <c:v>45324</c:v>
                </c:pt>
                <c:pt idx="33">
                  <c:v>45325</c:v>
                </c:pt>
                <c:pt idx="34">
                  <c:v>45326</c:v>
                </c:pt>
                <c:pt idx="35">
                  <c:v>45327</c:v>
                </c:pt>
                <c:pt idx="36">
                  <c:v>45328</c:v>
                </c:pt>
                <c:pt idx="37">
                  <c:v>45329</c:v>
                </c:pt>
                <c:pt idx="38">
                  <c:v>45330</c:v>
                </c:pt>
                <c:pt idx="39">
                  <c:v>45331</c:v>
                </c:pt>
                <c:pt idx="40">
                  <c:v>45332</c:v>
                </c:pt>
                <c:pt idx="41">
                  <c:v>45333</c:v>
                </c:pt>
                <c:pt idx="42">
                  <c:v>45334</c:v>
                </c:pt>
                <c:pt idx="43">
                  <c:v>45335</c:v>
                </c:pt>
                <c:pt idx="44">
                  <c:v>45336</c:v>
                </c:pt>
                <c:pt idx="45">
                  <c:v>45337</c:v>
                </c:pt>
                <c:pt idx="46">
                  <c:v>45338</c:v>
                </c:pt>
                <c:pt idx="47">
                  <c:v>45339</c:v>
                </c:pt>
                <c:pt idx="48">
                  <c:v>45340</c:v>
                </c:pt>
                <c:pt idx="49">
                  <c:v>45341</c:v>
                </c:pt>
                <c:pt idx="50">
                  <c:v>45342</c:v>
                </c:pt>
                <c:pt idx="51">
                  <c:v>45343</c:v>
                </c:pt>
                <c:pt idx="52">
                  <c:v>45344</c:v>
                </c:pt>
                <c:pt idx="53">
                  <c:v>45345</c:v>
                </c:pt>
                <c:pt idx="54">
                  <c:v>45346</c:v>
                </c:pt>
                <c:pt idx="55">
                  <c:v>45347</c:v>
                </c:pt>
                <c:pt idx="56">
                  <c:v>45348</c:v>
                </c:pt>
                <c:pt idx="57">
                  <c:v>45349</c:v>
                </c:pt>
                <c:pt idx="58">
                  <c:v>45350</c:v>
                </c:pt>
                <c:pt idx="59">
                  <c:v>45352</c:v>
                </c:pt>
                <c:pt idx="60">
                  <c:v>45353</c:v>
                </c:pt>
                <c:pt idx="61">
                  <c:v>45354</c:v>
                </c:pt>
                <c:pt idx="62">
                  <c:v>45355</c:v>
                </c:pt>
                <c:pt idx="63">
                  <c:v>45356</c:v>
                </c:pt>
                <c:pt idx="64">
                  <c:v>45357</c:v>
                </c:pt>
                <c:pt idx="65">
                  <c:v>45358</c:v>
                </c:pt>
                <c:pt idx="66">
                  <c:v>45359</c:v>
                </c:pt>
                <c:pt idx="67">
                  <c:v>45360</c:v>
                </c:pt>
                <c:pt idx="68">
                  <c:v>45361</c:v>
                </c:pt>
                <c:pt idx="69">
                  <c:v>45362</c:v>
                </c:pt>
                <c:pt idx="70">
                  <c:v>45363</c:v>
                </c:pt>
                <c:pt idx="71">
                  <c:v>45364</c:v>
                </c:pt>
                <c:pt idx="72">
                  <c:v>45365</c:v>
                </c:pt>
                <c:pt idx="73">
                  <c:v>45366</c:v>
                </c:pt>
                <c:pt idx="74">
                  <c:v>45367</c:v>
                </c:pt>
                <c:pt idx="75">
                  <c:v>45368</c:v>
                </c:pt>
                <c:pt idx="76">
                  <c:v>45369</c:v>
                </c:pt>
                <c:pt idx="77">
                  <c:v>45370</c:v>
                </c:pt>
                <c:pt idx="78">
                  <c:v>45371</c:v>
                </c:pt>
                <c:pt idx="79">
                  <c:v>45372</c:v>
                </c:pt>
                <c:pt idx="80">
                  <c:v>45373</c:v>
                </c:pt>
                <c:pt idx="81">
                  <c:v>45374</c:v>
                </c:pt>
                <c:pt idx="82">
                  <c:v>45375</c:v>
                </c:pt>
                <c:pt idx="83">
                  <c:v>45376</c:v>
                </c:pt>
                <c:pt idx="84">
                  <c:v>45377</c:v>
                </c:pt>
                <c:pt idx="85">
                  <c:v>45378</c:v>
                </c:pt>
                <c:pt idx="86">
                  <c:v>45379</c:v>
                </c:pt>
                <c:pt idx="87">
                  <c:v>45380</c:v>
                </c:pt>
                <c:pt idx="88">
                  <c:v>45381</c:v>
                </c:pt>
                <c:pt idx="89">
                  <c:v>45382</c:v>
                </c:pt>
                <c:pt idx="90">
                  <c:v>45383</c:v>
                </c:pt>
                <c:pt idx="91">
                  <c:v>45384</c:v>
                </c:pt>
                <c:pt idx="92">
                  <c:v>45385</c:v>
                </c:pt>
                <c:pt idx="93">
                  <c:v>45386</c:v>
                </c:pt>
                <c:pt idx="94">
                  <c:v>45387</c:v>
                </c:pt>
                <c:pt idx="95">
                  <c:v>45388</c:v>
                </c:pt>
                <c:pt idx="96">
                  <c:v>45389</c:v>
                </c:pt>
                <c:pt idx="97">
                  <c:v>45390</c:v>
                </c:pt>
                <c:pt idx="98">
                  <c:v>45391</c:v>
                </c:pt>
                <c:pt idx="99">
                  <c:v>45392</c:v>
                </c:pt>
                <c:pt idx="100">
                  <c:v>45393</c:v>
                </c:pt>
                <c:pt idx="101">
                  <c:v>45394</c:v>
                </c:pt>
                <c:pt idx="102">
                  <c:v>45395</c:v>
                </c:pt>
                <c:pt idx="103">
                  <c:v>45396</c:v>
                </c:pt>
                <c:pt idx="104">
                  <c:v>45397</c:v>
                </c:pt>
                <c:pt idx="105">
                  <c:v>45398</c:v>
                </c:pt>
                <c:pt idx="106">
                  <c:v>45399</c:v>
                </c:pt>
                <c:pt idx="107">
                  <c:v>45400</c:v>
                </c:pt>
                <c:pt idx="108">
                  <c:v>45401</c:v>
                </c:pt>
                <c:pt idx="109">
                  <c:v>45402</c:v>
                </c:pt>
                <c:pt idx="110">
                  <c:v>45403</c:v>
                </c:pt>
                <c:pt idx="111">
                  <c:v>45404</c:v>
                </c:pt>
                <c:pt idx="112">
                  <c:v>45405</c:v>
                </c:pt>
                <c:pt idx="113">
                  <c:v>45406</c:v>
                </c:pt>
                <c:pt idx="114">
                  <c:v>45407</c:v>
                </c:pt>
                <c:pt idx="115">
                  <c:v>45408</c:v>
                </c:pt>
                <c:pt idx="116">
                  <c:v>45409</c:v>
                </c:pt>
                <c:pt idx="117">
                  <c:v>45410</c:v>
                </c:pt>
                <c:pt idx="118">
                  <c:v>45411</c:v>
                </c:pt>
                <c:pt idx="119">
                  <c:v>45412</c:v>
                </c:pt>
                <c:pt idx="120">
                  <c:v>45413</c:v>
                </c:pt>
                <c:pt idx="121">
                  <c:v>45414</c:v>
                </c:pt>
                <c:pt idx="122">
                  <c:v>45415</c:v>
                </c:pt>
                <c:pt idx="123">
                  <c:v>45416</c:v>
                </c:pt>
                <c:pt idx="124">
                  <c:v>45417</c:v>
                </c:pt>
                <c:pt idx="125">
                  <c:v>45418</c:v>
                </c:pt>
                <c:pt idx="126">
                  <c:v>45419</c:v>
                </c:pt>
                <c:pt idx="127">
                  <c:v>45420</c:v>
                </c:pt>
                <c:pt idx="128">
                  <c:v>45421</c:v>
                </c:pt>
                <c:pt idx="129">
                  <c:v>45422</c:v>
                </c:pt>
                <c:pt idx="130">
                  <c:v>45423</c:v>
                </c:pt>
                <c:pt idx="131">
                  <c:v>45424</c:v>
                </c:pt>
                <c:pt idx="132">
                  <c:v>45425</c:v>
                </c:pt>
                <c:pt idx="133">
                  <c:v>45426</c:v>
                </c:pt>
                <c:pt idx="134">
                  <c:v>45427</c:v>
                </c:pt>
                <c:pt idx="135">
                  <c:v>45428</c:v>
                </c:pt>
                <c:pt idx="136">
                  <c:v>45429</c:v>
                </c:pt>
                <c:pt idx="137">
                  <c:v>45430</c:v>
                </c:pt>
                <c:pt idx="138">
                  <c:v>45431</c:v>
                </c:pt>
                <c:pt idx="139">
                  <c:v>45432</c:v>
                </c:pt>
                <c:pt idx="140">
                  <c:v>45433</c:v>
                </c:pt>
                <c:pt idx="141">
                  <c:v>45434</c:v>
                </c:pt>
                <c:pt idx="142">
                  <c:v>45435</c:v>
                </c:pt>
                <c:pt idx="143">
                  <c:v>45436</c:v>
                </c:pt>
                <c:pt idx="144">
                  <c:v>45437</c:v>
                </c:pt>
                <c:pt idx="145">
                  <c:v>45438</c:v>
                </c:pt>
                <c:pt idx="146">
                  <c:v>45439</c:v>
                </c:pt>
                <c:pt idx="147">
                  <c:v>45440</c:v>
                </c:pt>
                <c:pt idx="148">
                  <c:v>45441</c:v>
                </c:pt>
                <c:pt idx="149">
                  <c:v>45442</c:v>
                </c:pt>
                <c:pt idx="150">
                  <c:v>45443</c:v>
                </c:pt>
                <c:pt idx="151">
                  <c:v>45444</c:v>
                </c:pt>
                <c:pt idx="152">
                  <c:v>45445</c:v>
                </c:pt>
                <c:pt idx="153">
                  <c:v>45446</c:v>
                </c:pt>
                <c:pt idx="154">
                  <c:v>45447</c:v>
                </c:pt>
                <c:pt idx="155">
                  <c:v>45448</c:v>
                </c:pt>
                <c:pt idx="156">
                  <c:v>45449</c:v>
                </c:pt>
                <c:pt idx="157">
                  <c:v>45450</c:v>
                </c:pt>
                <c:pt idx="158">
                  <c:v>45451</c:v>
                </c:pt>
                <c:pt idx="159">
                  <c:v>45452</c:v>
                </c:pt>
                <c:pt idx="160">
                  <c:v>45453</c:v>
                </c:pt>
                <c:pt idx="161">
                  <c:v>45454</c:v>
                </c:pt>
                <c:pt idx="162">
                  <c:v>45455</c:v>
                </c:pt>
                <c:pt idx="163">
                  <c:v>45456</c:v>
                </c:pt>
                <c:pt idx="164">
                  <c:v>45457</c:v>
                </c:pt>
                <c:pt idx="165">
                  <c:v>45458</c:v>
                </c:pt>
                <c:pt idx="166">
                  <c:v>45459</c:v>
                </c:pt>
                <c:pt idx="167">
                  <c:v>45460</c:v>
                </c:pt>
                <c:pt idx="168">
                  <c:v>45461</c:v>
                </c:pt>
                <c:pt idx="169">
                  <c:v>45462</c:v>
                </c:pt>
                <c:pt idx="170">
                  <c:v>45463</c:v>
                </c:pt>
                <c:pt idx="171">
                  <c:v>45464</c:v>
                </c:pt>
                <c:pt idx="172">
                  <c:v>45465</c:v>
                </c:pt>
                <c:pt idx="173">
                  <c:v>45466</c:v>
                </c:pt>
                <c:pt idx="174">
                  <c:v>45467</c:v>
                </c:pt>
                <c:pt idx="175">
                  <c:v>45468</c:v>
                </c:pt>
                <c:pt idx="176">
                  <c:v>45469</c:v>
                </c:pt>
                <c:pt idx="177">
                  <c:v>45470</c:v>
                </c:pt>
                <c:pt idx="178">
                  <c:v>45471</c:v>
                </c:pt>
                <c:pt idx="179">
                  <c:v>45472</c:v>
                </c:pt>
                <c:pt idx="180">
                  <c:v>45473</c:v>
                </c:pt>
                <c:pt idx="181">
                  <c:v>45474</c:v>
                </c:pt>
                <c:pt idx="182">
                  <c:v>45475</c:v>
                </c:pt>
                <c:pt idx="183">
                  <c:v>45476</c:v>
                </c:pt>
                <c:pt idx="184">
                  <c:v>45477</c:v>
                </c:pt>
                <c:pt idx="185">
                  <c:v>45478</c:v>
                </c:pt>
                <c:pt idx="186">
                  <c:v>45479</c:v>
                </c:pt>
                <c:pt idx="187">
                  <c:v>45480</c:v>
                </c:pt>
                <c:pt idx="188">
                  <c:v>45481</c:v>
                </c:pt>
                <c:pt idx="189">
                  <c:v>45482</c:v>
                </c:pt>
                <c:pt idx="190">
                  <c:v>45483</c:v>
                </c:pt>
                <c:pt idx="191">
                  <c:v>45484</c:v>
                </c:pt>
                <c:pt idx="192">
                  <c:v>45485</c:v>
                </c:pt>
                <c:pt idx="193">
                  <c:v>45486</c:v>
                </c:pt>
                <c:pt idx="194">
                  <c:v>45487</c:v>
                </c:pt>
                <c:pt idx="195">
                  <c:v>45488</c:v>
                </c:pt>
                <c:pt idx="196">
                  <c:v>45489</c:v>
                </c:pt>
                <c:pt idx="197">
                  <c:v>45490</c:v>
                </c:pt>
                <c:pt idx="198">
                  <c:v>45491</c:v>
                </c:pt>
                <c:pt idx="199">
                  <c:v>45492</c:v>
                </c:pt>
                <c:pt idx="200">
                  <c:v>45493</c:v>
                </c:pt>
                <c:pt idx="201">
                  <c:v>45494</c:v>
                </c:pt>
                <c:pt idx="202">
                  <c:v>45495</c:v>
                </c:pt>
                <c:pt idx="203">
                  <c:v>45496</c:v>
                </c:pt>
                <c:pt idx="204">
                  <c:v>45497</c:v>
                </c:pt>
                <c:pt idx="205">
                  <c:v>45498</c:v>
                </c:pt>
                <c:pt idx="206">
                  <c:v>45499</c:v>
                </c:pt>
                <c:pt idx="207">
                  <c:v>45500</c:v>
                </c:pt>
                <c:pt idx="208">
                  <c:v>45501</c:v>
                </c:pt>
                <c:pt idx="209">
                  <c:v>45502</c:v>
                </c:pt>
                <c:pt idx="210">
                  <c:v>45503</c:v>
                </c:pt>
                <c:pt idx="211">
                  <c:v>45504</c:v>
                </c:pt>
                <c:pt idx="212">
                  <c:v>45505</c:v>
                </c:pt>
                <c:pt idx="213">
                  <c:v>45506</c:v>
                </c:pt>
                <c:pt idx="214">
                  <c:v>45507</c:v>
                </c:pt>
                <c:pt idx="215">
                  <c:v>45508</c:v>
                </c:pt>
                <c:pt idx="216">
                  <c:v>45509</c:v>
                </c:pt>
                <c:pt idx="217">
                  <c:v>45510</c:v>
                </c:pt>
                <c:pt idx="218">
                  <c:v>45511</c:v>
                </c:pt>
                <c:pt idx="219">
                  <c:v>45512</c:v>
                </c:pt>
                <c:pt idx="220">
                  <c:v>45513</c:v>
                </c:pt>
                <c:pt idx="221">
                  <c:v>45514</c:v>
                </c:pt>
                <c:pt idx="222">
                  <c:v>45515</c:v>
                </c:pt>
                <c:pt idx="223">
                  <c:v>45516</c:v>
                </c:pt>
                <c:pt idx="224">
                  <c:v>45517</c:v>
                </c:pt>
                <c:pt idx="225">
                  <c:v>45518</c:v>
                </c:pt>
                <c:pt idx="226">
                  <c:v>45519</c:v>
                </c:pt>
                <c:pt idx="227">
                  <c:v>45520</c:v>
                </c:pt>
                <c:pt idx="228">
                  <c:v>45521</c:v>
                </c:pt>
                <c:pt idx="229">
                  <c:v>45522</c:v>
                </c:pt>
                <c:pt idx="230">
                  <c:v>45523</c:v>
                </c:pt>
                <c:pt idx="231">
                  <c:v>45524</c:v>
                </c:pt>
                <c:pt idx="232">
                  <c:v>45525</c:v>
                </c:pt>
                <c:pt idx="233">
                  <c:v>45526</c:v>
                </c:pt>
                <c:pt idx="234">
                  <c:v>45527</c:v>
                </c:pt>
                <c:pt idx="235">
                  <c:v>45528</c:v>
                </c:pt>
                <c:pt idx="236">
                  <c:v>45529</c:v>
                </c:pt>
                <c:pt idx="237">
                  <c:v>45530</c:v>
                </c:pt>
                <c:pt idx="238">
                  <c:v>45531</c:v>
                </c:pt>
                <c:pt idx="239">
                  <c:v>45532</c:v>
                </c:pt>
                <c:pt idx="240">
                  <c:v>45533</c:v>
                </c:pt>
                <c:pt idx="241">
                  <c:v>45534</c:v>
                </c:pt>
                <c:pt idx="242">
                  <c:v>45535</c:v>
                </c:pt>
                <c:pt idx="243">
                  <c:v>45536</c:v>
                </c:pt>
                <c:pt idx="244">
                  <c:v>45537</c:v>
                </c:pt>
                <c:pt idx="245">
                  <c:v>45538</c:v>
                </c:pt>
                <c:pt idx="246">
                  <c:v>45539</c:v>
                </c:pt>
                <c:pt idx="247">
                  <c:v>45540</c:v>
                </c:pt>
                <c:pt idx="248">
                  <c:v>45541</c:v>
                </c:pt>
                <c:pt idx="249">
                  <c:v>45542</c:v>
                </c:pt>
                <c:pt idx="250">
                  <c:v>45543</c:v>
                </c:pt>
                <c:pt idx="251">
                  <c:v>45544</c:v>
                </c:pt>
                <c:pt idx="252">
                  <c:v>45545</c:v>
                </c:pt>
                <c:pt idx="253">
                  <c:v>45546</c:v>
                </c:pt>
                <c:pt idx="254">
                  <c:v>45547</c:v>
                </c:pt>
                <c:pt idx="255">
                  <c:v>45548</c:v>
                </c:pt>
                <c:pt idx="256">
                  <c:v>45549</c:v>
                </c:pt>
                <c:pt idx="257">
                  <c:v>45550</c:v>
                </c:pt>
                <c:pt idx="258">
                  <c:v>45551</c:v>
                </c:pt>
                <c:pt idx="259">
                  <c:v>45552</c:v>
                </c:pt>
                <c:pt idx="260">
                  <c:v>45553</c:v>
                </c:pt>
                <c:pt idx="261">
                  <c:v>45554</c:v>
                </c:pt>
                <c:pt idx="262">
                  <c:v>45555</c:v>
                </c:pt>
                <c:pt idx="263">
                  <c:v>45556</c:v>
                </c:pt>
                <c:pt idx="264">
                  <c:v>45557</c:v>
                </c:pt>
                <c:pt idx="265">
                  <c:v>45558</c:v>
                </c:pt>
                <c:pt idx="266">
                  <c:v>45559</c:v>
                </c:pt>
                <c:pt idx="267">
                  <c:v>45560</c:v>
                </c:pt>
                <c:pt idx="268">
                  <c:v>45561</c:v>
                </c:pt>
                <c:pt idx="269">
                  <c:v>45562</c:v>
                </c:pt>
                <c:pt idx="270">
                  <c:v>45563</c:v>
                </c:pt>
                <c:pt idx="271">
                  <c:v>45564</c:v>
                </c:pt>
                <c:pt idx="272">
                  <c:v>45565</c:v>
                </c:pt>
                <c:pt idx="273">
                  <c:v>45566</c:v>
                </c:pt>
                <c:pt idx="274">
                  <c:v>45567</c:v>
                </c:pt>
                <c:pt idx="275">
                  <c:v>45568</c:v>
                </c:pt>
                <c:pt idx="276">
                  <c:v>45569</c:v>
                </c:pt>
                <c:pt idx="277">
                  <c:v>45570</c:v>
                </c:pt>
                <c:pt idx="278">
                  <c:v>45571</c:v>
                </c:pt>
                <c:pt idx="279">
                  <c:v>45572</c:v>
                </c:pt>
                <c:pt idx="280">
                  <c:v>45573</c:v>
                </c:pt>
                <c:pt idx="281">
                  <c:v>45574</c:v>
                </c:pt>
                <c:pt idx="282">
                  <c:v>45575</c:v>
                </c:pt>
                <c:pt idx="283">
                  <c:v>45576</c:v>
                </c:pt>
                <c:pt idx="284">
                  <c:v>45577</c:v>
                </c:pt>
                <c:pt idx="285">
                  <c:v>45578</c:v>
                </c:pt>
                <c:pt idx="286">
                  <c:v>45579</c:v>
                </c:pt>
                <c:pt idx="287">
                  <c:v>45580</c:v>
                </c:pt>
                <c:pt idx="288">
                  <c:v>45581</c:v>
                </c:pt>
                <c:pt idx="289">
                  <c:v>45582</c:v>
                </c:pt>
                <c:pt idx="290">
                  <c:v>45583</c:v>
                </c:pt>
                <c:pt idx="291">
                  <c:v>45584</c:v>
                </c:pt>
                <c:pt idx="292">
                  <c:v>45585</c:v>
                </c:pt>
                <c:pt idx="293">
                  <c:v>45586</c:v>
                </c:pt>
                <c:pt idx="294">
                  <c:v>45587</c:v>
                </c:pt>
                <c:pt idx="295">
                  <c:v>45588</c:v>
                </c:pt>
                <c:pt idx="296">
                  <c:v>45589</c:v>
                </c:pt>
                <c:pt idx="297">
                  <c:v>45590</c:v>
                </c:pt>
                <c:pt idx="298">
                  <c:v>45591</c:v>
                </c:pt>
                <c:pt idx="299">
                  <c:v>45592</c:v>
                </c:pt>
                <c:pt idx="300">
                  <c:v>45593</c:v>
                </c:pt>
                <c:pt idx="301">
                  <c:v>45594</c:v>
                </c:pt>
                <c:pt idx="302">
                  <c:v>45595</c:v>
                </c:pt>
                <c:pt idx="303">
                  <c:v>45596</c:v>
                </c:pt>
                <c:pt idx="304">
                  <c:v>45597</c:v>
                </c:pt>
                <c:pt idx="305">
                  <c:v>45598</c:v>
                </c:pt>
                <c:pt idx="306">
                  <c:v>45599</c:v>
                </c:pt>
                <c:pt idx="307">
                  <c:v>45600</c:v>
                </c:pt>
                <c:pt idx="308">
                  <c:v>45601</c:v>
                </c:pt>
                <c:pt idx="309">
                  <c:v>45602</c:v>
                </c:pt>
                <c:pt idx="310">
                  <c:v>45603</c:v>
                </c:pt>
                <c:pt idx="311">
                  <c:v>45604</c:v>
                </c:pt>
                <c:pt idx="312">
                  <c:v>45605</c:v>
                </c:pt>
                <c:pt idx="313">
                  <c:v>45606</c:v>
                </c:pt>
                <c:pt idx="314">
                  <c:v>45607</c:v>
                </c:pt>
                <c:pt idx="315">
                  <c:v>45608</c:v>
                </c:pt>
                <c:pt idx="316">
                  <c:v>45609</c:v>
                </c:pt>
                <c:pt idx="317">
                  <c:v>45610</c:v>
                </c:pt>
                <c:pt idx="318">
                  <c:v>45611</c:v>
                </c:pt>
                <c:pt idx="319">
                  <c:v>45612</c:v>
                </c:pt>
                <c:pt idx="320">
                  <c:v>45613</c:v>
                </c:pt>
                <c:pt idx="321">
                  <c:v>45614</c:v>
                </c:pt>
                <c:pt idx="322">
                  <c:v>45615</c:v>
                </c:pt>
                <c:pt idx="323">
                  <c:v>45616</c:v>
                </c:pt>
                <c:pt idx="324">
                  <c:v>45617</c:v>
                </c:pt>
                <c:pt idx="325">
                  <c:v>45618</c:v>
                </c:pt>
                <c:pt idx="326">
                  <c:v>45619</c:v>
                </c:pt>
                <c:pt idx="327">
                  <c:v>45620</c:v>
                </c:pt>
                <c:pt idx="328">
                  <c:v>45621</c:v>
                </c:pt>
                <c:pt idx="329">
                  <c:v>45622</c:v>
                </c:pt>
                <c:pt idx="330">
                  <c:v>45623</c:v>
                </c:pt>
                <c:pt idx="331">
                  <c:v>45624</c:v>
                </c:pt>
                <c:pt idx="332">
                  <c:v>45625</c:v>
                </c:pt>
                <c:pt idx="333">
                  <c:v>45626</c:v>
                </c:pt>
                <c:pt idx="334">
                  <c:v>45627</c:v>
                </c:pt>
                <c:pt idx="335">
                  <c:v>45628</c:v>
                </c:pt>
                <c:pt idx="336">
                  <c:v>45629</c:v>
                </c:pt>
                <c:pt idx="337">
                  <c:v>45630</c:v>
                </c:pt>
                <c:pt idx="338">
                  <c:v>45631</c:v>
                </c:pt>
                <c:pt idx="339">
                  <c:v>45632</c:v>
                </c:pt>
                <c:pt idx="340">
                  <c:v>45633</c:v>
                </c:pt>
                <c:pt idx="341">
                  <c:v>45634</c:v>
                </c:pt>
                <c:pt idx="342">
                  <c:v>45635</c:v>
                </c:pt>
                <c:pt idx="343">
                  <c:v>45636</c:v>
                </c:pt>
                <c:pt idx="344">
                  <c:v>45637</c:v>
                </c:pt>
                <c:pt idx="345">
                  <c:v>45638</c:v>
                </c:pt>
                <c:pt idx="346">
                  <c:v>45639</c:v>
                </c:pt>
                <c:pt idx="347">
                  <c:v>45640</c:v>
                </c:pt>
                <c:pt idx="348">
                  <c:v>45641</c:v>
                </c:pt>
                <c:pt idx="349">
                  <c:v>45642</c:v>
                </c:pt>
                <c:pt idx="350">
                  <c:v>45643</c:v>
                </c:pt>
                <c:pt idx="351">
                  <c:v>45644</c:v>
                </c:pt>
                <c:pt idx="352">
                  <c:v>45645</c:v>
                </c:pt>
                <c:pt idx="353">
                  <c:v>45646</c:v>
                </c:pt>
                <c:pt idx="354">
                  <c:v>45647</c:v>
                </c:pt>
                <c:pt idx="355">
                  <c:v>45648</c:v>
                </c:pt>
                <c:pt idx="356">
                  <c:v>45649</c:v>
                </c:pt>
                <c:pt idx="357">
                  <c:v>45650</c:v>
                </c:pt>
                <c:pt idx="358">
                  <c:v>45651</c:v>
                </c:pt>
                <c:pt idx="359">
                  <c:v>45652</c:v>
                </c:pt>
                <c:pt idx="360">
                  <c:v>45653</c:v>
                </c:pt>
                <c:pt idx="361">
                  <c:v>45654</c:v>
                </c:pt>
                <c:pt idx="362">
                  <c:v>45655</c:v>
                </c:pt>
                <c:pt idx="363">
                  <c:v>45656</c:v>
                </c:pt>
                <c:pt idx="364">
                  <c:v>45657</c:v>
                </c:pt>
              </c:numCache>
            </c:numRef>
          </c:cat>
          <c:val>
            <c:numRef>
              <c:f>Sheet1!$I$2:$I$366</c:f>
              <c:numCache>
                <c:formatCode>General</c:formatCode>
                <c:ptCount val="365"/>
                <c:pt idx="0">
                  <c:v>2143</c:v>
                </c:pt>
                <c:pt idx="1">
                  <c:v>2056</c:v>
                </c:pt>
                <c:pt idx="2">
                  <c:v>2150</c:v>
                </c:pt>
                <c:pt idx="3">
                  <c:v>2201</c:v>
                </c:pt>
                <c:pt idx="4">
                  <c:v>2177</c:v>
                </c:pt>
                <c:pt idx="5">
                  <c:v>2117</c:v>
                </c:pt>
                <c:pt idx="6">
                  <c:v>2108</c:v>
                </c:pt>
                <c:pt idx="7">
                  <c:v>2156</c:v>
                </c:pt>
                <c:pt idx="8">
                  <c:v>2170</c:v>
                </c:pt>
                <c:pt idx="9">
                  <c:v>2053</c:v>
                </c:pt>
                <c:pt idx="10">
                  <c:v>2207</c:v>
                </c:pt>
                <c:pt idx="11">
                  <c:v>2170</c:v>
                </c:pt>
                <c:pt idx="12">
                  <c:v>2190</c:v>
                </c:pt>
                <c:pt idx="13">
                  <c:v>2215</c:v>
                </c:pt>
                <c:pt idx="14">
                  <c:v>2103</c:v>
                </c:pt>
                <c:pt idx="15">
                  <c:v>2061</c:v>
                </c:pt>
                <c:pt idx="16">
                  <c:v>2012</c:v>
                </c:pt>
                <c:pt idx="17">
                  <c:v>2197</c:v>
                </c:pt>
                <c:pt idx="18">
                  <c:v>2182</c:v>
                </c:pt>
                <c:pt idx="19">
                  <c:v>2244</c:v>
                </c:pt>
                <c:pt idx="20">
                  <c:v>2324</c:v>
                </c:pt>
                <c:pt idx="21">
                  <c:v>2291</c:v>
                </c:pt>
                <c:pt idx="22">
                  <c:v>2090</c:v>
                </c:pt>
                <c:pt idx="23">
                  <c:v>2117</c:v>
                </c:pt>
                <c:pt idx="24">
                  <c:v>2118</c:v>
                </c:pt>
                <c:pt idx="25">
                  <c:v>2144</c:v>
                </c:pt>
                <c:pt idx="26">
                  <c:v>2133</c:v>
                </c:pt>
                <c:pt idx="27">
                  <c:v>2212</c:v>
                </c:pt>
                <c:pt idx="28">
                  <c:v>2249</c:v>
                </c:pt>
                <c:pt idx="29">
                  <c:v>2147</c:v>
                </c:pt>
                <c:pt idx="30">
                  <c:v>2041</c:v>
                </c:pt>
                <c:pt idx="31">
                  <c:v>2285</c:v>
                </c:pt>
                <c:pt idx="32">
                  <c:v>2051</c:v>
                </c:pt>
                <c:pt idx="33">
                  <c:v>2130</c:v>
                </c:pt>
                <c:pt idx="34">
                  <c:v>2109</c:v>
                </c:pt>
                <c:pt idx="35">
                  <c:v>2131</c:v>
                </c:pt>
                <c:pt idx="36">
                  <c:v>2041</c:v>
                </c:pt>
                <c:pt idx="37">
                  <c:v>1982</c:v>
                </c:pt>
                <c:pt idx="38">
                  <c:v>2128</c:v>
                </c:pt>
                <c:pt idx="39">
                  <c:v>2073</c:v>
                </c:pt>
                <c:pt idx="40">
                  <c:v>2087</c:v>
                </c:pt>
                <c:pt idx="41">
                  <c:v>2040</c:v>
                </c:pt>
                <c:pt idx="42">
                  <c:v>2136</c:v>
                </c:pt>
                <c:pt idx="43">
                  <c:v>2017</c:v>
                </c:pt>
                <c:pt idx="44">
                  <c:v>1977</c:v>
                </c:pt>
                <c:pt idx="45">
                  <c:v>2061</c:v>
                </c:pt>
                <c:pt idx="46">
                  <c:v>2119</c:v>
                </c:pt>
                <c:pt idx="47">
                  <c:v>2055</c:v>
                </c:pt>
                <c:pt idx="48">
                  <c:v>2098</c:v>
                </c:pt>
                <c:pt idx="49">
                  <c:v>2134</c:v>
                </c:pt>
                <c:pt idx="50">
                  <c:v>1966</c:v>
                </c:pt>
                <c:pt idx="51">
                  <c:v>1999</c:v>
                </c:pt>
                <c:pt idx="52">
                  <c:v>1925</c:v>
                </c:pt>
                <c:pt idx="53">
                  <c:v>2073</c:v>
                </c:pt>
                <c:pt idx="54">
                  <c:v>2000</c:v>
                </c:pt>
                <c:pt idx="55">
                  <c:v>1930</c:v>
                </c:pt>
                <c:pt idx="56">
                  <c:v>1918</c:v>
                </c:pt>
                <c:pt idx="57">
                  <c:v>1899</c:v>
                </c:pt>
                <c:pt idx="58">
                  <c:v>1898</c:v>
                </c:pt>
                <c:pt idx="59">
                  <c:v>1919</c:v>
                </c:pt>
                <c:pt idx="60">
                  <c:v>2065</c:v>
                </c:pt>
                <c:pt idx="61">
                  <c:v>1876</c:v>
                </c:pt>
                <c:pt idx="62">
                  <c:v>1881</c:v>
                </c:pt>
                <c:pt idx="63">
                  <c:v>1849</c:v>
                </c:pt>
                <c:pt idx="64">
                  <c:v>1893</c:v>
                </c:pt>
                <c:pt idx="65">
                  <c:v>1770</c:v>
                </c:pt>
                <c:pt idx="66">
                  <c:v>1903</c:v>
                </c:pt>
                <c:pt idx="67">
                  <c:v>1929</c:v>
                </c:pt>
                <c:pt idx="68">
                  <c:v>1920</c:v>
                </c:pt>
                <c:pt idx="69">
                  <c:v>1841</c:v>
                </c:pt>
                <c:pt idx="70">
                  <c:v>1905</c:v>
                </c:pt>
                <c:pt idx="71">
                  <c:v>1877</c:v>
                </c:pt>
                <c:pt idx="72">
                  <c:v>1742</c:v>
                </c:pt>
                <c:pt idx="73">
                  <c:v>1927</c:v>
                </c:pt>
                <c:pt idx="74">
                  <c:v>1903</c:v>
                </c:pt>
                <c:pt idx="75">
                  <c:v>1916</c:v>
                </c:pt>
                <c:pt idx="76">
                  <c:v>1916</c:v>
                </c:pt>
                <c:pt idx="77">
                  <c:v>1948</c:v>
                </c:pt>
                <c:pt idx="78">
                  <c:v>1867</c:v>
                </c:pt>
                <c:pt idx="79">
                  <c:v>1799</c:v>
                </c:pt>
                <c:pt idx="80">
                  <c:v>1839</c:v>
                </c:pt>
                <c:pt idx="81">
                  <c:v>1937</c:v>
                </c:pt>
                <c:pt idx="82">
                  <c:v>1936</c:v>
                </c:pt>
                <c:pt idx="83">
                  <c:v>1948</c:v>
                </c:pt>
                <c:pt idx="84">
                  <c:v>1886</c:v>
                </c:pt>
                <c:pt idx="85">
                  <c:v>1851</c:v>
                </c:pt>
                <c:pt idx="86">
                  <c:v>1706</c:v>
                </c:pt>
                <c:pt idx="87">
                  <c:v>1931</c:v>
                </c:pt>
                <c:pt idx="88">
                  <c:v>1964</c:v>
                </c:pt>
                <c:pt idx="89">
                  <c:v>2016</c:v>
                </c:pt>
                <c:pt idx="90">
                  <c:v>1958</c:v>
                </c:pt>
                <c:pt idx="91">
                  <c:v>1946</c:v>
                </c:pt>
                <c:pt idx="92">
                  <c:v>1867</c:v>
                </c:pt>
                <c:pt idx="93">
                  <c:v>1840</c:v>
                </c:pt>
                <c:pt idx="94">
                  <c:v>1817</c:v>
                </c:pt>
                <c:pt idx="95">
                  <c:v>1910</c:v>
                </c:pt>
                <c:pt idx="96">
                  <c:v>1856</c:v>
                </c:pt>
                <c:pt idx="97">
                  <c:v>1889</c:v>
                </c:pt>
                <c:pt idx="98">
                  <c:v>2004</c:v>
                </c:pt>
                <c:pt idx="99">
                  <c:v>1938</c:v>
                </c:pt>
                <c:pt idx="100">
                  <c:v>1881</c:v>
                </c:pt>
                <c:pt idx="101">
                  <c:v>1826</c:v>
                </c:pt>
                <c:pt idx="102">
                  <c:v>1862</c:v>
                </c:pt>
                <c:pt idx="103">
                  <c:v>1951</c:v>
                </c:pt>
                <c:pt idx="104">
                  <c:v>1868</c:v>
                </c:pt>
                <c:pt idx="105">
                  <c:v>2060</c:v>
                </c:pt>
                <c:pt idx="106">
                  <c:v>1892</c:v>
                </c:pt>
                <c:pt idx="107">
                  <c:v>1912</c:v>
                </c:pt>
                <c:pt idx="108">
                  <c:v>1978</c:v>
                </c:pt>
                <c:pt idx="109">
                  <c:v>1962</c:v>
                </c:pt>
                <c:pt idx="110">
                  <c:v>1952</c:v>
                </c:pt>
                <c:pt idx="111">
                  <c:v>1911</c:v>
                </c:pt>
                <c:pt idx="112">
                  <c:v>1939</c:v>
                </c:pt>
                <c:pt idx="113">
                  <c:v>1924</c:v>
                </c:pt>
                <c:pt idx="114">
                  <c:v>1854</c:v>
                </c:pt>
                <c:pt idx="115">
                  <c:v>1948</c:v>
                </c:pt>
                <c:pt idx="116">
                  <c:v>1993</c:v>
                </c:pt>
                <c:pt idx="117">
                  <c:v>1930</c:v>
                </c:pt>
                <c:pt idx="118">
                  <c:v>1825</c:v>
                </c:pt>
                <c:pt idx="119">
                  <c:v>1894</c:v>
                </c:pt>
                <c:pt idx="120">
                  <c:v>1703</c:v>
                </c:pt>
                <c:pt idx="121">
                  <c:v>1735</c:v>
                </c:pt>
                <c:pt idx="122">
                  <c:v>1838</c:v>
                </c:pt>
                <c:pt idx="123">
                  <c:v>1816</c:v>
                </c:pt>
                <c:pt idx="124">
                  <c:v>1801</c:v>
                </c:pt>
                <c:pt idx="125">
                  <c:v>1882</c:v>
                </c:pt>
                <c:pt idx="126">
                  <c:v>1848</c:v>
                </c:pt>
                <c:pt idx="127">
                  <c:v>1750</c:v>
                </c:pt>
                <c:pt idx="128">
                  <c:v>1844</c:v>
                </c:pt>
                <c:pt idx="129">
                  <c:v>1808</c:v>
                </c:pt>
                <c:pt idx="130">
                  <c:v>1771</c:v>
                </c:pt>
                <c:pt idx="131">
                  <c:v>1713</c:v>
                </c:pt>
                <c:pt idx="132">
                  <c:v>1643</c:v>
                </c:pt>
                <c:pt idx="133">
                  <c:v>1705</c:v>
                </c:pt>
                <c:pt idx="134">
                  <c:v>1580</c:v>
                </c:pt>
                <c:pt idx="135">
                  <c:v>1584</c:v>
                </c:pt>
                <c:pt idx="136">
                  <c:v>1644</c:v>
                </c:pt>
                <c:pt idx="137">
                  <c:v>1680</c:v>
                </c:pt>
                <c:pt idx="138">
                  <c:v>1683</c:v>
                </c:pt>
                <c:pt idx="139">
                  <c:v>1688</c:v>
                </c:pt>
                <c:pt idx="140">
                  <c:v>1625</c:v>
                </c:pt>
                <c:pt idx="141">
                  <c:v>1597</c:v>
                </c:pt>
                <c:pt idx="142">
                  <c:v>1606</c:v>
                </c:pt>
                <c:pt idx="143">
                  <c:v>1629</c:v>
                </c:pt>
                <c:pt idx="144">
                  <c:v>1641</c:v>
                </c:pt>
                <c:pt idx="145">
                  <c:v>1600</c:v>
                </c:pt>
                <c:pt idx="146">
                  <c:v>1615</c:v>
                </c:pt>
                <c:pt idx="147">
                  <c:v>1632</c:v>
                </c:pt>
                <c:pt idx="148">
                  <c:v>1676</c:v>
                </c:pt>
                <c:pt idx="149">
                  <c:v>1571</c:v>
                </c:pt>
                <c:pt idx="150">
                  <c:v>1696</c:v>
                </c:pt>
                <c:pt idx="151">
                  <c:v>1663</c:v>
                </c:pt>
                <c:pt idx="152">
                  <c:v>1660</c:v>
                </c:pt>
                <c:pt idx="153">
                  <c:v>1577</c:v>
                </c:pt>
                <c:pt idx="154">
                  <c:v>1648</c:v>
                </c:pt>
                <c:pt idx="155">
                  <c:v>1479</c:v>
                </c:pt>
                <c:pt idx="156">
                  <c:v>1431</c:v>
                </c:pt>
                <c:pt idx="157">
                  <c:v>1595</c:v>
                </c:pt>
                <c:pt idx="158">
                  <c:v>1565</c:v>
                </c:pt>
                <c:pt idx="159">
                  <c:v>1577</c:v>
                </c:pt>
                <c:pt idx="160">
                  <c:v>1599</c:v>
                </c:pt>
                <c:pt idx="161">
                  <c:v>1547</c:v>
                </c:pt>
                <c:pt idx="162">
                  <c:v>1596</c:v>
                </c:pt>
                <c:pt idx="163">
                  <c:v>1529</c:v>
                </c:pt>
                <c:pt idx="164">
                  <c:v>1574</c:v>
                </c:pt>
                <c:pt idx="165">
                  <c:v>1647</c:v>
                </c:pt>
                <c:pt idx="166">
                  <c:v>1672</c:v>
                </c:pt>
                <c:pt idx="167">
                  <c:v>1675</c:v>
                </c:pt>
                <c:pt idx="168">
                  <c:v>1621</c:v>
                </c:pt>
                <c:pt idx="169">
                  <c:v>1559</c:v>
                </c:pt>
                <c:pt idx="170">
                  <c:v>1415</c:v>
                </c:pt>
                <c:pt idx="171">
                  <c:v>1473</c:v>
                </c:pt>
                <c:pt idx="172">
                  <c:v>1431</c:v>
                </c:pt>
                <c:pt idx="173">
                  <c:v>1478</c:v>
                </c:pt>
                <c:pt idx="174">
                  <c:v>1388</c:v>
                </c:pt>
                <c:pt idx="175">
                  <c:v>1495</c:v>
                </c:pt>
                <c:pt idx="176">
                  <c:v>1452</c:v>
                </c:pt>
                <c:pt idx="177">
                  <c:v>1441</c:v>
                </c:pt>
                <c:pt idx="178">
                  <c:v>1474</c:v>
                </c:pt>
                <c:pt idx="179">
                  <c:v>1513</c:v>
                </c:pt>
                <c:pt idx="180">
                  <c:v>1447</c:v>
                </c:pt>
                <c:pt idx="181">
                  <c:v>1488</c:v>
                </c:pt>
                <c:pt idx="182">
                  <c:v>1504</c:v>
                </c:pt>
                <c:pt idx="183">
                  <c:v>1554</c:v>
                </c:pt>
                <c:pt idx="184">
                  <c:v>1467</c:v>
                </c:pt>
                <c:pt idx="185">
                  <c:v>1597</c:v>
                </c:pt>
                <c:pt idx="186">
                  <c:v>1558</c:v>
                </c:pt>
                <c:pt idx="187">
                  <c:v>1451</c:v>
                </c:pt>
                <c:pt idx="188">
                  <c:v>1495</c:v>
                </c:pt>
                <c:pt idx="189">
                  <c:v>1592</c:v>
                </c:pt>
                <c:pt idx="190">
                  <c:v>1568</c:v>
                </c:pt>
                <c:pt idx="191">
                  <c:v>1574</c:v>
                </c:pt>
                <c:pt idx="192">
                  <c:v>1515</c:v>
                </c:pt>
                <c:pt idx="193">
                  <c:v>1533</c:v>
                </c:pt>
                <c:pt idx="194">
                  <c:v>1386</c:v>
                </c:pt>
                <c:pt idx="195">
                  <c:v>1511</c:v>
                </c:pt>
                <c:pt idx="196">
                  <c:v>1577</c:v>
                </c:pt>
                <c:pt idx="197">
                  <c:v>1516</c:v>
                </c:pt>
                <c:pt idx="198">
                  <c:v>1592</c:v>
                </c:pt>
                <c:pt idx="199">
                  <c:v>1715</c:v>
                </c:pt>
                <c:pt idx="200">
                  <c:v>1784</c:v>
                </c:pt>
                <c:pt idx="201">
                  <c:v>1687</c:v>
                </c:pt>
                <c:pt idx="202">
                  <c:v>1673</c:v>
                </c:pt>
                <c:pt idx="203">
                  <c:v>1775</c:v>
                </c:pt>
                <c:pt idx="204">
                  <c:v>1664</c:v>
                </c:pt>
                <c:pt idx="205">
                  <c:v>1536</c:v>
                </c:pt>
                <c:pt idx="206">
                  <c:v>1630</c:v>
                </c:pt>
                <c:pt idx="207">
                  <c:v>1546</c:v>
                </c:pt>
                <c:pt idx="208">
                  <c:v>1535</c:v>
                </c:pt>
                <c:pt idx="209">
                  <c:v>1527</c:v>
                </c:pt>
                <c:pt idx="210">
                  <c:v>1620</c:v>
                </c:pt>
                <c:pt idx="211">
                  <c:v>1584</c:v>
                </c:pt>
                <c:pt idx="212">
                  <c:v>1586</c:v>
                </c:pt>
                <c:pt idx="213">
                  <c:v>1509</c:v>
                </c:pt>
                <c:pt idx="214">
                  <c:v>1576</c:v>
                </c:pt>
                <c:pt idx="215">
                  <c:v>1518</c:v>
                </c:pt>
                <c:pt idx="216">
                  <c:v>1603</c:v>
                </c:pt>
                <c:pt idx="217">
                  <c:v>1701</c:v>
                </c:pt>
                <c:pt idx="218">
                  <c:v>1602</c:v>
                </c:pt>
                <c:pt idx="219">
                  <c:v>1540</c:v>
                </c:pt>
                <c:pt idx="220">
                  <c:v>1634</c:v>
                </c:pt>
                <c:pt idx="221">
                  <c:v>1728</c:v>
                </c:pt>
                <c:pt idx="222">
                  <c:v>1646</c:v>
                </c:pt>
                <c:pt idx="223">
                  <c:v>1791</c:v>
                </c:pt>
                <c:pt idx="224">
                  <c:v>1819</c:v>
                </c:pt>
                <c:pt idx="225">
                  <c:v>1801</c:v>
                </c:pt>
                <c:pt idx="226">
                  <c:v>1733</c:v>
                </c:pt>
                <c:pt idx="227">
                  <c:v>1705</c:v>
                </c:pt>
                <c:pt idx="228">
                  <c:v>1690</c:v>
                </c:pt>
                <c:pt idx="229">
                  <c:v>1754</c:v>
                </c:pt>
                <c:pt idx="230">
                  <c:v>1641</c:v>
                </c:pt>
                <c:pt idx="231">
                  <c:v>1778</c:v>
                </c:pt>
                <c:pt idx="232">
                  <c:v>1695</c:v>
                </c:pt>
                <c:pt idx="233">
                  <c:v>1673</c:v>
                </c:pt>
                <c:pt idx="234">
                  <c:v>1667</c:v>
                </c:pt>
                <c:pt idx="235">
                  <c:v>1663</c:v>
                </c:pt>
                <c:pt idx="236">
                  <c:v>1657</c:v>
                </c:pt>
                <c:pt idx="237">
                  <c:v>1688</c:v>
                </c:pt>
                <c:pt idx="238">
                  <c:v>1667</c:v>
                </c:pt>
                <c:pt idx="239">
                  <c:v>1661</c:v>
                </c:pt>
                <c:pt idx="240">
                  <c:v>1576</c:v>
                </c:pt>
                <c:pt idx="241">
                  <c:v>1690</c:v>
                </c:pt>
                <c:pt idx="242">
                  <c:v>1657</c:v>
                </c:pt>
                <c:pt idx="243">
                  <c:v>1673</c:v>
                </c:pt>
                <c:pt idx="244">
                  <c:v>1729</c:v>
                </c:pt>
                <c:pt idx="245">
                  <c:v>1706</c:v>
                </c:pt>
                <c:pt idx="246">
                  <c:v>1795</c:v>
                </c:pt>
                <c:pt idx="247">
                  <c:v>1748</c:v>
                </c:pt>
                <c:pt idx="248">
                  <c:v>1814</c:v>
                </c:pt>
                <c:pt idx="249">
                  <c:v>1816</c:v>
                </c:pt>
                <c:pt idx="250">
                  <c:v>1780</c:v>
                </c:pt>
                <c:pt idx="251">
                  <c:v>1805</c:v>
                </c:pt>
                <c:pt idx="252">
                  <c:v>1760</c:v>
                </c:pt>
                <c:pt idx="253">
                  <c:v>1657</c:v>
                </c:pt>
                <c:pt idx="254">
                  <c:v>1603</c:v>
                </c:pt>
                <c:pt idx="255">
                  <c:v>1659</c:v>
                </c:pt>
                <c:pt idx="256">
                  <c:v>1695</c:v>
                </c:pt>
                <c:pt idx="257">
                  <c:v>1801</c:v>
                </c:pt>
                <c:pt idx="258">
                  <c:v>1623</c:v>
                </c:pt>
                <c:pt idx="259">
                  <c:v>1565</c:v>
                </c:pt>
                <c:pt idx="260">
                  <c:v>1512</c:v>
                </c:pt>
                <c:pt idx="261">
                  <c:v>1474</c:v>
                </c:pt>
                <c:pt idx="262">
                  <c:v>1615</c:v>
                </c:pt>
                <c:pt idx="263">
                  <c:v>1559</c:v>
                </c:pt>
                <c:pt idx="264">
                  <c:v>1546</c:v>
                </c:pt>
                <c:pt idx="265">
                  <c:v>1565</c:v>
                </c:pt>
                <c:pt idx="266">
                  <c:v>1689</c:v>
                </c:pt>
                <c:pt idx="267">
                  <c:v>1674</c:v>
                </c:pt>
                <c:pt idx="268">
                  <c:v>1640</c:v>
                </c:pt>
                <c:pt idx="269">
                  <c:v>1689</c:v>
                </c:pt>
                <c:pt idx="270">
                  <c:v>1672</c:v>
                </c:pt>
                <c:pt idx="271">
                  <c:v>1551</c:v>
                </c:pt>
                <c:pt idx="272">
                  <c:v>1653</c:v>
                </c:pt>
                <c:pt idx="273">
                  <c:v>1700</c:v>
                </c:pt>
                <c:pt idx="274">
                  <c:v>1717</c:v>
                </c:pt>
                <c:pt idx="275">
                  <c:v>1677</c:v>
                </c:pt>
                <c:pt idx="276">
                  <c:v>1638</c:v>
                </c:pt>
                <c:pt idx="277">
                  <c:v>1646</c:v>
                </c:pt>
                <c:pt idx="278">
                  <c:v>1716</c:v>
                </c:pt>
                <c:pt idx="279">
                  <c:v>1701</c:v>
                </c:pt>
                <c:pt idx="280">
                  <c:v>1681</c:v>
                </c:pt>
                <c:pt idx="281">
                  <c:v>1642</c:v>
                </c:pt>
                <c:pt idx="282">
                  <c:v>1707</c:v>
                </c:pt>
                <c:pt idx="283">
                  <c:v>1743</c:v>
                </c:pt>
                <c:pt idx="284">
                  <c:v>1798</c:v>
                </c:pt>
                <c:pt idx="285">
                  <c:v>1715</c:v>
                </c:pt>
                <c:pt idx="286">
                  <c:v>1797</c:v>
                </c:pt>
                <c:pt idx="287">
                  <c:v>1815</c:v>
                </c:pt>
                <c:pt idx="288">
                  <c:v>1774</c:v>
                </c:pt>
                <c:pt idx="289">
                  <c:v>1748</c:v>
                </c:pt>
                <c:pt idx="290">
                  <c:v>1819</c:v>
                </c:pt>
                <c:pt idx="291">
                  <c:v>1786</c:v>
                </c:pt>
                <c:pt idx="292">
                  <c:v>1803</c:v>
                </c:pt>
                <c:pt idx="293">
                  <c:v>1806</c:v>
                </c:pt>
                <c:pt idx="294">
                  <c:v>1718</c:v>
                </c:pt>
                <c:pt idx="295">
                  <c:v>1672</c:v>
                </c:pt>
                <c:pt idx="296">
                  <c:v>1675</c:v>
                </c:pt>
                <c:pt idx="297">
                  <c:v>1817</c:v>
                </c:pt>
                <c:pt idx="298">
                  <c:v>1807</c:v>
                </c:pt>
                <c:pt idx="299">
                  <c:v>1783</c:v>
                </c:pt>
                <c:pt idx="300">
                  <c:v>1782</c:v>
                </c:pt>
                <c:pt idx="301">
                  <c:v>1755</c:v>
                </c:pt>
                <c:pt idx="302">
                  <c:v>1803</c:v>
                </c:pt>
                <c:pt idx="303">
                  <c:v>1816</c:v>
                </c:pt>
                <c:pt idx="304">
                  <c:v>1671</c:v>
                </c:pt>
                <c:pt idx="305">
                  <c:v>1745</c:v>
                </c:pt>
                <c:pt idx="306">
                  <c:v>1703</c:v>
                </c:pt>
                <c:pt idx="307">
                  <c:v>1735</c:v>
                </c:pt>
                <c:pt idx="308">
                  <c:v>1694</c:v>
                </c:pt>
                <c:pt idx="309">
                  <c:v>1729</c:v>
                </c:pt>
                <c:pt idx="310">
                  <c:v>1695</c:v>
                </c:pt>
                <c:pt idx="311">
                  <c:v>1763</c:v>
                </c:pt>
                <c:pt idx="312">
                  <c:v>1714</c:v>
                </c:pt>
                <c:pt idx="313">
                  <c:v>1762</c:v>
                </c:pt>
                <c:pt idx="314">
                  <c:v>1806</c:v>
                </c:pt>
                <c:pt idx="315">
                  <c:v>1830</c:v>
                </c:pt>
                <c:pt idx="316">
                  <c:v>1811</c:v>
                </c:pt>
                <c:pt idx="317">
                  <c:v>1724</c:v>
                </c:pt>
                <c:pt idx="318">
                  <c:v>1822</c:v>
                </c:pt>
                <c:pt idx="319">
                  <c:v>1855</c:v>
                </c:pt>
                <c:pt idx="320">
                  <c:v>1766</c:v>
                </c:pt>
                <c:pt idx="321">
                  <c:v>1717</c:v>
                </c:pt>
                <c:pt idx="322">
                  <c:v>1846</c:v>
                </c:pt>
                <c:pt idx="323">
                  <c:v>1826</c:v>
                </c:pt>
                <c:pt idx="324">
                  <c:v>1721</c:v>
                </c:pt>
                <c:pt idx="325">
                  <c:v>1896</c:v>
                </c:pt>
                <c:pt idx="326">
                  <c:v>1809</c:v>
                </c:pt>
                <c:pt idx="327">
                  <c:v>1895</c:v>
                </c:pt>
                <c:pt idx="328">
                  <c:v>1933</c:v>
                </c:pt>
                <c:pt idx="329">
                  <c:v>1877</c:v>
                </c:pt>
                <c:pt idx="330">
                  <c:v>1852</c:v>
                </c:pt>
                <c:pt idx="331">
                  <c:v>1871</c:v>
                </c:pt>
                <c:pt idx="332">
                  <c:v>1923</c:v>
                </c:pt>
                <c:pt idx="333">
                  <c:v>1923</c:v>
                </c:pt>
                <c:pt idx="334">
                  <c:v>1985</c:v>
                </c:pt>
                <c:pt idx="335">
                  <c:v>1960</c:v>
                </c:pt>
                <c:pt idx="336">
                  <c:v>2027</c:v>
                </c:pt>
                <c:pt idx="337">
                  <c:v>1996</c:v>
                </c:pt>
                <c:pt idx="338">
                  <c:v>1958</c:v>
                </c:pt>
                <c:pt idx="339">
                  <c:v>2000</c:v>
                </c:pt>
                <c:pt idx="340">
                  <c:v>2033</c:v>
                </c:pt>
                <c:pt idx="341">
                  <c:v>2073</c:v>
                </c:pt>
                <c:pt idx="342">
                  <c:v>2067</c:v>
                </c:pt>
                <c:pt idx="343">
                  <c:v>2101</c:v>
                </c:pt>
                <c:pt idx="344">
                  <c:v>1975</c:v>
                </c:pt>
                <c:pt idx="345">
                  <c:v>2035</c:v>
                </c:pt>
                <c:pt idx="346">
                  <c:v>2025</c:v>
                </c:pt>
                <c:pt idx="347">
                  <c:v>2024</c:v>
                </c:pt>
                <c:pt idx="348">
                  <c:v>2022</c:v>
                </c:pt>
                <c:pt idx="349">
                  <c:v>2012</c:v>
                </c:pt>
                <c:pt idx="350">
                  <c:v>2081</c:v>
                </c:pt>
                <c:pt idx="351">
                  <c:v>2028</c:v>
                </c:pt>
                <c:pt idx="352">
                  <c:v>1991</c:v>
                </c:pt>
                <c:pt idx="353">
                  <c:v>2060</c:v>
                </c:pt>
                <c:pt idx="354">
                  <c:v>2093</c:v>
                </c:pt>
                <c:pt idx="355">
                  <c:v>2159</c:v>
                </c:pt>
                <c:pt idx="356">
                  <c:v>2102</c:v>
                </c:pt>
                <c:pt idx="357">
                  <c:v>2180</c:v>
                </c:pt>
                <c:pt idx="358">
                  <c:v>2254</c:v>
                </c:pt>
                <c:pt idx="359">
                  <c:v>2097</c:v>
                </c:pt>
                <c:pt idx="360">
                  <c:v>2302</c:v>
                </c:pt>
                <c:pt idx="361">
                  <c:v>2110</c:v>
                </c:pt>
                <c:pt idx="362">
                  <c:v>2137</c:v>
                </c:pt>
                <c:pt idx="363">
                  <c:v>2236</c:v>
                </c:pt>
                <c:pt idx="364">
                  <c:v>2108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B0-5845-9BE8-05583BD36BFE}"/>
            </c:ext>
          </c:extLst>
        </c:ser>
        <c:ser>
          <c:idx val="8"/>
          <c:order val="2"/>
          <c:tx>
            <c:strRef>
              <c:f>Sheet1!$J$1</c:f>
              <c:strCache>
                <c:ptCount val="1"/>
                <c:pt idx="0">
                  <c:v>2022</c:v>
                </c:pt>
              </c:strCache>
            </c:strRef>
          </c:tx>
          <c:spPr>
            <a:ln w="12700" cap="rnd">
              <a:solidFill>
                <a:srgbClr val="953735"/>
              </a:solidFill>
              <a:round/>
            </a:ln>
            <a:effectLst/>
          </c:spPr>
          <c:marker>
            <c:symbol val="none"/>
          </c:marker>
          <c:cat>
            <c:numRef>
              <c:f>Sheet1!$A$2:$A$366</c:f>
              <c:numCache>
                <c:formatCode>d\-mmm</c:formatCode>
                <c:ptCount val="365"/>
                <c:pt idx="0">
                  <c:v>45292</c:v>
                </c:pt>
                <c:pt idx="1">
                  <c:v>45293</c:v>
                </c:pt>
                <c:pt idx="2">
                  <c:v>45294</c:v>
                </c:pt>
                <c:pt idx="3">
                  <c:v>45295</c:v>
                </c:pt>
                <c:pt idx="4">
                  <c:v>45296</c:v>
                </c:pt>
                <c:pt idx="5">
                  <c:v>45297</c:v>
                </c:pt>
                <c:pt idx="6">
                  <c:v>45298</c:v>
                </c:pt>
                <c:pt idx="7">
                  <c:v>45299</c:v>
                </c:pt>
                <c:pt idx="8">
                  <c:v>45300</c:v>
                </c:pt>
                <c:pt idx="9">
                  <c:v>45301</c:v>
                </c:pt>
                <c:pt idx="10">
                  <c:v>45302</c:v>
                </c:pt>
                <c:pt idx="11">
                  <c:v>45303</c:v>
                </c:pt>
                <c:pt idx="12">
                  <c:v>45304</c:v>
                </c:pt>
                <c:pt idx="13">
                  <c:v>45305</c:v>
                </c:pt>
                <c:pt idx="14">
                  <c:v>45306</c:v>
                </c:pt>
                <c:pt idx="15">
                  <c:v>45307</c:v>
                </c:pt>
                <c:pt idx="16">
                  <c:v>45308</c:v>
                </c:pt>
                <c:pt idx="17">
                  <c:v>45309</c:v>
                </c:pt>
                <c:pt idx="18">
                  <c:v>45310</c:v>
                </c:pt>
                <c:pt idx="19">
                  <c:v>45311</c:v>
                </c:pt>
                <c:pt idx="20">
                  <c:v>45312</c:v>
                </c:pt>
                <c:pt idx="21">
                  <c:v>45313</c:v>
                </c:pt>
                <c:pt idx="22">
                  <c:v>45314</c:v>
                </c:pt>
                <c:pt idx="23">
                  <c:v>45315</c:v>
                </c:pt>
                <c:pt idx="24">
                  <c:v>45316</c:v>
                </c:pt>
                <c:pt idx="25">
                  <c:v>45317</c:v>
                </c:pt>
                <c:pt idx="26">
                  <c:v>45318</c:v>
                </c:pt>
                <c:pt idx="27">
                  <c:v>45319</c:v>
                </c:pt>
                <c:pt idx="28">
                  <c:v>45320</c:v>
                </c:pt>
                <c:pt idx="29">
                  <c:v>45321</c:v>
                </c:pt>
                <c:pt idx="30">
                  <c:v>45322</c:v>
                </c:pt>
                <c:pt idx="31">
                  <c:v>45323</c:v>
                </c:pt>
                <c:pt idx="32">
                  <c:v>45324</c:v>
                </c:pt>
                <c:pt idx="33">
                  <c:v>45325</c:v>
                </c:pt>
                <c:pt idx="34">
                  <c:v>45326</c:v>
                </c:pt>
                <c:pt idx="35">
                  <c:v>45327</c:v>
                </c:pt>
                <c:pt idx="36">
                  <c:v>45328</c:v>
                </c:pt>
                <c:pt idx="37">
                  <c:v>45329</c:v>
                </c:pt>
                <c:pt idx="38">
                  <c:v>45330</c:v>
                </c:pt>
                <c:pt idx="39">
                  <c:v>45331</c:v>
                </c:pt>
                <c:pt idx="40">
                  <c:v>45332</c:v>
                </c:pt>
                <c:pt idx="41">
                  <c:v>45333</c:v>
                </c:pt>
                <c:pt idx="42">
                  <c:v>45334</c:v>
                </c:pt>
                <c:pt idx="43">
                  <c:v>45335</c:v>
                </c:pt>
                <c:pt idx="44">
                  <c:v>45336</c:v>
                </c:pt>
                <c:pt idx="45">
                  <c:v>45337</c:v>
                </c:pt>
                <c:pt idx="46">
                  <c:v>45338</c:v>
                </c:pt>
                <c:pt idx="47">
                  <c:v>45339</c:v>
                </c:pt>
                <c:pt idx="48">
                  <c:v>45340</c:v>
                </c:pt>
                <c:pt idx="49">
                  <c:v>45341</c:v>
                </c:pt>
                <c:pt idx="50">
                  <c:v>45342</c:v>
                </c:pt>
                <c:pt idx="51">
                  <c:v>45343</c:v>
                </c:pt>
                <c:pt idx="52">
                  <c:v>45344</c:v>
                </c:pt>
                <c:pt idx="53">
                  <c:v>45345</c:v>
                </c:pt>
                <c:pt idx="54">
                  <c:v>45346</c:v>
                </c:pt>
                <c:pt idx="55">
                  <c:v>45347</c:v>
                </c:pt>
                <c:pt idx="56">
                  <c:v>45348</c:v>
                </c:pt>
                <c:pt idx="57">
                  <c:v>45349</c:v>
                </c:pt>
                <c:pt idx="58">
                  <c:v>45350</c:v>
                </c:pt>
                <c:pt idx="59">
                  <c:v>45352</c:v>
                </c:pt>
                <c:pt idx="60">
                  <c:v>45353</c:v>
                </c:pt>
                <c:pt idx="61">
                  <c:v>45354</c:v>
                </c:pt>
                <c:pt idx="62">
                  <c:v>45355</c:v>
                </c:pt>
                <c:pt idx="63">
                  <c:v>45356</c:v>
                </c:pt>
                <c:pt idx="64">
                  <c:v>45357</c:v>
                </c:pt>
                <c:pt idx="65">
                  <c:v>45358</c:v>
                </c:pt>
                <c:pt idx="66">
                  <c:v>45359</c:v>
                </c:pt>
                <c:pt idx="67">
                  <c:v>45360</c:v>
                </c:pt>
                <c:pt idx="68">
                  <c:v>45361</c:v>
                </c:pt>
                <c:pt idx="69">
                  <c:v>45362</c:v>
                </c:pt>
                <c:pt idx="70">
                  <c:v>45363</c:v>
                </c:pt>
                <c:pt idx="71">
                  <c:v>45364</c:v>
                </c:pt>
                <c:pt idx="72">
                  <c:v>45365</c:v>
                </c:pt>
                <c:pt idx="73">
                  <c:v>45366</c:v>
                </c:pt>
                <c:pt idx="74">
                  <c:v>45367</c:v>
                </c:pt>
                <c:pt idx="75">
                  <c:v>45368</c:v>
                </c:pt>
                <c:pt idx="76">
                  <c:v>45369</c:v>
                </c:pt>
                <c:pt idx="77">
                  <c:v>45370</c:v>
                </c:pt>
                <c:pt idx="78">
                  <c:v>45371</c:v>
                </c:pt>
                <c:pt idx="79">
                  <c:v>45372</c:v>
                </c:pt>
                <c:pt idx="80">
                  <c:v>45373</c:v>
                </c:pt>
                <c:pt idx="81">
                  <c:v>45374</c:v>
                </c:pt>
                <c:pt idx="82">
                  <c:v>45375</c:v>
                </c:pt>
                <c:pt idx="83">
                  <c:v>45376</c:v>
                </c:pt>
                <c:pt idx="84">
                  <c:v>45377</c:v>
                </c:pt>
                <c:pt idx="85">
                  <c:v>45378</c:v>
                </c:pt>
                <c:pt idx="86">
                  <c:v>45379</c:v>
                </c:pt>
                <c:pt idx="87">
                  <c:v>45380</c:v>
                </c:pt>
                <c:pt idx="88">
                  <c:v>45381</c:v>
                </c:pt>
                <c:pt idx="89">
                  <c:v>45382</c:v>
                </c:pt>
                <c:pt idx="90">
                  <c:v>45383</c:v>
                </c:pt>
                <c:pt idx="91">
                  <c:v>45384</c:v>
                </c:pt>
                <c:pt idx="92">
                  <c:v>45385</c:v>
                </c:pt>
                <c:pt idx="93">
                  <c:v>45386</c:v>
                </c:pt>
                <c:pt idx="94">
                  <c:v>45387</c:v>
                </c:pt>
                <c:pt idx="95">
                  <c:v>45388</c:v>
                </c:pt>
                <c:pt idx="96">
                  <c:v>45389</c:v>
                </c:pt>
                <c:pt idx="97">
                  <c:v>45390</c:v>
                </c:pt>
                <c:pt idx="98">
                  <c:v>45391</c:v>
                </c:pt>
                <c:pt idx="99">
                  <c:v>45392</c:v>
                </c:pt>
                <c:pt idx="100">
                  <c:v>45393</c:v>
                </c:pt>
                <c:pt idx="101">
                  <c:v>45394</c:v>
                </c:pt>
                <c:pt idx="102">
                  <c:v>45395</c:v>
                </c:pt>
                <c:pt idx="103">
                  <c:v>45396</c:v>
                </c:pt>
                <c:pt idx="104">
                  <c:v>45397</c:v>
                </c:pt>
                <c:pt idx="105">
                  <c:v>45398</c:v>
                </c:pt>
                <c:pt idx="106">
                  <c:v>45399</c:v>
                </c:pt>
                <c:pt idx="107">
                  <c:v>45400</c:v>
                </c:pt>
                <c:pt idx="108">
                  <c:v>45401</c:v>
                </c:pt>
                <c:pt idx="109">
                  <c:v>45402</c:v>
                </c:pt>
                <c:pt idx="110">
                  <c:v>45403</c:v>
                </c:pt>
                <c:pt idx="111">
                  <c:v>45404</c:v>
                </c:pt>
                <c:pt idx="112">
                  <c:v>45405</c:v>
                </c:pt>
                <c:pt idx="113">
                  <c:v>45406</c:v>
                </c:pt>
                <c:pt idx="114">
                  <c:v>45407</c:v>
                </c:pt>
                <c:pt idx="115">
                  <c:v>45408</c:v>
                </c:pt>
                <c:pt idx="116">
                  <c:v>45409</c:v>
                </c:pt>
                <c:pt idx="117">
                  <c:v>45410</c:v>
                </c:pt>
                <c:pt idx="118">
                  <c:v>45411</c:v>
                </c:pt>
                <c:pt idx="119">
                  <c:v>45412</c:v>
                </c:pt>
                <c:pt idx="120">
                  <c:v>45413</c:v>
                </c:pt>
                <c:pt idx="121">
                  <c:v>45414</c:v>
                </c:pt>
                <c:pt idx="122">
                  <c:v>45415</c:v>
                </c:pt>
                <c:pt idx="123">
                  <c:v>45416</c:v>
                </c:pt>
                <c:pt idx="124">
                  <c:v>45417</c:v>
                </c:pt>
                <c:pt idx="125">
                  <c:v>45418</c:v>
                </c:pt>
                <c:pt idx="126">
                  <c:v>45419</c:v>
                </c:pt>
                <c:pt idx="127">
                  <c:v>45420</c:v>
                </c:pt>
                <c:pt idx="128">
                  <c:v>45421</c:v>
                </c:pt>
                <c:pt idx="129">
                  <c:v>45422</c:v>
                </c:pt>
                <c:pt idx="130">
                  <c:v>45423</c:v>
                </c:pt>
                <c:pt idx="131">
                  <c:v>45424</c:v>
                </c:pt>
                <c:pt idx="132">
                  <c:v>45425</c:v>
                </c:pt>
                <c:pt idx="133">
                  <c:v>45426</c:v>
                </c:pt>
                <c:pt idx="134">
                  <c:v>45427</c:v>
                </c:pt>
                <c:pt idx="135">
                  <c:v>45428</c:v>
                </c:pt>
                <c:pt idx="136">
                  <c:v>45429</c:v>
                </c:pt>
                <c:pt idx="137">
                  <c:v>45430</c:v>
                </c:pt>
                <c:pt idx="138">
                  <c:v>45431</c:v>
                </c:pt>
                <c:pt idx="139">
                  <c:v>45432</c:v>
                </c:pt>
                <c:pt idx="140">
                  <c:v>45433</c:v>
                </c:pt>
                <c:pt idx="141">
                  <c:v>45434</c:v>
                </c:pt>
                <c:pt idx="142">
                  <c:v>45435</c:v>
                </c:pt>
                <c:pt idx="143">
                  <c:v>45436</c:v>
                </c:pt>
                <c:pt idx="144">
                  <c:v>45437</c:v>
                </c:pt>
                <c:pt idx="145">
                  <c:v>45438</c:v>
                </c:pt>
                <c:pt idx="146">
                  <c:v>45439</c:v>
                </c:pt>
                <c:pt idx="147">
                  <c:v>45440</c:v>
                </c:pt>
                <c:pt idx="148">
                  <c:v>45441</c:v>
                </c:pt>
                <c:pt idx="149">
                  <c:v>45442</c:v>
                </c:pt>
                <c:pt idx="150">
                  <c:v>45443</c:v>
                </c:pt>
                <c:pt idx="151">
                  <c:v>45444</c:v>
                </c:pt>
                <c:pt idx="152">
                  <c:v>45445</c:v>
                </c:pt>
                <c:pt idx="153">
                  <c:v>45446</c:v>
                </c:pt>
                <c:pt idx="154">
                  <c:v>45447</c:v>
                </c:pt>
                <c:pt idx="155">
                  <c:v>45448</c:v>
                </c:pt>
                <c:pt idx="156">
                  <c:v>45449</c:v>
                </c:pt>
                <c:pt idx="157">
                  <c:v>45450</c:v>
                </c:pt>
                <c:pt idx="158">
                  <c:v>45451</c:v>
                </c:pt>
                <c:pt idx="159">
                  <c:v>45452</c:v>
                </c:pt>
                <c:pt idx="160">
                  <c:v>45453</c:v>
                </c:pt>
                <c:pt idx="161">
                  <c:v>45454</c:v>
                </c:pt>
                <c:pt idx="162">
                  <c:v>45455</c:v>
                </c:pt>
                <c:pt idx="163">
                  <c:v>45456</c:v>
                </c:pt>
                <c:pt idx="164">
                  <c:v>45457</c:v>
                </c:pt>
                <c:pt idx="165">
                  <c:v>45458</c:v>
                </c:pt>
                <c:pt idx="166">
                  <c:v>45459</c:v>
                </c:pt>
                <c:pt idx="167">
                  <c:v>45460</c:v>
                </c:pt>
                <c:pt idx="168">
                  <c:v>45461</c:v>
                </c:pt>
                <c:pt idx="169">
                  <c:v>45462</c:v>
                </c:pt>
                <c:pt idx="170">
                  <c:v>45463</c:v>
                </c:pt>
                <c:pt idx="171">
                  <c:v>45464</c:v>
                </c:pt>
                <c:pt idx="172">
                  <c:v>45465</c:v>
                </c:pt>
                <c:pt idx="173">
                  <c:v>45466</c:v>
                </c:pt>
                <c:pt idx="174">
                  <c:v>45467</c:v>
                </c:pt>
                <c:pt idx="175">
                  <c:v>45468</c:v>
                </c:pt>
                <c:pt idx="176">
                  <c:v>45469</c:v>
                </c:pt>
                <c:pt idx="177">
                  <c:v>45470</c:v>
                </c:pt>
                <c:pt idx="178">
                  <c:v>45471</c:v>
                </c:pt>
                <c:pt idx="179">
                  <c:v>45472</c:v>
                </c:pt>
                <c:pt idx="180">
                  <c:v>45473</c:v>
                </c:pt>
                <c:pt idx="181">
                  <c:v>45474</c:v>
                </c:pt>
                <c:pt idx="182">
                  <c:v>45475</c:v>
                </c:pt>
                <c:pt idx="183">
                  <c:v>45476</c:v>
                </c:pt>
                <c:pt idx="184">
                  <c:v>45477</c:v>
                </c:pt>
                <c:pt idx="185">
                  <c:v>45478</c:v>
                </c:pt>
                <c:pt idx="186">
                  <c:v>45479</c:v>
                </c:pt>
                <c:pt idx="187">
                  <c:v>45480</c:v>
                </c:pt>
                <c:pt idx="188">
                  <c:v>45481</c:v>
                </c:pt>
                <c:pt idx="189">
                  <c:v>45482</c:v>
                </c:pt>
                <c:pt idx="190">
                  <c:v>45483</c:v>
                </c:pt>
                <c:pt idx="191">
                  <c:v>45484</c:v>
                </c:pt>
                <c:pt idx="192">
                  <c:v>45485</c:v>
                </c:pt>
                <c:pt idx="193">
                  <c:v>45486</c:v>
                </c:pt>
                <c:pt idx="194">
                  <c:v>45487</c:v>
                </c:pt>
                <c:pt idx="195">
                  <c:v>45488</c:v>
                </c:pt>
                <c:pt idx="196">
                  <c:v>45489</c:v>
                </c:pt>
                <c:pt idx="197">
                  <c:v>45490</c:v>
                </c:pt>
                <c:pt idx="198">
                  <c:v>45491</c:v>
                </c:pt>
                <c:pt idx="199">
                  <c:v>45492</c:v>
                </c:pt>
                <c:pt idx="200">
                  <c:v>45493</c:v>
                </c:pt>
                <c:pt idx="201">
                  <c:v>45494</c:v>
                </c:pt>
                <c:pt idx="202">
                  <c:v>45495</c:v>
                </c:pt>
                <c:pt idx="203">
                  <c:v>45496</c:v>
                </c:pt>
                <c:pt idx="204">
                  <c:v>45497</c:v>
                </c:pt>
                <c:pt idx="205">
                  <c:v>45498</c:v>
                </c:pt>
                <c:pt idx="206">
                  <c:v>45499</c:v>
                </c:pt>
                <c:pt idx="207">
                  <c:v>45500</c:v>
                </c:pt>
                <c:pt idx="208">
                  <c:v>45501</c:v>
                </c:pt>
                <c:pt idx="209">
                  <c:v>45502</c:v>
                </c:pt>
                <c:pt idx="210">
                  <c:v>45503</c:v>
                </c:pt>
                <c:pt idx="211">
                  <c:v>45504</c:v>
                </c:pt>
                <c:pt idx="212">
                  <c:v>45505</c:v>
                </c:pt>
                <c:pt idx="213">
                  <c:v>45506</c:v>
                </c:pt>
                <c:pt idx="214">
                  <c:v>45507</c:v>
                </c:pt>
                <c:pt idx="215">
                  <c:v>45508</c:v>
                </c:pt>
                <c:pt idx="216">
                  <c:v>45509</c:v>
                </c:pt>
                <c:pt idx="217">
                  <c:v>45510</c:v>
                </c:pt>
                <c:pt idx="218">
                  <c:v>45511</c:v>
                </c:pt>
                <c:pt idx="219">
                  <c:v>45512</c:v>
                </c:pt>
                <c:pt idx="220">
                  <c:v>45513</c:v>
                </c:pt>
                <c:pt idx="221">
                  <c:v>45514</c:v>
                </c:pt>
                <c:pt idx="222">
                  <c:v>45515</c:v>
                </c:pt>
                <c:pt idx="223">
                  <c:v>45516</c:v>
                </c:pt>
                <c:pt idx="224">
                  <c:v>45517</c:v>
                </c:pt>
                <c:pt idx="225">
                  <c:v>45518</c:v>
                </c:pt>
                <c:pt idx="226">
                  <c:v>45519</c:v>
                </c:pt>
                <c:pt idx="227">
                  <c:v>45520</c:v>
                </c:pt>
                <c:pt idx="228">
                  <c:v>45521</c:v>
                </c:pt>
                <c:pt idx="229">
                  <c:v>45522</c:v>
                </c:pt>
                <c:pt idx="230">
                  <c:v>45523</c:v>
                </c:pt>
                <c:pt idx="231">
                  <c:v>45524</c:v>
                </c:pt>
                <c:pt idx="232">
                  <c:v>45525</c:v>
                </c:pt>
                <c:pt idx="233">
                  <c:v>45526</c:v>
                </c:pt>
                <c:pt idx="234">
                  <c:v>45527</c:v>
                </c:pt>
                <c:pt idx="235">
                  <c:v>45528</c:v>
                </c:pt>
                <c:pt idx="236">
                  <c:v>45529</c:v>
                </c:pt>
                <c:pt idx="237">
                  <c:v>45530</c:v>
                </c:pt>
                <c:pt idx="238">
                  <c:v>45531</c:v>
                </c:pt>
                <c:pt idx="239">
                  <c:v>45532</c:v>
                </c:pt>
                <c:pt idx="240">
                  <c:v>45533</c:v>
                </c:pt>
                <c:pt idx="241">
                  <c:v>45534</c:v>
                </c:pt>
                <c:pt idx="242">
                  <c:v>45535</c:v>
                </c:pt>
                <c:pt idx="243">
                  <c:v>45536</c:v>
                </c:pt>
                <c:pt idx="244">
                  <c:v>45537</c:v>
                </c:pt>
                <c:pt idx="245">
                  <c:v>45538</c:v>
                </c:pt>
                <c:pt idx="246">
                  <c:v>45539</c:v>
                </c:pt>
                <c:pt idx="247">
                  <c:v>45540</c:v>
                </c:pt>
                <c:pt idx="248">
                  <c:v>45541</c:v>
                </c:pt>
                <c:pt idx="249">
                  <c:v>45542</c:v>
                </c:pt>
                <c:pt idx="250">
                  <c:v>45543</c:v>
                </c:pt>
                <c:pt idx="251">
                  <c:v>45544</c:v>
                </c:pt>
                <c:pt idx="252">
                  <c:v>45545</c:v>
                </c:pt>
                <c:pt idx="253">
                  <c:v>45546</c:v>
                </c:pt>
                <c:pt idx="254">
                  <c:v>45547</c:v>
                </c:pt>
                <c:pt idx="255">
                  <c:v>45548</c:v>
                </c:pt>
                <c:pt idx="256">
                  <c:v>45549</c:v>
                </c:pt>
                <c:pt idx="257">
                  <c:v>45550</c:v>
                </c:pt>
                <c:pt idx="258">
                  <c:v>45551</c:v>
                </c:pt>
                <c:pt idx="259">
                  <c:v>45552</c:v>
                </c:pt>
                <c:pt idx="260">
                  <c:v>45553</c:v>
                </c:pt>
                <c:pt idx="261">
                  <c:v>45554</c:v>
                </c:pt>
                <c:pt idx="262">
                  <c:v>45555</c:v>
                </c:pt>
                <c:pt idx="263">
                  <c:v>45556</c:v>
                </c:pt>
                <c:pt idx="264">
                  <c:v>45557</c:v>
                </c:pt>
                <c:pt idx="265">
                  <c:v>45558</c:v>
                </c:pt>
                <c:pt idx="266">
                  <c:v>45559</c:v>
                </c:pt>
                <c:pt idx="267">
                  <c:v>45560</c:v>
                </c:pt>
                <c:pt idx="268">
                  <c:v>45561</c:v>
                </c:pt>
                <c:pt idx="269">
                  <c:v>45562</c:v>
                </c:pt>
                <c:pt idx="270">
                  <c:v>45563</c:v>
                </c:pt>
                <c:pt idx="271">
                  <c:v>45564</c:v>
                </c:pt>
                <c:pt idx="272">
                  <c:v>45565</c:v>
                </c:pt>
                <c:pt idx="273">
                  <c:v>45566</c:v>
                </c:pt>
                <c:pt idx="274">
                  <c:v>45567</c:v>
                </c:pt>
                <c:pt idx="275">
                  <c:v>45568</c:v>
                </c:pt>
                <c:pt idx="276">
                  <c:v>45569</c:v>
                </c:pt>
                <c:pt idx="277">
                  <c:v>45570</c:v>
                </c:pt>
                <c:pt idx="278">
                  <c:v>45571</c:v>
                </c:pt>
                <c:pt idx="279">
                  <c:v>45572</c:v>
                </c:pt>
                <c:pt idx="280">
                  <c:v>45573</c:v>
                </c:pt>
                <c:pt idx="281">
                  <c:v>45574</c:v>
                </c:pt>
                <c:pt idx="282">
                  <c:v>45575</c:v>
                </c:pt>
                <c:pt idx="283">
                  <c:v>45576</c:v>
                </c:pt>
                <c:pt idx="284">
                  <c:v>45577</c:v>
                </c:pt>
                <c:pt idx="285">
                  <c:v>45578</c:v>
                </c:pt>
                <c:pt idx="286">
                  <c:v>45579</c:v>
                </c:pt>
                <c:pt idx="287">
                  <c:v>45580</c:v>
                </c:pt>
                <c:pt idx="288">
                  <c:v>45581</c:v>
                </c:pt>
                <c:pt idx="289">
                  <c:v>45582</c:v>
                </c:pt>
                <c:pt idx="290">
                  <c:v>45583</c:v>
                </c:pt>
                <c:pt idx="291">
                  <c:v>45584</c:v>
                </c:pt>
                <c:pt idx="292">
                  <c:v>45585</c:v>
                </c:pt>
                <c:pt idx="293">
                  <c:v>45586</c:v>
                </c:pt>
                <c:pt idx="294">
                  <c:v>45587</c:v>
                </c:pt>
                <c:pt idx="295">
                  <c:v>45588</c:v>
                </c:pt>
                <c:pt idx="296">
                  <c:v>45589</c:v>
                </c:pt>
                <c:pt idx="297">
                  <c:v>45590</c:v>
                </c:pt>
                <c:pt idx="298">
                  <c:v>45591</c:v>
                </c:pt>
                <c:pt idx="299">
                  <c:v>45592</c:v>
                </c:pt>
                <c:pt idx="300">
                  <c:v>45593</c:v>
                </c:pt>
                <c:pt idx="301">
                  <c:v>45594</c:v>
                </c:pt>
                <c:pt idx="302">
                  <c:v>45595</c:v>
                </c:pt>
                <c:pt idx="303">
                  <c:v>45596</c:v>
                </c:pt>
                <c:pt idx="304">
                  <c:v>45597</c:v>
                </c:pt>
                <c:pt idx="305">
                  <c:v>45598</c:v>
                </c:pt>
                <c:pt idx="306">
                  <c:v>45599</c:v>
                </c:pt>
                <c:pt idx="307">
                  <c:v>45600</c:v>
                </c:pt>
                <c:pt idx="308">
                  <c:v>45601</c:v>
                </c:pt>
                <c:pt idx="309">
                  <c:v>45602</c:v>
                </c:pt>
                <c:pt idx="310">
                  <c:v>45603</c:v>
                </c:pt>
                <c:pt idx="311">
                  <c:v>45604</c:v>
                </c:pt>
                <c:pt idx="312">
                  <c:v>45605</c:v>
                </c:pt>
                <c:pt idx="313">
                  <c:v>45606</c:v>
                </c:pt>
                <c:pt idx="314">
                  <c:v>45607</c:v>
                </c:pt>
                <c:pt idx="315">
                  <c:v>45608</c:v>
                </c:pt>
                <c:pt idx="316">
                  <c:v>45609</c:v>
                </c:pt>
                <c:pt idx="317">
                  <c:v>45610</c:v>
                </c:pt>
                <c:pt idx="318">
                  <c:v>45611</c:v>
                </c:pt>
                <c:pt idx="319">
                  <c:v>45612</c:v>
                </c:pt>
                <c:pt idx="320">
                  <c:v>45613</c:v>
                </c:pt>
                <c:pt idx="321">
                  <c:v>45614</c:v>
                </c:pt>
                <c:pt idx="322">
                  <c:v>45615</c:v>
                </c:pt>
                <c:pt idx="323">
                  <c:v>45616</c:v>
                </c:pt>
                <c:pt idx="324">
                  <c:v>45617</c:v>
                </c:pt>
                <c:pt idx="325">
                  <c:v>45618</c:v>
                </c:pt>
                <c:pt idx="326">
                  <c:v>45619</c:v>
                </c:pt>
                <c:pt idx="327">
                  <c:v>45620</c:v>
                </c:pt>
                <c:pt idx="328">
                  <c:v>45621</c:v>
                </c:pt>
                <c:pt idx="329">
                  <c:v>45622</c:v>
                </c:pt>
                <c:pt idx="330">
                  <c:v>45623</c:v>
                </c:pt>
                <c:pt idx="331">
                  <c:v>45624</c:v>
                </c:pt>
                <c:pt idx="332">
                  <c:v>45625</c:v>
                </c:pt>
                <c:pt idx="333">
                  <c:v>45626</c:v>
                </c:pt>
                <c:pt idx="334">
                  <c:v>45627</c:v>
                </c:pt>
                <c:pt idx="335">
                  <c:v>45628</c:v>
                </c:pt>
                <c:pt idx="336">
                  <c:v>45629</c:v>
                </c:pt>
                <c:pt idx="337">
                  <c:v>45630</c:v>
                </c:pt>
                <c:pt idx="338">
                  <c:v>45631</c:v>
                </c:pt>
                <c:pt idx="339">
                  <c:v>45632</c:v>
                </c:pt>
                <c:pt idx="340">
                  <c:v>45633</c:v>
                </c:pt>
                <c:pt idx="341">
                  <c:v>45634</c:v>
                </c:pt>
                <c:pt idx="342">
                  <c:v>45635</c:v>
                </c:pt>
                <c:pt idx="343">
                  <c:v>45636</c:v>
                </c:pt>
                <c:pt idx="344">
                  <c:v>45637</c:v>
                </c:pt>
                <c:pt idx="345">
                  <c:v>45638</c:v>
                </c:pt>
                <c:pt idx="346">
                  <c:v>45639</c:v>
                </c:pt>
                <c:pt idx="347">
                  <c:v>45640</c:v>
                </c:pt>
                <c:pt idx="348">
                  <c:v>45641</c:v>
                </c:pt>
                <c:pt idx="349">
                  <c:v>45642</c:v>
                </c:pt>
                <c:pt idx="350">
                  <c:v>45643</c:v>
                </c:pt>
                <c:pt idx="351">
                  <c:v>45644</c:v>
                </c:pt>
                <c:pt idx="352">
                  <c:v>45645</c:v>
                </c:pt>
                <c:pt idx="353">
                  <c:v>45646</c:v>
                </c:pt>
                <c:pt idx="354">
                  <c:v>45647</c:v>
                </c:pt>
                <c:pt idx="355">
                  <c:v>45648</c:v>
                </c:pt>
                <c:pt idx="356">
                  <c:v>45649</c:v>
                </c:pt>
                <c:pt idx="357">
                  <c:v>45650</c:v>
                </c:pt>
                <c:pt idx="358">
                  <c:v>45651</c:v>
                </c:pt>
                <c:pt idx="359">
                  <c:v>45652</c:v>
                </c:pt>
                <c:pt idx="360">
                  <c:v>45653</c:v>
                </c:pt>
                <c:pt idx="361">
                  <c:v>45654</c:v>
                </c:pt>
                <c:pt idx="362">
                  <c:v>45655</c:v>
                </c:pt>
                <c:pt idx="363">
                  <c:v>45656</c:v>
                </c:pt>
                <c:pt idx="364">
                  <c:v>45657</c:v>
                </c:pt>
              </c:numCache>
            </c:numRef>
          </c:cat>
          <c:val>
            <c:numRef>
              <c:f>Sheet1!$J$2:$J$366</c:f>
              <c:numCache>
                <c:formatCode>General</c:formatCode>
                <c:ptCount val="365"/>
                <c:pt idx="0">
                  <c:v>2165</c:v>
                </c:pt>
                <c:pt idx="1">
                  <c:v>1983</c:v>
                </c:pt>
                <c:pt idx="2">
                  <c:v>2143</c:v>
                </c:pt>
                <c:pt idx="3">
                  <c:v>2218</c:v>
                </c:pt>
                <c:pt idx="4">
                  <c:v>2156</c:v>
                </c:pt>
                <c:pt idx="5">
                  <c:v>2121</c:v>
                </c:pt>
                <c:pt idx="6">
                  <c:v>2115</c:v>
                </c:pt>
                <c:pt idx="7">
                  <c:v>2108</c:v>
                </c:pt>
                <c:pt idx="8">
                  <c:v>2069</c:v>
                </c:pt>
                <c:pt idx="9">
                  <c:v>2248</c:v>
                </c:pt>
                <c:pt idx="10">
                  <c:v>2138</c:v>
                </c:pt>
                <c:pt idx="11">
                  <c:v>2142</c:v>
                </c:pt>
                <c:pt idx="12">
                  <c:v>2104</c:v>
                </c:pt>
                <c:pt idx="13">
                  <c:v>2035</c:v>
                </c:pt>
                <c:pt idx="14">
                  <c:v>2139</c:v>
                </c:pt>
                <c:pt idx="15">
                  <c:v>2163</c:v>
                </c:pt>
                <c:pt idx="16">
                  <c:v>2136</c:v>
                </c:pt>
                <c:pt idx="17">
                  <c:v>2188</c:v>
                </c:pt>
                <c:pt idx="18">
                  <c:v>2093</c:v>
                </c:pt>
                <c:pt idx="19">
                  <c:v>2191</c:v>
                </c:pt>
                <c:pt idx="20">
                  <c:v>2179</c:v>
                </c:pt>
                <c:pt idx="21">
                  <c:v>2138</c:v>
                </c:pt>
                <c:pt idx="22">
                  <c:v>1979</c:v>
                </c:pt>
                <c:pt idx="23">
                  <c:v>2349</c:v>
                </c:pt>
                <c:pt idx="24">
                  <c:v>2265</c:v>
                </c:pt>
                <c:pt idx="25">
                  <c:v>2229</c:v>
                </c:pt>
                <c:pt idx="26">
                  <c:v>2135</c:v>
                </c:pt>
                <c:pt idx="27">
                  <c:v>2217</c:v>
                </c:pt>
                <c:pt idx="28">
                  <c:v>2175</c:v>
                </c:pt>
                <c:pt idx="29">
                  <c:v>2134</c:v>
                </c:pt>
                <c:pt idx="30">
                  <c:v>2267</c:v>
                </c:pt>
                <c:pt idx="31">
                  <c:v>2297</c:v>
                </c:pt>
                <c:pt idx="32">
                  <c:v>2247</c:v>
                </c:pt>
                <c:pt idx="33">
                  <c:v>2274</c:v>
                </c:pt>
                <c:pt idx="34">
                  <c:v>2177</c:v>
                </c:pt>
                <c:pt idx="35">
                  <c:v>2172</c:v>
                </c:pt>
                <c:pt idx="36">
                  <c:v>2111</c:v>
                </c:pt>
                <c:pt idx="37">
                  <c:v>2184</c:v>
                </c:pt>
                <c:pt idx="38">
                  <c:v>2128</c:v>
                </c:pt>
                <c:pt idx="39">
                  <c:v>2092</c:v>
                </c:pt>
                <c:pt idx="40">
                  <c:v>2112</c:v>
                </c:pt>
                <c:pt idx="41">
                  <c:v>2030</c:v>
                </c:pt>
                <c:pt idx="42">
                  <c:v>2067</c:v>
                </c:pt>
                <c:pt idx="43">
                  <c:v>2082</c:v>
                </c:pt>
                <c:pt idx="44">
                  <c:v>2085</c:v>
                </c:pt>
                <c:pt idx="45">
                  <c:v>1997</c:v>
                </c:pt>
                <c:pt idx="46">
                  <c:v>2067</c:v>
                </c:pt>
                <c:pt idx="47">
                  <c:v>2104</c:v>
                </c:pt>
                <c:pt idx="48">
                  <c:v>1958</c:v>
                </c:pt>
                <c:pt idx="49">
                  <c:v>1922</c:v>
                </c:pt>
                <c:pt idx="50">
                  <c:v>1957</c:v>
                </c:pt>
                <c:pt idx="51">
                  <c:v>1996</c:v>
                </c:pt>
                <c:pt idx="52">
                  <c:v>1852</c:v>
                </c:pt>
                <c:pt idx="53">
                  <c:v>1878</c:v>
                </c:pt>
                <c:pt idx="54">
                  <c:v>1881</c:v>
                </c:pt>
                <c:pt idx="55">
                  <c:v>1907</c:v>
                </c:pt>
                <c:pt idx="56">
                  <c:v>1793</c:v>
                </c:pt>
                <c:pt idx="57">
                  <c:v>1757</c:v>
                </c:pt>
                <c:pt idx="58">
                  <c:v>1896</c:v>
                </c:pt>
                <c:pt idx="59">
                  <c:v>1960</c:v>
                </c:pt>
                <c:pt idx="60">
                  <c:v>1886</c:v>
                </c:pt>
                <c:pt idx="61">
                  <c:v>1988</c:v>
                </c:pt>
                <c:pt idx="62">
                  <c:v>1906</c:v>
                </c:pt>
                <c:pt idx="63">
                  <c:v>1766</c:v>
                </c:pt>
                <c:pt idx="64">
                  <c:v>1741</c:v>
                </c:pt>
                <c:pt idx="65">
                  <c:v>1857</c:v>
                </c:pt>
                <c:pt idx="66">
                  <c:v>1863</c:v>
                </c:pt>
                <c:pt idx="67">
                  <c:v>1897</c:v>
                </c:pt>
                <c:pt idx="68">
                  <c:v>1874</c:v>
                </c:pt>
                <c:pt idx="69">
                  <c:v>1871</c:v>
                </c:pt>
                <c:pt idx="70">
                  <c:v>1841</c:v>
                </c:pt>
                <c:pt idx="71">
                  <c:v>1697</c:v>
                </c:pt>
                <c:pt idx="72">
                  <c:v>1842</c:v>
                </c:pt>
                <c:pt idx="73">
                  <c:v>1898</c:v>
                </c:pt>
                <c:pt idx="74">
                  <c:v>1812</c:v>
                </c:pt>
                <c:pt idx="75">
                  <c:v>1760</c:v>
                </c:pt>
                <c:pt idx="76">
                  <c:v>1863</c:v>
                </c:pt>
                <c:pt idx="77">
                  <c:v>1794</c:v>
                </c:pt>
                <c:pt idx="78">
                  <c:v>1751</c:v>
                </c:pt>
                <c:pt idx="79">
                  <c:v>1753</c:v>
                </c:pt>
                <c:pt idx="80">
                  <c:v>1761</c:v>
                </c:pt>
                <c:pt idx="81">
                  <c:v>1919</c:v>
                </c:pt>
                <c:pt idx="82">
                  <c:v>1894</c:v>
                </c:pt>
                <c:pt idx="83">
                  <c:v>1824</c:v>
                </c:pt>
                <c:pt idx="84">
                  <c:v>1843</c:v>
                </c:pt>
                <c:pt idx="85">
                  <c:v>1737</c:v>
                </c:pt>
                <c:pt idx="86">
                  <c:v>1896</c:v>
                </c:pt>
                <c:pt idx="87">
                  <c:v>1961</c:v>
                </c:pt>
                <c:pt idx="88">
                  <c:v>1994</c:v>
                </c:pt>
                <c:pt idx="89">
                  <c:v>1843</c:v>
                </c:pt>
                <c:pt idx="90">
                  <c:v>1872</c:v>
                </c:pt>
                <c:pt idx="91">
                  <c:v>1775</c:v>
                </c:pt>
                <c:pt idx="92">
                  <c:v>1796</c:v>
                </c:pt>
                <c:pt idx="93">
                  <c:v>1902</c:v>
                </c:pt>
                <c:pt idx="94">
                  <c:v>1870</c:v>
                </c:pt>
                <c:pt idx="95">
                  <c:v>1962</c:v>
                </c:pt>
                <c:pt idx="96">
                  <c:v>2024</c:v>
                </c:pt>
                <c:pt idx="97">
                  <c:v>1924</c:v>
                </c:pt>
                <c:pt idx="98">
                  <c:v>1880</c:v>
                </c:pt>
                <c:pt idx="99">
                  <c:v>1838</c:v>
                </c:pt>
                <c:pt idx="100">
                  <c:v>1954</c:v>
                </c:pt>
                <c:pt idx="101">
                  <c:v>2051</c:v>
                </c:pt>
                <c:pt idx="102">
                  <c:v>1964</c:v>
                </c:pt>
                <c:pt idx="103">
                  <c:v>1972</c:v>
                </c:pt>
                <c:pt idx="104">
                  <c:v>1900</c:v>
                </c:pt>
                <c:pt idx="105">
                  <c:v>1874</c:v>
                </c:pt>
                <c:pt idx="106">
                  <c:v>1802</c:v>
                </c:pt>
                <c:pt idx="107">
                  <c:v>1858</c:v>
                </c:pt>
                <c:pt idx="108">
                  <c:v>1879</c:v>
                </c:pt>
                <c:pt idx="109">
                  <c:v>1998</c:v>
                </c:pt>
                <c:pt idx="110">
                  <c:v>1916</c:v>
                </c:pt>
                <c:pt idx="111">
                  <c:v>1823</c:v>
                </c:pt>
                <c:pt idx="112">
                  <c:v>1757</c:v>
                </c:pt>
                <c:pt idx="113">
                  <c:v>1767</c:v>
                </c:pt>
                <c:pt idx="114">
                  <c:v>1865</c:v>
                </c:pt>
                <c:pt idx="115">
                  <c:v>1808</c:v>
                </c:pt>
                <c:pt idx="116">
                  <c:v>1803</c:v>
                </c:pt>
                <c:pt idx="117">
                  <c:v>1774</c:v>
                </c:pt>
                <c:pt idx="118">
                  <c:v>1760</c:v>
                </c:pt>
                <c:pt idx="119">
                  <c:v>1773</c:v>
                </c:pt>
                <c:pt idx="120">
                  <c:v>1647</c:v>
                </c:pt>
                <c:pt idx="121">
                  <c:v>1792</c:v>
                </c:pt>
                <c:pt idx="122">
                  <c:v>1847</c:v>
                </c:pt>
                <c:pt idx="123">
                  <c:v>1743</c:v>
                </c:pt>
                <c:pt idx="124">
                  <c:v>1809</c:v>
                </c:pt>
                <c:pt idx="125">
                  <c:v>1726</c:v>
                </c:pt>
                <c:pt idx="126">
                  <c:v>1728</c:v>
                </c:pt>
                <c:pt idx="127">
                  <c:v>1702</c:v>
                </c:pt>
                <c:pt idx="128">
                  <c:v>1715</c:v>
                </c:pt>
                <c:pt idx="129">
                  <c:v>1748</c:v>
                </c:pt>
                <c:pt idx="130">
                  <c:v>1654</c:v>
                </c:pt>
                <c:pt idx="131">
                  <c:v>1668</c:v>
                </c:pt>
                <c:pt idx="132">
                  <c:v>1714</c:v>
                </c:pt>
                <c:pt idx="133">
                  <c:v>1643</c:v>
                </c:pt>
                <c:pt idx="134">
                  <c:v>1699</c:v>
                </c:pt>
                <c:pt idx="135">
                  <c:v>1728</c:v>
                </c:pt>
                <c:pt idx="136">
                  <c:v>1711</c:v>
                </c:pt>
                <c:pt idx="137">
                  <c:v>1692</c:v>
                </c:pt>
                <c:pt idx="138">
                  <c:v>1645</c:v>
                </c:pt>
                <c:pt idx="139">
                  <c:v>1612</c:v>
                </c:pt>
                <c:pt idx="140">
                  <c:v>1603</c:v>
                </c:pt>
                <c:pt idx="141">
                  <c:v>1629</c:v>
                </c:pt>
                <c:pt idx="142">
                  <c:v>1606</c:v>
                </c:pt>
                <c:pt idx="143">
                  <c:v>1606</c:v>
                </c:pt>
                <c:pt idx="144">
                  <c:v>1536</c:v>
                </c:pt>
                <c:pt idx="145">
                  <c:v>1406</c:v>
                </c:pt>
                <c:pt idx="146">
                  <c:v>1554</c:v>
                </c:pt>
                <c:pt idx="147">
                  <c:v>1460</c:v>
                </c:pt>
                <c:pt idx="148">
                  <c:v>1526</c:v>
                </c:pt>
                <c:pt idx="149">
                  <c:v>1504</c:v>
                </c:pt>
                <c:pt idx="150">
                  <c:v>1573</c:v>
                </c:pt>
                <c:pt idx="151">
                  <c:v>1669</c:v>
                </c:pt>
                <c:pt idx="152">
                  <c:v>1646</c:v>
                </c:pt>
                <c:pt idx="153">
                  <c:v>1730</c:v>
                </c:pt>
                <c:pt idx="154">
                  <c:v>1643</c:v>
                </c:pt>
                <c:pt idx="155">
                  <c:v>1640</c:v>
                </c:pt>
                <c:pt idx="156">
                  <c:v>1541</c:v>
                </c:pt>
                <c:pt idx="157">
                  <c:v>1580</c:v>
                </c:pt>
                <c:pt idx="158">
                  <c:v>1543</c:v>
                </c:pt>
                <c:pt idx="159">
                  <c:v>1555</c:v>
                </c:pt>
                <c:pt idx="160">
                  <c:v>1567</c:v>
                </c:pt>
                <c:pt idx="161">
                  <c:v>1542</c:v>
                </c:pt>
                <c:pt idx="162">
                  <c:v>1585</c:v>
                </c:pt>
                <c:pt idx="163">
                  <c:v>1581</c:v>
                </c:pt>
                <c:pt idx="164">
                  <c:v>1652</c:v>
                </c:pt>
                <c:pt idx="165">
                  <c:v>1629</c:v>
                </c:pt>
                <c:pt idx="166">
                  <c:v>1645</c:v>
                </c:pt>
                <c:pt idx="167">
                  <c:v>1655</c:v>
                </c:pt>
                <c:pt idx="168">
                  <c:v>1773</c:v>
                </c:pt>
                <c:pt idx="169">
                  <c:v>1762</c:v>
                </c:pt>
                <c:pt idx="170">
                  <c:v>1723</c:v>
                </c:pt>
                <c:pt idx="171">
                  <c:v>1720</c:v>
                </c:pt>
                <c:pt idx="172">
                  <c:v>1675</c:v>
                </c:pt>
                <c:pt idx="173">
                  <c:v>1617</c:v>
                </c:pt>
                <c:pt idx="174">
                  <c:v>1524</c:v>
                </c:pt>
                <c:pt idx="175">
                  <c:v>1591</c:v>
                </c:pt>
                <c:pt idx="176">
                  <c:v>1471</c:v>
                </c:pt>
                <c:pt idx="177">
                  <c:v>1551</c:v>
                </c:pt>
                <c:pt idx="178">
                  <c:v>1558</c:v>
                </c:pt>
                <c:pt idx="179">
                  <c:v>1566</c:v>
                </c:pt>
                <c:pt idx="180">
                  <c:v>1445</c:v>
                </c:pt>
                <c:pt idx="181">
                  <c:v>1559</c:v>
                </c:pt>
                <c:pt idx="182">
                  <c:v>1524</c:v>
                </c:pt>
                <c:pt idx="183">
                  <c:v>1602</c:v>
                </c:pt>
                <c:pt idx="184">
                  <c:v>1636</c:v>
                </c:pt>
                <c:pt idx="185">
                  <c:v>1632</c:v>
                </c:pt>
                <c:pt idx="186">
                  <c:v>1719</c:v>
                </c:pt>
                <c:pt idx="187">
                  <c:v>1635</c:v>
                </c:pt>
                <c:pt idx="188">
                  <c:v>1725</c:v>
                </c:pt>
                <c:pt idx="189">
                  <c:v>1730</c:v>
                </c:pt>
                <c:pt idx="190">
                  <c:v>1748</c:v>
                </c:pt>
                <c:pt idx="191">
                  <c:v>1817</c:v>
                </c:pt>
                <c:pt idx="192">
                  <c:v>1927</c:v>
                </c:pt>
                <c:pt idx="193">
                  <c:v>1920</c:v>
                </c:pt>
                <c:pt idx="194">
                  <c:v>1857</c:v>
                </c:pt>
                <c:pt idx="195">
                  <c:v>1754</c:v>
                </c:pt>
                <c:pt idx="196">
                  <c:v>1782</c:v>
                </c:pt>
                <c:pt idx="197">
                  <c:v>1765</c:v>
                </c:pt>
                <c:pt idx="198">
                  <c:v>1949</c:v>
                </c:pt>
                <c:pt idx="199">
                  <c:v>2112</c:v>
                </c:pt>
                <c:pt idx="200">
                  <c:v>1969</c:v>
                </c:pt>
                <c:pt idx="201">
                  <c:v>1923</c:v>
                </c:pt>
                <c:pt idx="202">
                  <c:v>1887</c:v>
                </c:pt>
                <c:pt idx="203">
                  <c:v>1819</c:v>
                </c:pt>
                <c:pt idx="204">
                  <c:v>1715</c:v>
                </c:pt>
                <c:pt idx="205">
                  <c:v>1767</c:v>
                </c:pt>
                <c:pt idx="206">
                  <c:v>1766</c:v>
                </c:pt>
                <c:pt idx="207">
                  <c:v>1701</c:v>
                </c:pt>
                <c:pt idx="208">
                  <c:v>1653</c:v>
                </c:pt>
                <c:pt idx="209">
                  <c:v>1735</c:v>
                </c:pt>
                <c:pt idx="210">
                  <c:v>1688</c:v>
                </c:pt>
                <c:pt idx="211">
                  <c:v>1708</c:v>
                </c:pt>
                <c:pt idx="212">
                  <c:v>1798</c:v>
                </c:pt>
                <c:pt idx="213">
                  <c:v>1794</c:v>
                </c:pt>
                <c:pt idx="214">
                  <c:v>1780</c:v>
                </c:pt>
                <c:pt idx="215">
                  <c:v>1941</c:v>
                </c:pt>
                <c:pt idx="216">
                  <c:v>1685</c:v>
                </c:pt>
                <c:pt idx="217">
                  <c:v>1676</c:v>
                </c:pt>
                <c:pt idx="218">
                  <c:v>1583</c:v>
                </c:pt>
                <c:pt idx="219">
                  <c:v>1762</c:v>
                </c:pt>
                <c:pt idx="220">
                  <c:v>1720</c:v>
                </c:pt>
                <c:pt idx="221">
                  <c:v>1729</c:v>
                </c:pt>
                <c:pt idx="222">
                  <c:v>1814</c:v>
                </c:pt>
                <c:pt idx="223">
                  <c:v>1833</c:v>
                </c:pt>
                <c:pt idx="224">
                  <c:v>1858</c:v>
                </c:pt>
                <c:pt idx="225">
                  <c:v>1742</c:v>
                </c:pt>
                <c:pt idx="226">
                  <c:v>1722</c:v>
                </c:pt>
                <c:pt idx="227">
                  <c:v>1715</c:v>
                </c:pt>
                <c:pt idx="228">
                  <c:v>1728</c:v>
                </c:pt>
                <c:pt idx="229">
                  <c:v>1643</c:v>
                </c:pt>
                <c:pt idx="230">
                  <c:v>1668</c:v>
                </c:pt>
                <c:pt idx="231">
                  <c:v>1650</c:v>
                </c:pt>
                <c:pt idx="232">
                  <c:v>1536</c:v>
                </c:pt>
                <c:pt idx="233">
                  <c:v>1607</c:v>
                </c:pt>
                <c:pt idx="234">
                  <c:v>1654</c:v>
                </c:pt>
                <c:pt idx="235">
                  <c:v>1686</c:v>
                </c:pt>
                <c:pt idx="236">
                  <c:v>1678</c:v>
                </c:pt>
                <c:pt idx="237">
                  <c:v>1700</c:v>
                </c:pt>
                <c:pt idx="238">
                  <c:v>1615</c:v>
                </c:pt>
                <c:pt idx="239">
                  <c:v>1534</c:v>
                </c:pt>
                <c:pt idx="240">
                  <c:v>1690</c:v>
                </c:pt>
                <c:pt idx="241">
                  <c:v>1652</c:v>
                </c:pt>
                <c:pt idx="242">
                  <c:v>1645</c:v>
                </c:pt>
                <c:pt idx="243">
                  <c:v>1619</c:v>
                </c:pt>
                <c:pt idx="244">
                  <c:v>1575</c:v>
                </c:pt>
                <c:pt idx="245">
                  <c:v>1624</c:v>
                </c:pt>
                <c:pt idx="246">
                  <c:v>1619</c:v>
                </c:pt>
                <c:pt idx="247">
                  <c:v>1667</c:v>
                </c:pt>
                <c:pt idx="248">
                  <c:v>1669</c:v>
                </c:pt>
                <c:pt idx="249">
                  <c:v>1639</c:v>
                </c:pt>
                <c:pt idx="250">
                  <c:v>1591</c:v>
                </c:pt>
                <c:pt idx="251">
                  <c:v>1564</c:v>
                </c:pt>
                <c:pt idx="252">
                  <c:v>1548</c:v>
                </c:pt>
                <c:pt idx="253">
                  <c:v>1482</c:v>
                </c:pt>
                <c:pt idx="254">
                  <c:v>1542</c:v>
                </c:pt>
                <c:pt idx="255">
                  <c:v>1747</c:v>
                </c:pt>
                <c:pt idx="256">
                  <c:v>1707</c:v>
                </c:pt>
                <c:pt idx="257">
                  <c:v>1686</c:v>
                </c:pt>
                <c:pt idx="258">
                  <c:v>1590</c:v>
                </c:pt>
                <c:pt idx="259">
                  <c:v>1497</c:v>
                </c:pt>
                <c:pt idx="260">
                  <c:v>1466</c:v>
                </c:pt>
                <c:pt idx="261">
                  <c:v>1612</c:v>
                </c:pt>
                <c:pt idx="262">
                  <c:v>1677</c:v>
                </c:pt>
                <c:pt idx="263">
                  <c:v>1711</c:v>
                </c:pt>
                <c:pt idx="264">
                  <c:v>1738</c:v>
                </c:pt>
                <c:pt idx="265">
                  <c:v>1728</c:v>
                </c:pt>
                <c:pt idx="266">
                  <c:v>1711</c:v>
                </c:pt>
                <c:pt idx="267">
                  <c:v>1679</c:v>
                </c:pt>
                <c:pt idx="268">
                  <c:v>1724</c:v>
                </c:pt>
                <c:pt idx="269">
                  <c:v>1802</c:v>
                </c:pt>
                <c:pt idx="270">
                  <c:v>1752</c:v>
                </c:pt>
                <c:pt idx="271">
                  <c:v>1848</c:v>
                </c:pt>
                <c:pt idx="272">
                  <c:v>1786</c:v>
                </c:pt>
                <c:pt idx="273">
                  <c:v>1644</c:v>
                </c:pt>
                <c:pt idx="274">
                  <c:v>1813</c:v>
                </c:pt>
                <c:pt idx="275">
                  <c:v>1864</c:v>
                </c:pt>
                <c:pt idx="276">
                  <c:v>1776</c:v>
                </c:pt>
                <c:pt idx="277">
                  <c:v>1902</c:v>
                </c:pt>
                <c:pt idx="278">
                  <c:v>1846</c:v>
                </c:pt>
                <c:pt idx="279">
                  <c:v>1795</c:v>
                </c:pt>
                <c:pt idx="280">
                  <c:v>1865</c:v>
                </c:pt>
                <c:pt idx="281">
                  <c:v>1666</c:v>
                </c:pt>
                <c:pt idx="282">
                  <c:v>1736</c:v>
                </c:pt>
                <c:pt idx="283">
                  <c:v>1825</c:v>
                </c:pt>
                <c:pt idx="284">
                  <c:v>1813</c:v>
                </c:pt>
                <c:pt idx="285">
                  <c:v>1931</c:v>
                </c:pt>
                <c:pt idx="286">
                  <c:v>1817</c:v>
                </c:pt>
                <c:pt idx="287">
                  <c:v>1819</c:v>
                </c:pt>
                <c:pt idx="288">
                  <c:v>1771</c:v>
                </c:pt>
                <c:pt idx="289">
                  <c:v>1862</c:v>
                </c:pt>
                <c:pt idx="290">
                  <c:v>1864</c:v>
                </c:pt>
                <c:pt idx="291">
                  <c:v>1906</c:v>
                </c:pt>
                <c:pt idx="292">
                  <c:v>1787</c:v>
                </c:pt>
                <c:pt idx="293">
                  <c:v>1882</c:v>
                </c:pt>
                <c:pt idx="294">
                  <c:v>1822</c:v>
                </c:pt>
                <c:pt idx="295">
                  <c:v>1755</c:v>
                </c:pt>
                <c:pt idx="296">
                  <c:v>1793</c:v>
                </c:pt>
                <c:pt idx="297">
                  <c:v>1724</c:v>
                </c:pt>
                <c:pt idx="298">
                  <c:v>1758</c:v>
                </c:pt>
                <c:pt idx="299">
                  <c:v>1780</c:v>
                </c:pt>
                <c:pt idx="300">
                  <c:v>1731</c:v>
                </c:pt>
                <c:pt idx="301">
                  <c:v>1727</c:v>
                </c:pt>
                <c:pt idx="302">
                  <c:v>1827</c:v>
                </c:pt>
                <c:pt idx="303">
                  <c:v>1767</c:v>
                </c:pt>
                <c:pt idx="304">
                  <c:v>1736</c:v>
                </c:pt>
                <c:pt idx="305">
                  <c:v>1660</c:v>
                </c:pt>
                <c:pt idx="306">
                  <c:v>1675</c:v>
                </c:pt>
                <c:pt idx="307">
                  <c:v>1774</c:v>
                </c:pt>
                <c:pt idx="308">
                  <c:v>1737</c:v>
                </c:pt>
                <c:pt idx="309">
                  <c:v>1629</c:v>
                </c:pt>
                <c:pt idx="310">
                  <c:v>1766</c:v>
                </c:pt>
                <c:pt idx="311">
                  <c:v>1881</c:v>
                </c:pt>
                <c:pt idx="312">
                  <c:v>1771</c:v>
                </c:pt>
                <c:pt idx="313">
                  <c:v>1794</c:v>
                </c:pt>
                <c:pt idx="314">
                  <c:v>1747</c:v>
                </c:pt>
                <c:pt idx="315">
                  <c:v>1771</c:v>
                </c:pt>
                <c:pt idx="316">
                  <c:v>1679</c:v>
                </c:pt>
                <c:pt idx="317">
                  <c:v>1836</c:v>
                </c:pt>
                <c:pt idx="318">
                  <c:v>1913</c:v>
                </c:pt>
                <c:pt idx="319">
                  <c:v>1864</c:v>
                </c:pt>
                <c:pt idx="320">
                  <c:v>1948</c:v>
                </c:pt>
                <c:pt idx="321">
                  <c:v>1923</c:v>
                </c:pt>
                <c:pt idx="322">
                  <c:v>1822</c:v>
                </c:pt>
                <c:pt idx="323">
                  <c:v>1796</c:v>
                </c:pt>
                <c:pt idx="324">
                  <c:v>1846</c:v>
                </c:pt>
                <c:pt idx="325">
                  <c:v>1929</c:v>
                </c:pt>
                <c:pt idx="326">
                  <c:v>1906</c:v>
                </c:pt>
                <c:pt idx="327">
                  <c:v>1916</c:v>
                </c:pt>
                <c:pt idx="328">
                  <c:v>1992</c:v>
                </c:pt>
                <c:pt idx="329">
                  <c:v>1862</c:v>
                </c:pt>
                <c:pt idx="330">
                  <c:v>1875</c:v>
                </c:pt>
                <c:pt idx="331">
                  <c:v>1923</c:v>
                </c:pt>
                <c:pt idx="332">
                  <c:v>1863</c:v>
                </c:pt>
                <c:pt idx="333">
                  <c:v>1909</c:v>
                </c:pt>
                <c:pt idx="334">
                  <c:v>1941</c:v>
                </c:pt>
                <c:pt idx="335">
                  <c:v>2014</c:v>
                </c:pt>
                <c:pt idx="336">
                  <c:v>1998</c:v>
                </c:pt>
                <c:pt idx="337">
                  <c:v>1947</c:v>
                </c:pt>
                <c:pt idx="338">
                  <c:v>2104</c:v>
                </c:pt>
                <c:pt idx="339">
                  <c:v>2202</c:v>
                </c:pt>
                <c:pt idx="340">
                  <c:v>2016</c:v>
                </c:pt>
                <c:pt idx="341">
                  <c:v>2173</c:v>
                </c:pt>
                <c:pt idx="342">
                  <c:v>2185</c:v>
                </c:pt>
                <c:pt idx="343">
                  <c:v>2128</c:v>
                </c:pt>
                <c:pt idx="344">
                  <c:v>2175</c:v>
                </c:pt>
                <c:pt idx="345">
                  <c:v>2194</c:v>
                </c:pt>
                <c:pt idx="346">
                  <c:v>2228</c:v>
                </c:pt>
                <c:pt idx="347">
                  <c:v>2253</c:v>
                </c:pt>
                <c:pt idx="348">
                  <c:v>2359</c:v>
                </c:pt>
                <c:pt idx="349">
                  <c:v>2411</c:v>
                </c:pt>
                <c:pt idx="350">
                  <c:v>2291</c:v>
                </c:pt>
                <c:pt idx="351">
                  <c:v>2250</c:v>
                </c:pt>
                <c:pt idx="352">
                  <c:v>2540</c:v>
                </c:pt>
                <c:pt idx="353">
                  <c:v>2535</c:v>
                </c:pt>
                <c:pt idx="354">
                  <c:v>2455</c:v>
                </c:pt>
                <c:pt idx="355">
                  <c:v>2425</c:v>
                </c:pt>
                <c:pt idx="356">
                  <c:v>2475</c:v>
                </c:pt>
                <c:pt idx="357">
                  <c:v>2384</c:v>
                </c:pt>
                <c:pt idx="358">
                  <c:v>2349</c:v>
                </c:pt>
                <c:pt idx="359">
                  <c:v>2541</c:v>
                </c:pt>
                <c:pt idx="360">
                  <c:v>2345</c:v>
                </c:pt>
                <c:pt idx="361">
                  <c:v>2415</c:v>
                </c:pt>
                <c:pt idx="362">
                  <c:v>2457</c:v>
                </c:pt>
                <c:pt idx="363">
                  <c:v>2434</c:v>
                </c:pt>
                <c:pt idx="364">
                  <c:v>2342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B0-5845-9BE8-05583BD36BFE}"/>
            </c:ext>
          </c:extLst>
        </c:ser>
        <c:ser>
          <c:idx val="9"/>
          <c:order val="3"/>
          <c:tx>
            <c:strRef>
              <c:f>Sheet1!$K$1</c:f>
              <c:strCache>
                <c:ptCount val="1"/>
                <c:pt idx="0">
                  <c:v>2023</c:v>
                </c:pt>
              </c:strCache>
            </c:strRef>
          </c:tx>
          <c:spPr>
            <a:ln w="1270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Sheet1!$A$2:$A$366</c:f>
              <c:numCache>
                <c:formatCode>d\-mmm</c:formatCode>
                <c:ptCount val="365"/>
                <c:pt idx="0">
                  <c:v>45292</c:v>
                </c:pt>
                <c:pt idx="1">
                  <c:v>45293</c:v>
                </c:pt>
                <c:pt idx="2">
                  <c:v>45294</c:v>
                </c:pt>
                <c:pt idx="3">
                  <c:v>45295</c:v>
                </c:pt>
                <c:pt idx="4">
                  <c:v>45296</c:v>
                </c:pt>
                <c:pt idx="5">
                  <c:v>45297</c:v>
                </c:pt>
                <c:pt idx="6">
                  <c:v>45298</c:v>
                </c:pt>
                <c:pt idx="7">
                  <c:v>45299</c:v>
                </c:pt>
                <c:pt idx="8">
                  <c:v>45300</c:v>
                </c:pt>
                <c:pt idx="9">
                  <c:v>45301</c:v>
                </c:pt>
                <c:pt idx="10">
                  <c:v>45302</c:v>
                </c:pt>
                <c:pt idx="11">
                  <c:v>45303</c:v>
                </c:pt>
                <c:pt idx="12">
                  <c:v>45304</c:v>
                </c:pt>
                <c:pt idx="13">
                  <c:v>45305</c:v>
                </c:pt>
                <c:pt idx="14">
                  <c:v>45306</c:v>
                </c:pt>
                <c:pt idx="15">
                  <c:v>45307</c:v>
                </c:pt>
                <c:pt idx="16">
                  <c:v>45308</c:v>
                </c:pt>
                <c:pt idx="17">
                  <c:v>45309</c:v>
                </c:pt>
                <c:pt idx="18">
                  <c:v>45310</c:v>
                </c:pt>
                <c:pt idx="19">
                  <c:v>45311</c:v>
                </c:pt>
                <c:pt idx="20">
                  <c:v>45312</c:v>
                </c:pt>
                <c:pt idx="21">
                  <c:v>45313</c:v>
                </c:pt>
                <c:pt idx="22">
                  <c:v>45314</c:v>
                </c:pt>
                <c:pt idx="23">
                  <c:v>45315</c:v>
                </c:pt>
                <c:pt idx="24">
                  <c:v>45316</c:v>
                </c:pt>
                <c:pt idx="25">
                  <c:v>45317</c:v>
                </c:pt>
                <c:pt idx="26">
                  <c:v>45318</c:v>
                </c:pt>
                <c:pt idx="27">
                  <c:v>45319</c:v>
                </c:pt>
                <c:pt idx="28">
                  <c:v>45320</c:v>
                </c:pt>
                <c:pt idx="29">
                  <c:v>45321</c:v>
                </c:pt>
                <c:pt idx="30">
                  <c:v>45322</c:v>
                </c:pt>
                <c:pt idx="31">
                  <c:v>45323</c:v>
                </c:pt>
                <c:pt idx="32">
                  <c:v>45324</c:v>
                </c:pt>
                <c:pt idx="33">
                  <c:v>45325</c:v>
                </c:pt>
                <c:pt idx="34">
                  <c:v>45326</c:v>
                </c:pt>
                <c:pt idx="35">
                  <c:v>45327</c:v>
                </c:pt>
                <c:pt idx="36">
                  <c:v>45328</c:v>
                </c:pt>
                <c:pt idx="37">
                  <c:v>45329</c:v>
                </c:pt>
                <c:pt idx="38">
                  <c:v>45330</c:v>
                </c:pt>
                <c:pt idx="39">
                  <c:v>45331</c:v>
                </c:pt>
                <c:pt idx="40">
                  <c:v>45332</c:v>
                </c:pt>
                <c:pt idx="41">
                  <c:v>45333</c:v>
                </c:pt>
                <c:pt idx="42">
                  <c:v>45334</c:v>
                </c:pt>
                <c:pt idx="43">
                  <c:v>45335</c:v>
                </c:pt>
                <c:pt idx="44">
                  <c:v>45336</c:v>
                </c:pt>
                <c:pt idx="45">
                  <c:v>45337</c:v>
                </c:pt>
                <c:pt idx="46">
                  <c:v>45338</c:v>
                </c:pt>
                <c:pt idx="47">
                  <c:v>45339</c:v>
                </c:pt>
                <c:pt idx="48">
                  <c:v>45340</c:v>
                </c:pt>
                <c:pt idx="49">
                  <c:v>45341</c:v>
                </c:pt>
                <c:pt idx="50">
                  <c:v>45342</c:v>
                </c:pt>
                <c:pt idx="51">
                  <c:v>45343</c:v>
                </c:pt>
                <c:pt idx="52">
                  <c:v>45344</c:v>
                </c:pt>
                <c:pt idx="53">
                  <c:v>45345</c:v>
                </c:pt>
                <c:pt idx="54">
                  <c:v>45346</c:v>
                </c:pt>
                <c:pt idx="55">
                  <c:v>45347</c:v>
                </c:pt>
                <c:pt idx="56">
                  <c:v>45348</c:v>
                </c:pt>
                <c:pt idx="57">
                  <c:v>45349</c:v>
                </c:pt>
                <c:pt idx="58">
                  <c:v>45350</c:v>
                </c:pt>
                <c:pt idx="59">
                  <c:v>45352</c:v>
                </c:pt>
                <c:pt idx="60">
                  <c:v>45353</c:v>
                </c:pt>
                <c:pt idx="61">
                  <c:v>45354</c:v>
                </c:pt>
                <c:pt idx="62">
                  <c:v>45355</c:v>
                </c:pt>
                <c:pt idx="63">
                  <c:v>45356</c:v>
                </c:pt>
                <c:pt idx="64">
                  <c:v>45357</c:v>
                </c:pt>
                <c:pt idx="65">
                  <c:v>45358</c:v>
                </c:pt>
                <c:pt idx="66">
                  <c:v>45359</c:v>
                </c:pt>
                <c:pt idx="67">
                  <c:v>45360</c:v>
                </c:pt>
                <c:pt idx="68">
                  <c:v>45361</c:v>
                </c:pt>
                <c:pt idx="69">
                  <c:v>45362</c:v>
                </c:pt>
                <c:pt idx="70">
                  <c:v>45363</c:v>
                </c:pt>
                <c:pt idx="71">
                  <c:v>45364</c:v>
                </c:pt>
                <c:pt idx="72">
                  <c:v>45365</c:v>
                </c:pt>
                <c:pt idx="73">
                  <c:v>45366</c:v>
                </c:pt>
                <c:pt idx="74">
                  <c:v>45367</c:v>
                </c:pt>
                <c:pt idx="75">
                  <c:v>45368</c:v>
                </c:pt>
                <c:pt idx="76">
                  <c:v>45369</c:v>
                </c:pt>
                <c:pt idx="77">
                  <c:v>45370</c:v>
                </c:pt>
                <c:pt idx="78">
                  <c:v>45371</c:v>
                </c:pt>
                <c:pt idx="79">
                  <c:v>45372</c:v>
                </c:pt>
                <c:pt idx="80">
                  <c:v>45373</c:v>
                </c:pt>
                <c:pt idx="81">
                  <c:v>45374</c:v>
                </c:pt>
                <c:pt idx="82">
                  <c:v>45375</c:v>
                </c:pt>
                <c:pt idx="83">
                  <c:v>45376</c:v>
                </c:pt>
                <c:pt idx="84">
                  <c:v>45377</c:v>
                </c:pt>
                <c:pt idx="85">
                  <c:v>45378</c:v>
                </c:pt>
                <c:pt idx="86">
                  <c:v>45379</c:v>
                </c:pt>
                <c:pt idx="87">
                  <c:v>45380</c:v>
                </c:pt>
                <c:pt idx="88">
                  <c:v>45381</c:v>
                </c:pt>
                <c:pt idx="89">
                  <c:v>45382</c:v>
                </c:pt>
                <c:pt idx="90">
                  <c:v>45383</c:v>
                </c:pt>
                <c:pt idx="91">
                  <c:v>45384</c:v>
                </c:pt>
                <c:pt idx="92">
                  <c:v>45385</c:v>
                </c:pt>
                <c:pt idx="93">
                  <c:v>45386</c:v>
                </c:pt>
                <c:pt idx="94">
                  <c:v>45387</c:v>
                </c:pt>
                <c:pt idx="95">
                  <c:v>45388</c:v>
                </c:pt>
                <c:pt idx="96">
                  <c:v>45389</c:v>
                </c:pt>
                <c:pt idx="97">
                  <c:v>45390</c:v>
                </c:pt>
                <c:pt idx="98">
                  <c:v>45391</c:v>
                </c:pt>
                <c:pt idx="99">
                  <c:v>45392</c:v>
                </c:pt>
                <c:pt idx="100">
                  <c:v>45393</c:v>
                </c:pt>
                <c:pt idx="101">
                  <c:v>45394</c:v>
                </c:pt>
                <c:pt idx="102">
                  <c:v>45395</c:v>
                </c:pt>
                <c:pt idx="103">
                  <c:v>45396</c:v>
                </c:pt>
                <c:pt idx="104">
                  <c:v>45397</c:v>
                </c:pt>
                <c:pt idx="105">
                  <c:v>45398</c:v>
                </c:pt>
                <c:pt idx="106">
                  <c:v>45399</c:v>
                </c:pt>
                <c:pt idx="107">
                  <c:v>45400</c:v>
                </c:pt>
                <c:pt idx="108">
                  <c:v>45401</c:v>
                </c:pt>
                <c:pt idx="109">
                  <c:v>45402</c:v>
                </c:pt>
                <c:pt idx="110">
                  <c:v>45403</c:v>
                </c:pt>
                <c:pt idx="111">
                  <c:v>45404</c:v>
                </c:pt>
                <c:pt idx="112">
                  <c:v>45405</c:v>
                </c:pt>
                <c:pt idx="113">
                  <c:v>45406</c:v>
                </c:pt>
                <c:pt idx="114">
                  <c:v>45407</c:v>
                </c:pt>
                <c:pt idx="115">
                  <c:v>45408</c:v>
                </c:pt>
                <c:pt idx="116">
                  <c:v>45409</c:v>
                </c:pt>
                <c:pt idx="117">
                  <c:v>45410</c:v>
                </c:pt>
                <c:pt idx="118">
                  <c:v>45411</c:v>
                </c:pt>
                <c:pt idx="119">
                  <c:v>45412</c:v>
                </c:pt>
                <c:pt idx="120">
                  <c:v>45413</c:v>
                </c:pt>
                <c:pt idx="121">
                  <c:v>45414</c:v>
                </c:pt>
                <c:pt idx="122">
                  <c:v>45415</c:v>
                </c:pt>
                <c:pt idx="123">
                  <c:v>45416</c:v>
                </c:pt>
                <c:pt idx="124">
                  <c:v>45417</c:v>
                </c:pt>
                <c:pt idx="125">
                  <c:v>45418</c:v>
                </c:pt>
                <c:pt idx="126">
                  <c:v>45419</c:v>
                </c:pt>
                <c:pt idx="127">
                  <c:v>45420</c:v>
                </c:pt>
                <c:pt idx="128">
                  <c:v>45421</c:v>
                </c:pt>
                <c:pt idx="129">
                  <c:v>45422</c:v>
                </c:pt>
                <c:pt idx="130">
                  <c:v>45423</c:v>
                </c:pt>
                <c:pt idx="131">
                  <c:v>45424</c:v>
                </c:pt>
                <c:pt idx="132">
                  <c:v>45425</c:v>
                </c:pt>
                <c:pt idx="133">
                  <c:v>45426</c:v>
                </c:pt>
                <c:pt idx="134">
                  <c:v>45427</c:v>
                </c:pt>
                <c:pt idx="135">
                  <c:v>45428</c:v>
                </c:pt>
                <c:pt idx="136">
                  <c:v>45429</c:v>
                </c:pt>
                <c:pt idx="137">
                  <c:v>45430</c:v>
                </c:pt>
                <c:pt idx="138">
                  <c:v>45431</c:v>
                </c:pt>
                <c:pt idx="139">
                  <c:v>45432</c:v>
                </c:pt>
                <c:pt idx="140">
                  <c:v>45433</c:v>
                </c:pt>
                <c:pt idx="141">
                  <c:v>45434</c:v>
                </c:pt>
                <c:pt idx="142">
                  <c:v>45435</c:v>
                </c:pt>
                <c:pt idx="143">
                  <c:v>45436</c:v>
                </c:pt>
                <c:pt idx="144">
                  <c:v>45437</c:v>
                </c:pt>
                <c:pt idx="145">
                  <c:v>45438</c:v>
                </c:pt>
                <c:pt idx="146">
                  <c:v>45439</c:v>
                </c:pt>
                <c:pt idx="147">
                  <c:v>45440</c:v>
                </c:pt>
                <c:pt idx="148">
                  <c:v>45441</c:v>
                </c:pt>
                <c:pt idx="149">
                  <c:v>45442</c:v>
                </c:pt>
                <c:pt idx="150">
                  <c:v>45443</c:v>
                </c:pt>
                <c:pt idx="151">
                  <c:v>45444</c:v>
                </c:pt>
                <c:pt idx="152">
                  <c:v>45445</c:v>
                </c:pt>
                <c:pt idx="153">
                  <c:v>45446</c:v>
                </c:pt>
                <c:pt idx="154">
                  <c:v>45447</c:v>
                </c:pt>
                <c:pt idx="155">
                  <c:v>45448</c:v>
                </c:pt>
                <c:pt idx="156">
                  <c:v>45449</c:v>
                </c:pt>
                <c:pt idx="157">
                  <c:v>45450</c:v>
                </c:pt>
                <c:pt idx="158">
                  <c:v>45451</c:v>
                </c:pt>
                <c:pt idx="159">
                  <c:v>45452</c:v>
                </c:pt>
                <c:pt idx="160">
                  <c:v>45453</c:v>
                </c:pt>
                <c:pt idx="161">
                  <c:v>45454</c:v>
                </c:pt>
                <c:pt idx="162">
                  <c:v>45455</c:v>
                </c:pt>
                <c:pt idx="163">
                  <c:v>45456</c:v>
                </c:pt>
                <c:pt idx="164">
                  <c:v>45457</c:v>
                </c:pt>
                <c:pt idx="165">
                  <c:v>45458</c:v>
                </c:pt>
                <c:pt idx="166">
                  <c:v>45459</c:v>
                </c:pt>
                <c:pt idx="167">
                  <c:v>45460</c:v>
                </c:pt>
                <c:pt idx="168">
                  <c:v>45461</c:v>
                </c:pt>
                <c:pt idx="169">
                  <c:v>45462</c:v>
                </c:pt>
                <c:pt idx="170">
                  <c:v>45463</c:v>
                </c:pt>
                <c:pt idx="171">
                  <c:v>45464</c:v>
                </c:pt>
                <c:pt idx="172">
                  <c:v>45465</c:v>
                </c:pt>
                <c:pt idx="173">
                  <c:v>45466</c:v>
                </c:pt>
                <c:pt idx="174">
                  <c:v>45467</c:v>
                </c:pt>
                <c:pt idx="175">
                  <c:v>45468</c:v>
                </c:pt>
                <c:pt idx="176">
                  <c:v>45469</c:v>
                </c:pt>
                <c:pt idx="177">
                  <c:v>45470</c:v>
                </c:pt>
                <c:pt idx="178">
                  <c:v>45471</c:v>
                </c:pt>
                <c:pt idx="179">
                  <c:v>45472</c:v>
                </c:pt>
                <c:pt idx="180">
                  <c:v>45473</c:v>
                </c:pt>
                <c:pt idx="181">
                  <c:v>45474</c:v>
                </c:pt>
                <c:pt idx="182">
                  <c:v>45475</c:v>
                </c:pt>
                <c:pt idx="183">
                  <c:v>45476</c:v>
                </c:pt>
                <c:pt idx="184">
                  <c:v>45477</c:v>
                </c:pt>
                <c:pt idx="185">
                  <c:v>45478</c:v>
                </c:pt>
                <c:pt idx="186">
                  <c:v>45479</c:v>
                </c:pt>
                <c:pt idx="187">
                  <c:v>45480</c:v>
                </c:pt>
                <c:pt idx="188">
                  <c:v>45481</c:v>
                </c:pt>
                <c:pt idx="189">
                  <c:v>45482</c:v>
                </c:pt>
                <c:pt idx="190">
                  <c:v>45483</c:v>
                </c:pt>
                <c:pt idx="191">
                  <c:v>45484</c:v>
                </c:pt>
                <c:pt idx="192">
                  <c:v>45485</c:v>
                </c:pt>
                <c:pt idx="193">
                  <c:v>45486</c:v>
                </c:pt>
                <c:pt idx="194">
                  <c:v>45487</c:v>
                </c:pt>
                <c:pt idx="195">
                  <c:v>45488</c:v>
                </c:pt>
                <c:pt idx="196">
                  <c:v>45489</c:v>
                </c:pt>
                <c:pt idx="197">
                  <c:v>45490</c:v>
                </c:pt>
                <c:pt idx="198">
                  <c:v>45491</c:v>
                </c:pt>
                <c:pt idx="199">
                  <c:v>45492</c:v>
                </c:pt>
                <c:pt idx="200">
                  <c:v>45493</c:v>
                </c:pt>
                <c:pt idx="201">
                  <c:v>45494</c:v>
                </c:pt>
                <c:pt idx="202">
                  <c:v>45495</c:v>
                </c:pt>
                <c:pt idx="203">
                  <c:v>45496</c:v>
                </c:pt>
                <c:pt idx="204">
                  <c:v>45497</c:v>
                </c:pt>
                <c:pt idx="205">
                  <c:v>45498</c:v>
                </c:pt>
                <c:pt idx="206">
                  <c:v>45499</c:v>
                </c:pt>
                <c:pt idx="207">
                  <c:v>45500</c:v>
                </c:pt>
                <c:pt idx="208">
                  <c:v>45501</c:v>
                </c:pt>
                <c:pt idx="209">
                  <c:v>45502</c:v>
                </c:pt>
                <c:pt idx="210">
                  <c:v>45503</c:v>
                </c:pt>
                <c:pt idx="211">
                  <c:v>45504</c:v>
                </c:pt>
                <c:pt idx="212">
                  <c:v>45505</c:v>
                </c:pt>
                <c:pt idx="213">
                  <c:v>45506</c:v>
                </c:pt>
                <c:pt idx="214">
                  <c:v>45507</c:v>
                </c:pt>
                <c:pt idx="215">
                  <c:v>45508</c:v>
                </c:pt>
                <c:pt idx="216">
                  <c:v>45509</c:v>
                </c:pt>
                <c:pt idx="217">
                  <c:v>45510</c:v>
                </c:pt>
                <c:pt idx="218">
                  <c:v>45511</c:v>
                </c:pt>
                <c:pt idx="219">
                  <c:v>45512</c:v>
                </c:pt>
                <c:pt idx="220">
                  <c:v>45513</c:v>
                </c:pt>
                <c:pt idx="221">
                  <c:v>45514</c:v>
                </c:pt>
                <c:pt idx="222">
                  <c:v>45515</c:v>
                </c:pt>
                <c:pt idx="223">
                  <c:v>45516</c:v>
                </c:pt>
                <c:pt idx="224">
                  <c:v>45517</c:v>
                </c:pt>
                <c:pt idx="225">
                  <c:v>45518</c:v>
                </c:pt>
                <c:pt idx="226">
                  <c:v>45519</c:v>
                </c:pt>
                <c:pt idx="227">
                  <c:v>45520</c:v>
                </c:pt>
                <c:pt idx="228">
                  <c:v>45521</c:v>
                </c:pt>
                <c:pt idx="229">
                  <c:v>45522</c:v>
                </c:pt>
                <c:pt idx="230">
                  <c:v>45523</c:v>
                </c:pt>
                <c:pt idx="231">
                  <c:v>45524</c:v>
                </c:pt>
                <c:pt idx="232">
                  <c:v>45525</c:v>
                </c:pt>
                <c:pt idx="233">
                  <c:v>45526</c:v>
                </c:pt>
                <c:pt idx="234">
                  <c:v>45527</c:v>
                </c:pt>
                <c:pt idx="235">
                  <c:v>45528</c:v>
                </c:pt>
                <c:pt idx="236">
                  <c:v>45529</c:v>
                </c:pt>
                <c:pt idx="237">
                  <c:v>45530</c:v>
                </c:pt>
                <c:pt idx="238">
                  <c:v>45531</c:v>
                </c:pt>
                <c:pt idx="239">
                  <c:v>45532</c:v>
                </c:pt>
                <c:pt idx="240">
                  <c:v>45533</c:v>
                </c:pt>
                <c:pt idx="241">
                  <c:v>45534</c:v>
                </c:pt>
                <c:pt idx="242">
                  <c:v>45535</c:v>
                </c:pt>
                <c:pt idx="243">
                  <c:v>45536</c:v>
                </c:pt>
                <c:pt idx="244">
                  <c:v>45537</c:v>
                </c:pt>
                <c:pt idx="245">
                  <c:v>45538</c:v>
                </c:pt>
                <c:pt idx="246">
                  <c:v>45539</c:v>
                </c:pt>
                <c:pt idx="247">
                  <c:v>45540</c:v>
                </c:pt>
                <c:pt idx="248">
                  <c:v>45541</c:v>
                </c:pt>
                <c:pt idx="249">
                  <c:v>45542</c:v>
                </c:pt>
                <c:pt idx="250">
                  <c:v>45543</c:v>
                </c:pt>
                <c:pt idx="251">
                  <c:v>45544</c:v>
                </c:pt>
                <c:pt idx="252">
                  <c:v>45545</c:v>
                </c:pt>
                <c:pt idx="253">
                  <c:v>45546</c:v>
                </c:pt>
                <c:pt idx="254">
                  <c:v>45547</c:v>
                </c:pt>
                <c:pt idx="255">
                  <c:v>45548</c:v>
                </c:pt>
                <c:pt idx="256">
                  <c:v>45549</c:v>
                </c:pt>
                <c:pt idx="257">
                  <c:v>45550</c:v>
                </c:pt>
                <c:pt idx="258">
                  <c:v>45551</c:v>
                </c:pt>
                <c:pt idx="259">
                  <c:v>45552</c:v>
                </c:pt>
                <c:pt idx="260">
                  <c:v>45553</c:v>
                </c:pt>
                <c:pt idx="261">
                  <c:v>45554</c:v>
                </c:pt>
                <c:pt idx="262">
                  <c:v>45555</c:v>
                </c:pt>
                <c:pt idx="263">
                  <c:v>45556</c:v>
                </c:pt>
                <c:pt idx="264">
                  <c:v>45557</c:v>
                </c:pt>
                <c:pt idx="265">
                  <c:v>45558</c:v>
                </c:pt>
                <c:pt idx="266">
                  <c:v>45559</c:v>
                </c:pt>
                <c:pt idx="267">
                  <c:v>45560</c:v>
                </c:pt>
                <c:pt idx="268">
                  <c:v>45561</c:v>
                </c:pt>
                <c:pt idx="269">
                  <c:v>45562</c:v>
                </c:pt>
                <c:pt idx="270">
                  <c:v>45563</c:v>
                </c:pt>
                <c:pt idx="271">
                  <c:v>45564</c:v>
                </c:pt>
                <c:pt idx="272">
                  <c:v>45565</c:v>
                </c:pt>
                <c:pt idx="273">
                  <c:v>45566</c:v>
                </c:pt>
                <c:pt idx="274">
                  <c:v>45567</c:v>
                </c:pt>
                <c:pt idx="275">
                  <c:v>45568</c:v>
                </c:pt>
                <c:pt idx="276">
                  <c:v>45569</c:v>
                </c:pt>
                <c:pt idx="277">
                  <c:v>45570</c:v>
                </c:pt>
                <c:pt idx="278">
                  <c:v>45571</c:v>
                </c:pt>
                <c:pt idx="279">
                  <c:v>45572</c:v>
                </c:pt>
                <c:pt idx="280">
                  <c:v>45573</c:v>
                </c:pt>
                <c:pt idx="281">
                  <c:v>45574</c:v>
                </c:pt>
                <c:pt idx="282">
                  <c:v>45575</c:v>
                </c:pt>
                <c:pt idx="283">
                  <c:v>45576</c:v>
                </c:pt>
                <c:pt idx="284">
                  <c:v>45577</c:v>
                </c:pt>
                <c:pt idx="285">
                  <c:v>45578</c:v>
                </c:pt>
                <c:pt idx="286">
                  <c:v>45579</c:v>
                </c:pt>
                <c:pt idx="287">
                  <c:v>45580</c:v>
                </c:pt>
                <c:pt idx="288">
                  <c:v>45581</c:v>
                </c:pt>
                <c:pt idx="289">
                  <c:v>45582</c:v>
                </c:pt>
                <c:pt idx="290">
                  <c:v>45583</c:v>
                </c:pt>
                <c:pt idx="291">
                  <c:v>45584</c:v>
                </c:pt>
                <c:pt idx="292">
                  <c:v>45585</c:v>
                </c:pt>
                <c:pt idx="293">
                  <c:v>45586</c:v>
                </c:pt>
                <c:pt idx="294">
                  <c:v>45587</c:v>
                </c:pt>
                <c:pt idx="295">
                  <c:v>45588</c:v>
                </c:pt>
                <c:pt idx="296">
                  <c:v>45589</c:v>
                </c:pt>
                <c:pt idx="297">
                  <c:v>45590</c:v>
                </c:pt>
                <c:pt idx="298">
                  <c:v>45591</c:v>
                </c:pt>
                <c:pt idx="299">
                  <c:v>45592</c:v>
                </c:pt>
                <c:pt idx="300">
                  <c:v>45593</c:v>
                </c:pt>
                <c:pt idx="301">
                  <c:v>45594</c:v>
                </c:pt>
                <c:pt idx="302">
                  <c:v>45595</c:v>
                </c:pt>
                <c:pt idx="303">
                  <c:v>45596</c:v>
                </c:pt>
                <c:pt idx="304">
                  <c:v>45597</c:v>
                </c:pt>
                <c:pt idx="305">
                  <c:v>45598</c:v>
                </c:pt>
                <c:pt idx="306">
                  <c:v>45599</c:v>
                </c:pt>
                <c:pt idx="307">
                  <c:v>45600</c:v>
                </c:pt>
                <c:pt idx="308">
                  <c:v>45601</c:v>
                </c:pt>
                <c:pt idx="309">
                  <c:v>45602</c:v>
                </c:pt>
                <c:pt idx="310">
                  <c:v>45603</c:v>
                </c:pt>
                <c:pt idx="311">
                  <c:v>45604</c:v>
                </c:pt>
                <c:pt idx="312">
                  <c:v>45605</c:v>
                </c:pt>
                <c:pt idx="313">
                  <c:v>45606</c:v>
                </c:pt>
                <c:pt idx="314">
                  <c:v>45607</c:v>
                </c:pt>
                <c:pt idx="315">
                  <c:v>45608</c:v>
                </c:pt>
                <c:pt idx="316">
                  <c:v>45609</c:v>
                </c:pt>
                <c:pt idx="317">
                  <c:v>45610</c:v>
                </c:pt>
                <c:pt idx="318">
                  <c:v>45611</c:v>
                </c:pt>
                <c:pt idx="319">
                  <c:v>45612</c:v>
                </c:pt>
                <c:pt idx="320">
                  <c:v>45613</c:v>
                </c:pt>
                <c:pt idx="321">
                  <c:v>45614</c:v>
                </c:pt>
                <c:pt idx="322">
                  <c:v>45615</c:v>
                </c:pt>
                <c:pt idx="323">
                  <c:v>45616</c:v>
                </c:pt>
                <c:pt idx="324">
                  <c:v>45617</c:v>
                </c:pt>
                <c:pt idx="325">
                  <c:v>45618</c:v>
                </c:pt>
                <c:pt idx="326">
                  <c:v>45619</c:v>
                </c:pt>
                <c:pt idx="327">
                  <c:v>45620</c:v>
                </c:pt>
                <c:pt idx="328">
                  <c:v>45621</c:v>
                </c:pt>
                <c:pt idx="329">
                  <c:v>45622</c:v>
                </c:pt>
                <c:pt idx="330">
                  <c:v>45623</c:v>
                </c:pt>
                <c:pt idx="331">
                  <c:v>45624</c:v>
                </c:pt>
                <c:pt idx="332">
                  <c:v>45625</c:v>
                </c:pt>
                <c:pt idx="333">
                  <c:v>45626</c:v>
                </c:pt>
                <c:pt idx="334">
                  <c:v>45627</c:v>
                </c:pt>
                <c:pt idx="335">
                  <c:v>45628</c:v>
                </c:pt>
                <c:pt idx="336">
                  <c:v>45629</c:v>
                </c:pt>
                <c:pt idx="337">
                  <c:v>45630</c:v>
                </c:pt>
                <c:pt idx="338">
                  <c:v>45631</c:v>
                </c:pt>
                <c:pt idx="339">
                  <c:v>45632</c:v>
                </c:pt>
                <c:pt idx="340">
                  <c:v>45633</c:v>
                </c:pt>
                <c:pt idx="341">
                  <c:v>45634</c:v>
                </c:pt>
                <c:pt idx="342">
                  <c:v>45635</c:v>
                </c:pt>
                <c:pt idx="343">
                  <c:v>45636</c:v>
                </c:pt>
                <c:pt idx="344">
                  <c:v>45637</c:v>
                </c:pt>
                <c:pt idx="345">
                  <c:v>45638</c:v>
                </c:pt>
                <c:pt idx="346">
                  <c:v>45639</c:v>
                </c:pt>
                <c:pt idx="347">
                  <c:v>45640</c:v>
                </c:pt>
                <c:pt idx="348">
                  <c:v>45641</c:v>
                </c:pt>
                <c:pt idx="349">
                  <c:v>45642</c:v>
                </c:pt>
                <c:pt idx="350">
                  <c:v>45643</c:v>
                </c:pt>
                <c:pt idx="351">
                  <c:v>45644</c:v>
                </c:pt>
                <c:pt idx="352">
                  <c:v>45645</c:v>
                </c:pt>
                <c:pt idx="353">
                  <c:v>45646</c:v>
                </c:pt>
                <c:pt idx="354">
                  <c:v>45647</c:v>
                </c:pt>
                <c:pt idx="355">
                  <c:v>45648</c:v>
                </c:pt>
                <c:pt idx="356">
                  <c:v>45649</c:v>
                </c:pt>
                <c:pt idx="357">
                  <c:v>45650</c:v>
                </c:pt>
                <c:pt idx="358">
                  <c:v>45651</c:v>
                </c:pt>
                <c:pt idx="359">
                  <c:v>45652</c:v>
                </c:pt>
                <c:pt idx="360">
                  <c:v>45653</c:v>
                </c:pt>
                <c:pt idx="361">
                  <c:v>45654</c:v>
                </c:pt>
                <c:pt idx="362">
                  <c:v>45655</c:v>
                </c:pt>
                <c:pt idx="363">
                  <c:v>45656</c:v>
                </c:pt>
                <c:pt idx="364">
                  <c:v>45657</c:v>
                </c:pt>
              </c:numCache>
            </c:numRef>
          </c:cat>
          <c:val>
            <c:numRef>
              <c:f>Sheet1!$K$2:$K$366</c:f>
              <c:numCache>
                <c:formatCode>General</c:formatCode>
                <c:ptCount val="365"/>
                <c:pt idx="0">
                  <c:v>2324</c:v>
                </c:pt>
                <c:pt idx="1">
                  <c:v>2319</c:v>
                </c:pt>
                <c:pt idx="2">
                  <c:v>2425</c:v>
                </c:pt>
                <c:pt idx="3">
                  <c:v>2233</c:v>
                </c:pt>
                <c:pt idx="4">
                  <c:v>2358</c:v>
                </c:pt>
                <c:pt idx="5">
                  <c:v>2259</c:v>
                </c:pt>
                <c:pt idx="6">
                  <c:v>2134</c:v>
                </c:pt>
                <c:pt idx="7">
                  <c:v>2051</c:v>
                </c:pt>
                <c:pt idx="8">
                  <c:v>2177</c:v>
                </c:pt>
                <c:pt idx="9">
                  <c:v>2165</c:v>
                </c:pt>
                <c:pt idx="10">
                  <c:v>2076</c:v>
                </c:pt>
                <c:pt idx="11">
                  <c:v>2103</c:v>
                </c:pt>
                <c:pt idx="12">
                  <c:v>2037</c:v>
                </c:pt>
                <c:pt idx="13">
                  <c:v>1974</c:v>
                </c:pt>
                <c:pt idx="14">
                  <c:v>1898</c:v>
                </c:pt>
                <c:pt idx="15">
                  <c:v>1952</c:v>
                </c:pt>
                <c:pt idx="16">
                  <c:v>2090</c:v>
                </c:pt>
                <c:pt idx="17">
                  <c:v>1979</c:v>
                </c:pt>
                <c:pt idx="18">
                  <c:v>1986</c:v>
                </c:pt>
                <c:pt idx="19">
                  <c:v>2005</c:v>
                </c:pt>
                <c:pt idx="20">
                  <c:v>1871</c:v>
                </c:pt>
                <c:pt idx="21">
                  <c:v>1958</c:v>
                </c:pt>
                <c:pt idx="22">
                  <c:v>2015</c:v>
                </c:pt>
                <c:pt idx="23">
                  <c:v>1925</c:v>
                </c:pt>
                <c:pt idx="24">
                  <c:v>2019</c:v>
                </c:pt>
                <c:pt idx="25">
                  <c:v>1966</c:v>
                </c:pt>
                <c:pt idx="26">
                  <c:v>1912</c:v>
                </c:pt>
                <c:pt idx="27">
                  <c:v>1954</c:v>
                </c:pt>
                <c:pt idx="28">
                  <c:v>1831</c:v>
                </c:pt>
                <c:pt idx="29">
                  <c:v>1944</c:v>
                </c:pt>
                <c:pt idx="30">
                  <c:v>1978</c:v>
                </c:pt>
                <c:pt idx="31">
                  <c:v>1871</c:v>
                </c:pt>
                <c:pt idx="32">
                  <c:v>1849</c:v>
                </c:pt>
                <c:pt idx="33">
                  <c:v>1896</c:v>
                </c:pt>
                <c:pt idx="34">
                  <c:v>1880</c:v>
                </c:pt>
                <c:pt idx="35">
                  <c:v>1846</c:v>
                </c:pt>
                <c:pt idx="36">
                  <c:v>1905</c:v>
                </c:pt>
                <c:pt idx="37">
                  <c:v>1861</c:v>
                </c:pt>
                <c:pt idx="38">
                  <c:v>1808</c:v>
                </c:pt>
                <c:pt idx="39">
                  <c:v>1885</c:v>
                </c:pt>
                <c:pt idx="40">
                  <c:v>1931</c:v>
                </c:pt>
                <c:pt idx="41">
                  <c:v>1934</c:v>
                </c:pt>
                <c:pt idx="42">
                  <c:v>1874</c:v>
                </c:pt>
                <c:pt idx="43">
                  <c:v>1866</c:v>
                </c:pt>
                <c:pt idx="44">
                  <c:v>1805</c:v>
                </c:pt>
                <c:pt idx="45">
                  <c:v>1868</c:v>
                </c:pt>
                <c:pt idx="46">
                  <c:v>1929</c:v>
                </c:pt>
                <c:pt idx="47">
                  <c:v>1972</c:v>
                </c:pt>
                <c:pt idx="48">
                  <c:v>1797</c:v>
                </c:pt>
                <c:pt idx="49">
                  <c:v>1753</c:v>
                </c:pt>
                <c:pt idx="50">
                  <c:v>1854</c:v>
                </c:pt>
                <c:pt idx="51">
                  <c:v>1842</c:v>
                </c:pt>
                <c:pt idx="52">
                  <c:v>1921</c:v>
                </c:pt>
                <c:pt idx="53">
                  <c:v>1828</c:v>
                </c:pt>
                <c:pt idx="54">
                  <c:v>1911</c:v>
                </c:pt>
                <c:pt idx="55">
                  <c:v>1790</c:v>
                </c:pt>
                <c:pt idx="56">
                  <c:v>1642</c:v>
                </c:pt>
                <c:pt idx="57">
                  <c:v>1873</c:v>
                </c:pt>
                <c:pt idx="58">
                  <c:v>1856</c:v>
                </c:pt>
                <c:pt idx="59">
                  <c:v>1753</c:v>
                </c:pt>
                <c:pt idx="60">
                  <c:v>1768</c:v>
                </c:pt>
                <c:pt idx="61">
                  <c:v>1942</c:v>
                </c:pt>
                <c:pt idx="62">
                  <c:v>1814</c:v>
                </c:pt>
                <c:pt idx="63">
                  <c:v>1774</c:v>
                </c:pt>
                <c:pt idx="64">
                  <c:v>1903</c:v>
                </c:pt>
                <c:pt idx="65">
                  <c:v>1868</c:v>
                </c:pt>
                <c:pt idx="66">
                  <c:v>1871</c:v>
                </c:pt>
                <c:pt idx="67">
                  <c:v>1938</c:v>
                </c:pt>
                <c:pt idx="68">
                  <c:v>1860</c:v>
                </c:pt>
                <c:pt idx="69">
                  <c:v>1797</c:v>
                </c:pt>
                <c:pt idx="70">
                  <c:v>1750</c:v>
                </c:pt>
                <c:pt idx="71">
                  <c:v>1852</c:v>
                </c:pt>
                <c:pt idx="72">
                  <c:v>1809</c:v>
                </c:pt>
                <c:pt idx="73">
                  <c:v>1712</c:v>
                </c:pt>
                <c:pt idx="74">
                  <c:v>1835</c:v>
                </c:pt>
                <c:pt idx="75">
                  <c:v>1858</c:v>
                </c:pt>
                <c:pt idx="76">
                  <c:v>1737</c:v>
                </c:pt>
                <c:pt idx="77">
                  <c:v>1799</c:v>
                </c:pt>
                <c:pt idx="78">
                  <c:v>1724</c:v>
                </c:pt>
                <c:pt idx="79">
                  <c:v>1779</c:v>
                </c:pt>
                <c:pt idx="80">
                  <c:v>1786</c:v>
                </c:pt>
                <c:pt idx="81">
                  <c:v>1797</c:v>
                </c:pt>
                <c:pt idx="82">
                  <c:v>1727</c:v>
                </c:pt>
                <c:pt idx="83">
                  <c:v>1653</c:v>
                </c:pt>
                <c:pt idx="84">
                  <c:v>1513</c:v>
                </c:pt>
                <c:pt idx="85">
                  <c:v>1727</c:v>
                </c:pt>
                <c:pt idx="86">
                  <c:v>1700</c:v>
                </c:pt>
                <c:pt idx="87">
                  <c:v>1712</c:v>
                </c:pt>
                <c:pt idx="88">
                  <c:v>1756</c:v>
                </c:pt>
                <c:pt idx="89">
                  <c:v>1741</c:v>
                </c:pt>
                <c:pt idx="90">
                  <c:v>1668</c:v>
                </c:pt>
                <c:pt idx="91">
                  <c:v>1585</c:v>
                </c:pt>
                <c:pt idx="92">
                  <c:v>1666</c:v>
                </c:pt>
                <c:pt idx="93">
                  <c:v>1703</c:v>
                </c:pt>
                <c:pt idx="94">
                  <c:v>1712</c:v>
                </c:pt>
                <c:pt idx="95">
                  <c:v>1690</c:v>
                </c:pt>
                <c:pt idx="96">
                  <c:v>1817</c:v>
                </c:pt>
                <c:pt idx="97">
                  <c:v>1691</c:v>
                </c:pt>
                <c:pt idx="98">
                  <c:v>1639</c:v>
                </c:pt>
                <c:pt idx="99">
                  <c:v>1662</c:v>
                </c:pt>
                <c:pt idx="100">
                  <c:v>1728</c:v>
                </c:pt>
                <c:pt idx="101">
                  <c:v>1686</c:v>
                </c:pt>
                <c:pt idx="102">
                  <c:v>1763</c:v>
                </c:pt>
                <c:pt idx="103">
                  <c:v>1773</c:v>
                </c:pt>
                <c:pt idx="104">
                  <c:v>1745</c:v>
                </c:pt>
                <c:pt idx="105">
                  <c:v>1634</c:v>
                </c:pt>
                <c:pt idx="106">
                  <c:v>1656</c:v>
                </c:pt>
                <c:pt idx="107">
                  <c:v>1743</c:v>
                </c:pt>
                <c:pt idx="108">
                  <c:v>1779</c:v>
                </c:pt>
                <c:pt idx="109">
                  <c:v>1827</c:v>
                </c:pt>
                <c:pt idx="110">
                  <c:v>1731</c:v>
                </c:pt>
                <c:pt idx="111">
                  <c:v>1746</c:v>
                </c:pt>
                <c:pt idx="112">
                  <c:v>1711</c:v>
                </c:pt>
                <c:pt idx="113">
                  <c:v>1722</c:v>
                </c:pt>
                <c:pt idx="114">
                  <c:v>1725</c:v>
                </c:pt>
                <c:pt idx="115">
                  <c:v>1657</c:v>
                </c:pt>
                <c:pt idx="116">
                  <c:v>1761</c:v>
                </c:pt>
                <c:pt idx="117">
                  <c:v>1809</c:v>
                </c:pt>
                <c:pt idx="118">
                  <c:v>1780</c:v>
                </c:pt>
                <c:pt idx="119">
                  <c:v>1632</c:v>
                </c:pt>
                <c:pt idx="120">
                  <c:v>1673</c:v>
                </c:pt>
                <c:pt idx="121">
                  <c:v>1695</c:v>
                </c:pt>
                <c:pt idx="122">
                  <c:v>1673</c:v>
                </c:pt>
                <c:pt idx="123">
                  <c:v>1664</c:v>
                </c:pt>
                <c:pt idx="124">
                  <c:v>1712</c:v>
                </c:pt>
                <c:pt idx="125">
                  <c:v>1680</c:v>
                </c:pt>
                <c:pt idx="126">
                  <c:v>1602</c:v>
                </c:pt>
                <c:pt idx="127">
                  <c:v>1592</c:v>
                </c:pt>
                <c:pt idx="128">
                  <c:v>1669</c:v>
                </c:pt>
                <c:pt idx="129">
                  <c:v>1657</c:v>
                </c:pt>
                <c:pt idx="130">
                  <c:v>1600</c:v>
                </c:pt>
                <c:pt idx="131">
                  <c:v>1602</c:v>
                </c:pt>
                <c:pt idx="132">
                  <c:v>1637</c:v>
                </c:pt>
                <c:pt idx="133">
                  <c:v>1509</c:v>
                </c:pt>
                <c:pt idx="134">
                  <c:v>1631</c:v>
                </c:pt>
                <c:pt idx="135">
                  <c:v>1577</c:v>
                </c:pt>
                <c:pt idx="136">
                  <c:v>1605</c:v>
                </c:pt>
                <c:pt idx="137">
                  <c:v>1581</c:v>
                </c:pt>
                <c:pt idx="138">
                  <c:v>1629</c:v>
                </c:pt>
                <c:pt idx="139">
                  <c:v>1657</c:v>
                </c:pt>
                <c:pt idx="140">
                  <c:v>1635</c:v>
                </c:pt>
                <c:pt idx="141">
                  <c:v>1706</c:v>
                </c:pt>
                <c:pt idx="142">
                  <c:v>1701</c:v>
                </c:pt>
                <c:pt idx="143">
                  <c:v>1637</c:v>
                </c:pt>
                <c:pt idx="144">
                  <c:v>1626</c:v>
                </c:pt>
                <c:pt idx="145">
                  <c:v>1670</c:v>
                </c:pt>
                <c:pt idx="146">
                  <c:v>1715</c:v>
                </c:pt>
                <c:pt idx="147">
                  <c:v>1664</c:v>
                </c:pt>
                <c:pt idx="148">
                  <c:v>1669</c:v>
                </c:pt>
                <c:pt idx="149">
                  <c:v>1689</c:v>
                </c:pt>
                <c:pt idx="150">
                  <c:v>1647</c:v>
                </c:pt>
                <c:pt idx="151">
                  <c:v>1684</c:v>
                </c:pt>
                <c:pt idx="152">
                  <c:v>1633</c:v>
                </c:pt>
                <c:pt idx="153">
                  <c:v>1673</c:v>
                </c:pt>
                <c:pt idx="154">
                  <c:v>1556</c:v>
                </c:pt>
                <c:pt idx="155">
                  <c:v>1687</c:v>
                </c:pt>
                <c:pt idx="156">
                  <c:v>1775</c:v>
                </c:pt>
                <c:pt idx="157">
                  <c:v>1636</c:v>
                </c:pt>
                <c:pt idx="158">
                  <c:v>1626</c:v>
                </c:pt>
                <c:pt idx="159">
                  <c:v>1657</c:v>
                </c:pt>
                <c:pt idx="160">
                  <c:v>1620</c:v>
                </c:pt>
                <c:pt idx="161">
                  <c:v>1639</c:v>
                </c:pt>
                <c:pt idx="162">
                  <c:v>1606</c:v>
                </c:pt>
                <c:pt idx="163">
                  <c:v>1628</c:v>
                </c:pt>
                <c:pt idx="164">
                  <c:v>1544</c:v>
                </c:pt>
                <c:pt idx="165">
                  <c:v>1586</c:v>
                </c:pt>
                <c:pt idx="166">
                  <c:v>1572</c:v>
                </c:pt>
                <c:pt idx="167">
                  <c:v>1670</c:v>
                </c:pt>
                <c:pt idx="168">
                  <c:v>1623</c:v>
                </c:pt>
                <c:pt idx="169">
                  <c:v>1707</c:v>
                </c:pt>
                <c:pt idx="170">
                  <c:v>1666</c:v>
                </c:pt>
                <c:pt idx="171">
                  <c:v>1571</c:v>
                </c:pt>
                <c:pt idx="172">
                  <c:v>1535</c:v>
                </c:pt>
                <c:pt idx="173">
                  <c:v>1490</c:v>
                </c:pt>
                <c:pt idx="174">
                  <c:v>1499</c:v>
                </c:pt>
                <c:pt idx="175">
                  <c:v>1557</c:v>
                </c:pt>
                <c:pt idx="176">
                  <c:v>1603</c:v>
                </c:pt>
                <c:pt idx="177">
                  <c:v>1427</c:v>
                </c:pt>
                <c:pt idx="178">
                  <c:v>1455</c:v>
                </c:pt>
                <c:pt idx="179">
                  <c:v>1521</c:v>
                </c:pt>
                <c:pt idx="180">
                  <c:v>1530</c:v>
                </c:pt>
                <c:pt idx="181">
                  <c:v>1496</c:v>
                </c:pt>
                <c:pt idx="182">
                  <c:v>1422</c:v>
                </c:pt>
                <c:pt idx="183">
                  <c:v>1504</c:v>
                </c:pt>
                <c:pt idx="184">
                  <c:v>1529</c:v>
                </c:pt>
                <c:pt idx="185">
                  <c:v>1452</c:v>
                </c:pt>
                <c:pt idx="186">
                  <c:v>1607</c:v>
                </c:pt>
                <c:pt idx="187">
                  <c:v>1553</c:v>
                </c:pt>
                <c:pt idx="188">
                  <c:v>1628</c:v>
                </c:pt>
                <c:pt idx="189">
                  <c:v>1629</c:v>
                </c:pt>
                <c:pt idx="190">
                  <c:v>1634</c:v>
                </c:pt>
                <c:pt idx="191">
                  <c:v>1684</c:v>
                </c:pt>
                <c:pt idx="192">
                  <c:v>1628</c:v>
                </c:pt>
                <c:pt idx="193">
                  <c:v>1550</c:v>
                </c:pt>
                <c:pt idx="194">
                  <c:v>1475</c:v>
                </c:pt>
                <c:pt idx="195">
                  <c:v>1569</c:v>
                </c:pt>
                <c:pt idx="196">
                  <c:v>1405</c:v>
                </c:pt>
                <c:pt idx="197">
                  <c:v>1560</c:v>
                </c:pt>
                <c:pt idx="198">
                  <c:v>1575</c:v>
                </c:pt>
                <c:pt idx="199">
                  <c:v>1611</c:v>
                </c:pt>
                <c:pt idx="200">
                  <c:v>1558</c:v>
                </c:pt>
                <c:pt idx="201">
                  <c:v>1537</c:v>
                </c:pt>
                <c:pt idx="202">
                  <c:v>1449</c:v>
                </c:pt>
                <c:pt idx="203">
                  <c:v>1478</c:v>
                </c:pt>
                <c:pt idx="204">
                  <c:v>1613</c:v>
                </c:pt>
                <c:pt idx="205">
                  <c:v>1557</c:v>
                </c:pt>
                <c:pt idx="206">
                  <c:v>1509</c:v>
                </c:pt>
                <c:pt idx="207">
                  <c:v>1576</c:v>
                </c:pt>
                <c:pt idx="208">
                  <c:v>1565</c:v>
                </c:pt>
                <c:pt idx="209">
                  <c:v>1556</c:v>
                </c:pt>
                <c:pt idx="210">
                  <c:v>1479</c:v>
                </c:pt>
                <c:pt idx="211">
                  <c:v>1553</c:v>
                </c:pt>
                <c:pt idx="212">
                  <c:v>1499</c:v>
                </c:pt>
                <c:pt idx="213">
                  <c:v>1512</c:v>
                </c:pt>
                <c:pt idx="214">
                  <c:v>1491</c:v>
                </c:pt>
                <c:pt idx="215">
                  <c:v>1503</c:v>
                </c:pt>
                <c:pt idx="216">
                  <c:v>1489</c:v>
                </c:pt>
                <c:pt idx="217">
                  <c:v>1426</c:v>
                </c:pt>
                <c:pt idx="218">
                  <c:v>1511</c:v>
                </c:pt>
                <c:pt idx="219">
                  <c:v>1605</c:v>
                </c:pt>
                <c:pt idx="220">
                  <c:v>1586</c:v>
                </c:pt>
                <c:pt idx="221">
                  <c:v>1715</c:v>
                </c:pt>
                <c:pt idx="222">
                  <c:v>1691</c:v>
                </c:pt>
                <c:pt idx="223">
                  <c:v>1667</c:v>
                </c:pt>
                <c:pt idx="224">
                  <c:v>1572</c:v>
                </c:pt>
                <c:pt idx="225">
                  <c:v>1569</c:v>
                </c:pt>
                <c:pt idx="226">
                  <c:v>1714</c:v>
                </c:pt>
                <c:pt idx="227">
                  <c:v>1627</c:v>
                </c:pt>
                <c:pt idx="228">
                  <c:v>1611</c:v>
                </c:pt>
                <c:pt idx="229">
                  <c:v>1686</c:v>
                </c:pt>
                <c:pt idx="230">
                  <c:v>1639</c:v>
                </c:pt>
                <c:pt idx="231">
                  <c:v>1579</c:v>
                </c:pt>
                <c:pt idx="232">
                  <c:v>1711</c:v>
                </c:pt>
                <c:pt idx="233">
                  <c:v>1705</c:v>
                </c:pt>
                <c:pt idx="234">
                  <c:v>1767</c:v>
                </c:pt>
                <c:pt idx="235">
                  <c:v>1759</c:v>
                </c:pt>
                <c:pt idx="236">
                  <c:v>1785</c:v>
                </c:pt>
                <c:pt idx="237">
                  <c:v>1595</c:v>
                </c:pt>
                <c:pt idx="238">
                  <c:v>1497</c:v>
                </c:pt>
                <c:pt idx="239">
                  <c:v>1562</c:v>
                </c:pt>
                <c:pt idx="240">
                  <c:v>1554</c:v>
                </c:pt>
                <c:pt idx="241">
                  <c:v>1595</c:v>
                </c:pt>
                <c:pt idx="242">
                  <c:v>1599</c:v>
                </c:pt>
                <c:pt idx="243">
                  <c:v>1744</c:v>
                </c:pt>
                <c:pt idx="244">
                  <c:v>1679</c:v>
                </c:pt>
                <c:pt idx="245">
                  <c:v>1623</c:v>
                </c:pt>
                <c:pt idx="246">
                  <c:v>1727</c:v>
                </c:pt>
                <c:pt idx="247">
                  <c:v>1669</c:v>
                </c:pt>
                <c:pt idx="248">
                  <c:v>1682</c:v>
                </c:pt>
                <c:pt idx="249">
                  <c:v>1707</c:v>
                </c:pt>
                <c:pt idx="250">
                  <c:v>1656</c:v>
                </c:pt>
                <c:pt idx="251">
                  <c:v>1705</c:v>
                </c:pt>
                <c:pt idx="252">
                  <c:v>1637</c:v>
                </c:pt>
                <c:pt idx="253">
                  <c:v>1754</c:v>
                </c:pt>
                <c:pt idx="254">
                  <c:v>1620</c:v>
                </c:pt>
                <c:pt idx="255">
                  <c:v>1624</c:v>
                </c:pt>
                <c:pt idx="256">
                  <c:v>1540</c:v>
                </c:pt>
                <c:pt idx="257">
                  <c:v>1647</c:v>
                </c:pt>
                <c:pt idx="258">
                  <c:v>1630</c:v>
                </c:pt>
                <c:pt idx="259">
                  <c:v>1511</c:v>
                </c:pt>
                <c:pt idx="260">
                  <c:v>1630</c:v>
                </c:pt>
                <c:pt idx="261">
                  <c:v>1583</c:v>
                </c:pt>
                <c:pt idx="262">
                  <c:v>1524</c:v>
                </c:pt>
                <c:pt idx="263">
                  <c:v>1550</c:v>
                </c:pt>
                <c:pt idx="264">
                  <c:v>1560</c:v>
                </c:pt>
                <c:pt idx="265">
                  <c:v>1586</c:v>
                </c:pt>
                <c:pt idx="266">
                  <c:v>1604</c:v>
                </c:pt>
                <c:pt idx="267">
                  <c:v>1605</c:v>
                </c:pt>
                <c:pt idx="268">
                  <c:v>1689</c:v>
                </c:pt>
                <c:pt idx="269">
                  <c:v>1673</c:v>
                </c:pt>
                <c:pt idx="270">
                  <c:v>1666</c:v>
                </c:pt>
                <c:pt idx="271">
                  <c:v>1680</c:v>
                </c:pt>
                <c:pt idx="272">
                  <c:v>1623</c:v>
                </c:pt>
                <c:pt idx="273">
                  <c:v>1602</c:v>
                </c:pt>
                <c:pt idx="274">
                  <c:v>1811</c:v>
                </c:pt>
                <c:pt idx="275">
                  <c:v>1690</c:v>
                </c:pt>
                <c:pt idx="276">
                  <c:v>1587</c:v>
                </c:pt>
                <c:pt idx="277">
                  <c:v>1597</c:v>
                </c:pt>
                <c:pt idx="278">
                  <c:v>1694</c:v>
                </c:pt>
                <c:pt idx="279">
                  <c:v>1583</c:v>
                </c:pt>
                <c:pt idx="280">
                  <c:v>1673</c:v>
                </c:pt>
                <c:pt idx="281">
                  <c:v>1704</c:v>
                </c:pt>
                <c:pt idx="282">
                  <c:v>1737</c:v>
                </c:pt>
                <c:pt idx="283">
                  <c:v>1677</c:v>
                </c:pt>
                <c:pt idx="284">
                  <c:v>1754</c:v>
                </c:pt>
                <c:pt idx="285">
                  <c:v>1797</c:v>
                </c:pt>
                <c:pt idx="286">
                  <c:v>1720</c:v>
                </c:pt>
                <c:pt idx="287">
                  <c:v>1531</c:v>
                </c:pt>
                <c:pt idx="288">
                  <c:v>1656</c:v>
                </c:pt>
                <c:pt idx="289">
                  <c:v>1789</c:v>
                </c:pt>
                <c:pt idx="290">
                  <c:v>1782</c:v>
                </c:pt>
                <c:pt idx="291">
                  <c:v>1846</c:v>
                </c:pt>
                <c:pt idx="292">
                  <c:v>1858</c:v>
                </c:pt>
                <c:pt idx="293">
                  <c:v>1704</c:v>
                </c:pt>
                <c:pt idx="294">
                  <c:v>1624</c:v>
                </c:pt>
                <c:pt idx="295">
                  <c:v>1746</c:v>
                </c:pt>
                <c:pt idx="296">
                  <c:v>1850</c:v>
                </c:pt>
                <c:pt idx="297">
                  <c:v>1857</c:v>
                </c:pt>
                <c:pt idx="298">
                  <c:v>1817</c:v>
                </c:pt>
                <c:pt idx="299">
                  <c:v>1833</c:v>
                </c:pt>
                <c:pt idx="300">
                  <c:v>1793</c:v>
                </c:pt>
                <c:pt idx="301">
                  <c:v>1893</c:v>
                </c:pt>
                <c:pt idx="302">
                  <c:v>1787</c:v>
                </c:pt>
                <c:pt idx="303">
                  <c:v>1815</c:v>
                </c:pt>
                <c:pt idx="304">
                  <c:v>1771</c:v>
                </c:pt>
                <c:pt idx="305">
                  <c:v>1843</c:v>
                </c:pt>
                <c:pt idx="306">
                  <c:v>1870</c:v>
                </c:pt>
                <c:pt idx="307">
                  <c:v>1870</c:v>
                </c:pt>
                <c:pt idx="308">
                  <c:v>1662</c:v>
                </c:pt>
                <c:pt idx="309">
                  <c:v>1796</c:v>
                </c:pt>
                <c:pt idx="310">
                  <c:v>1767</c:v>
                </c:pt>
                <c:pt idx="311">
                  <c:v>1830</c:v>
                </c:pt>
                <c:pt idx="312">
                  <c:v>1868</c:v>
                </c:pt>
                <c:pt idx="313">
                  <c:v>1872</c:v>
                </c:pt>
                <c:pt idx="314">
                  <c:v>1792</c:v>
                </c:pt>
                <c:pt idx="315">
                  <c:v>1673</c:v>
                </c:pt>
                <c:pt idx="316">
                  <c:v>1759</c:v>
                </c:pt>
                <c:pt idx="317">
                  <c:v>1817</c:v>
                </c:pt>
                <c:pt idx="318">
                  <c:v>1803</c:v>
                </c:pt>
                <c:pt idx="319">
                  <c:v>1800</c:v>
                </c:pt>
                <c:pt idx="320">
                  <c:v>1829</c:v>
                </c:pt>
                <c:pt idx="321">
                  <c:v>1707</c:v>
                </c:pt>
                <c:pt idx="322">
                  <c:v>1843</c:v>
                </c:pt>
                <c:pt idx="323">
                  <c:v>1861</c:v>
                </c:pt>
                <c:pt idx="324">
                  <c:v>1697</c:v>
                </c:pt>
                <c:pt idx="325">
                  <c:v>1757</c:v>
                </c:pt>
                <c:pt idx="326">
                  <c:v>1841</c:v>
                </c:pt>
                <c:pt idx="327">
                  <c:v>1846</c:v>
                </c:pt>
                <c:pt idx="328">
                  <c:v>1836</c:v>
                </c:pt>
                <c:pt idx="329">
                  <c:v>1808</c:v>
                </c:pt>
                <c:pt idx="330">
                  <c:v>1886</c:v>
                </c:pt>
                <c:pt idx="331">
                  <c:v>1874</c:v>
                </c:pt>
                <c:pt idx="332">
                  <c:v>1876</c:v>
                </c:pt>
                <c:pt idx="333">
                  <c:v>1933</c:v>
                </c:pt>
                <c:pt idx="334">
                  <c:v>2048</c:v>
                </c:pt>
                <c:pt idx="335">
                  <c:v>1862</c:v>
                </c:pt>
                <c:pt idx="336">
                  <c:v>1808</c:v>
                </c:pt>
                <c:pt idx="337">
                  <c:v>1990</c:v>
                </c:pt>
                <c:pt idx="338">
                  <c:v>1981</c:v>
                </c:pt>
                <c:pt idx="339">
                  <c:v>2057</c:v>
                </c:pt>
                <c:pt idx="340">
                  <c:v>1943</c:v>
                </c:pt>
                <c:pt idx="341">
                  <c:v>2074</c:v>
                </c:pt>
                <c:pt idx="342">
                  <c:v>1976</c:v>
                </c:pt>
                <c:pt idx="343">
                  <c:v>1999</c:v>
                </c:pt>
                <c:pt idx="344">
                  <c:v>1982</c:v>
                </c:pt>
                <c:pt idx="345">
                  <c:v>2033</c:v>
                </c:pt>
                <c:pt idx="346">
                  <c:v>2076</c:v>
                </c:pt>
                <c:pt idx="347">
                  <c:v>1977</c:v>
                </c:pt>
                <c:pt idx="348">
                  <c:v>1972</c:v>
                </c:pt>
                <c:pt idx="349">
                  <c:v>1930</c:v>
                </c:pt>
                <c:pt idx="350">
                  <c:v>1870</c:v>
                </c:pt>
                <c:pt idx="351">
                  <c:v>1969</c:v>
                </c:pt>
                <c:pt idx="352">
                  <c:v>1993</c:v>
                </c:pt>
                <c:pt idx="353">
                  <c:v>1992</c:v>
                </c:pt>
                <c:pt idx="354">
                  <c:v>2048</c:v>
                </c:pt>
                <c:pt idx="355">
                  <c:v>2026</c:v>
                </c:pt>
                <c:pt idx="356">
                  <c:v>1956</c:v>
                </c:pt>
                <c:pt idx="357">
                  <c:v>1934</c:v>
                </c:pt>
                <c:pt idx="358">
                  <c:v>1876</c:v>
                </c:pt>
                <c:pt idx="359">
                  <c:v>2032</c:v>
                </c:pt>
                <c:pt idx="360">
                  <c:v>2066</c:v>
                </c:pt>
                <c:pt idx="361">
                  <c:v>1998</c:v>
                </c:pt>
                <c:pt idx="362">
                  <c:v>2085</c:v>
                </c:pt>
                <c:pt idx="363">
                  <c:v>1977</c:v>
                </c:pt>
                <c:pt idx="364">
                  <c:v>2011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5B0-5845-9BE8-05583BD36BFE}"/>
            </c:ext>
          </c:extLst>
        </c:ser>
        <c:ser>
          <c:idx val="10"/>
          <c:order val="4"/>
          <c:tx>
            <c:strRef>
              <c:f>Sheet1!$L$1</c:f>
              <c:strCache>
                <c:ptCount val="1"/>
                <c:pt idx="0">
                  <c:v>Moyenne 2015-2019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Sheet1!$A$2:$A$366</c:f>
              <c:numCache>
                <c:formatCode>d\-mmm</c:formatCode>
                <c:ptCount val="365"/>
                <c:pt idx="0">
                  <c:v>45292</c:v>
                </c:pt>
                <c:pt idx="1">
                  <c:v>45293</c:v>
                </c:pt>
                <c:pt idx="2">
                  <c:v>45294</c:v>
                </c:pt>
                <c:pt idx="3">
                  <c:v>45295</c:v>
                </c:pt>
                <c:pt idx="4">
                  <c:v>45296</c:v>
                </c:pt>
                <c:pt idx="5">
                  <c:v>45297</c:v>
                </c:pt>
                <c:pt idx="6">
                  <c:v>45298</c:v>
                </c:pt>
                <c:pt idx="7">
                  <c:v>45299</c:v>
                </c:pt>
                <c:pt idx="8">
                  <c:v>45300</c:v>
                </c:pt>
                <c:pt idx="9">
                  <c:v>45301</c:v>
                </c:pt>
                <c:pt idx="10">
                  <c:v>45302</c:v>
                </c:pt>
                <c:pt idx="11">
                  <c:v>45303</c:v>
                </c:pt>
                <c:pt idx="12">
                  <c:v>45304</c:v>
                </c:pt>
                <c:pt idx="13">
                  <c:v>45305</c:v>
                </c:pt>
                <c:pt idx="14">
                  <c:v>45306</c:v>
                </c:pt>
                <c:pt idx="15">
                  <c:v>45307</c:v>
                </c:pt>
                <c:pt idx="16">
                  <c:v>45308</c:v>
                </c:pt>
                <c:pt idx="17">
                  <c:v>45309</c:v>
                </c:pt>
                <c:pt idx="18">
                  <c:v>45310</c:v>
                </c:pt>
                <c:pt idx="19">
                  <c:v>45311</c:v>
                </c:pt>
                <c:pt idx="20">
                  <c:v>45312</c:v>
                </c:pt>
                <c:pt idx="21">
                  <c:v>45313</c:v>
                </c:pt>
                <c:pt idx="22">
                  <c:v>45314</c:v>
                </c:pt>
                <c:pt idx="23">
                  <c:v>45315</c:v>
                </c:pt>
                <c:pt idx="24">
                  <c:v>45316</c:v>
                </c:pt>
                <c:pt idx="25">
                  <c:v>45317</c:v>
                </c:pt>
                <c:pt idx="26">
                  <c:v>45318</c:v>
                </c:pt>
                <c:pt idx="27">
                  <c:v>45319</c:v>
                </c:pt>
                <c:pt idx="28">
                  <c:v>45320</c:v>
                </c:pt>
                <c:pt idx="29">
                  <c:v>45321</c:v>
                </c:pt>
                <c:pt idx="30">
                  <c:v>45322</c:v>
                </c:pt>
                <c:pt idx="31">
                  <c:v>45323</c:v>
                </c:pt>
                <c:pt idx="32">
                  <c:v>45324</c:v>
                </c:pt>
                <c:pt idx="33">
                  <c:v>45325</c:v>
                </c:pt>
                <c:pt idx="34">
                  <c:v>45326</c:v>
                </c:pt>
                <c:pt idx="35">
                  <c:v>45327</c:v>
                </c:pt>
                <c:pt idx="36">
                  <c:v>45328</c:v>
                </c:pt>
                <c:pt idx="37">
                  <c:v>45329</c:v>
                </c:pt>
                <c:pt idx="38">
                  <c:v>45330</c:v>
                </c:pt>
                <c:pt idx="39">
                  <c:v>45331</c:v>
                </c:pt>
                <c:pt idx="40">
                  <c:v>45332</c:v>
                </c:pt>
                <c:pt idx="41">
                  <c:v>45333</c:v>
                </c:pt>
                <c:pt idx="42">
                  <c:v>45334</c:v>
                </c:pt>
                <c:pt idx="43">
                  <c:v>45335</c:v>
                </c:pt>
                <c:pt idx="44">
                  <c:v>45336</c:v>
                </c:pt>
                <c:pt idx="45">
                  <c:v>45337</c:v>
                </c:pt>
                <c:pt idx="46">
                  <c:v>45338</c:v>
                </c:pt>
                <c:pt idx="47">
                  <c:v>45339</c:v>
                </c:pt>
                <c:pt idx="48">
                  <c:v>45340</c:v>
                </c:pt>
                <c:pt idx="49">
                  <c:v>45341</c:v>
                </c:pt>
                <c:pt idx="50">
                  <c:v>45342</c:v>
                </c:pt>
                <c:pt idx="51">
                  <c:v>45343</c:v>
                </c:pt>
                <c:pt idx="52">
                  <c:v>45344</c:v>
                </c:pt>
                <c:pt idx="53">
                  <c:v>45345</c:v>
                </c:pt>
                <c:pt idx="54">
                  <c:v>45346</c:v>
                </c:pt>
                <c:pt idx="55">
                  <c:v>45347</c:v>
                </c:pt>
                <c:pt idx="56">
                  <c:v>45348</c:v>
                </c:pt>
                <c:pt idx="57">
                  <c:v>45349</c:v>
                </c:pt>
                <c:pt idx="58">
                  <c:v>45350</c:v>
                </c:pt>
                <c:pt idx="59">
                  <c:v>45352</c:v>
                </c:pt>
                <c:pt idx="60">
                  <c:v>45353</c:v>
                </c:pt>
                <c:pt idx="61">
                  <c:v>45354</c:v>
                </c:pt>
                <c:pt idx="62">
                  <c:v>45355</c:v>
                </c:pt>
                <c:pt idx="63">
                  <c:v>45356</c:v>
                </c:pt>
                <c:pt idx="64">
                  <c:v>45357</c:v>
                </c:pt>
                <c:pt idx="65">
                  <c:v>45358</c:v>
                </c:pt>
                <c:pt idx="66">
                  <c:v>45359</c:v>
                </c:pt>
                <c:pt idx="67">
                  <c:v>45360</c:v>
                </c:pt>
                <c:pt idx="68">
                  <c:v>45361</c:v>
                </c:pt>
                <c:pt idx="69">
                  <c:v>45362</c:v>
                </c:pt>
                <c:pt idx="70">
                  <c:v>45363</c:v>
                </c:pt>
                <c:pt idx="71">
                  <c:v>45364</c:v>
                </c:pt>
                <c:pt idx="72">
                  <c:v>45365</c:v>
                </c:pt>
                <c:pt idx="73">
                  <c:v>45366</c:v>
                </c:pt>
                <c:pt idx="74">
                  <c:v>45367</c:v>
                </c:pt>
                <c:pt idx="75">
                  <c:v>45368</c:v>
                </c:pt>
                <c:pt idx="76">
                  <c:v>45369</c:v>
                </c:pt>
                <c:pt idx="77">
                  <c:v>45370</c:v>
                </c:pt>
                <c:pt idx="78">
                  <c:v>45371</c:v>
                </c:pt>
                <c:pt idx="79">
                  <c:v>45372</c:v>
                </c:pt>
                <c:pt idx="80">
                  <c:v>45373</c:v>
                </c:pt>
                <c:pt idx="81">
                  <c:v>45374</c:v>
                </c:pt>
                <c:pt idx="82">
                  <c:v>45375</c:v>
                </c:pt>
                <c:pt idx="83">
                  <c:v>45376</c:v>
                </c:pt>
                <c:pt idx="84">
                  <c:v>45377</c:v>
                </c:pt>
                <c:pt idx="85">
                  <c:v>45378</c:v>
                </c:pt>
                <c:pt idx="86">
                  <c:v>45379</c:v>
                </c:pt>
                <c:pt idx="87">
                  <c:v>45380</c:v>
                </c:pt>
                <c:pt idx="88">
                  <c:v>45381</c:v>
                </c:pt>
                <c:pt idx="89">
                  <c:v>45382</c:v>
                </c:pt>
                <c:pt idx="90">
                  <c:v>45383</c:v>
                </c:pt>
                <c:pt idx="91">
                  <c:v>45384</c:v>
                </c:pt>
                <c:pt idx="92">
                  <c:v>45385</c:v>
                </c:pt>
                <c:pt idx="93">
                  <c:v>45386</c:v>
                </c:pt>
                <c:pt idx="94">
                  <c:v>45387</c:v>
                </c:pt>
                <c:pt idx="95">
                  <c:v>45388</c:v>
                </c:pt>
                <c:pt idx="96">
                  <c:v>45389</c:v>
                </c:pt>
                <c:pt idx="97">
                  <c:v>45390</c:v>
                </c:pt>
                <c:pt idx="98">
                  <c:v>45391</c:v>
                </c:pt>
                <c:pt idx="99">
                  <c:v>45392</c:v>
                </c:pt>
                <c:pt idx="100">
                  <c:v>45393</c:v>
                </c:pt>
                <c:pt idx="101">
                  <c:v>45394</c:v>
                </c:pt>
                <c:pt idx="102">
                  <c:v>45395</c:v>
                </c:pt>
                <c:pt idx="103">
                  <c:v>45396</c:v>
                </c:pt>
                <c:pt idx="104">
                  <c:v>45397</c:v>
                </c:pt>
                <c:pt idx="105">
                  <c:v>45398</c:v>
                </c:pt>
                <c:pt idx="106">
                  <c:v>45399</c:v>
                </c:pt>
                <c:pt idx="107">
                  <c:v>45400</c:v>
                </c:pt>
                <c:pt idx="108">
                  <c:v>45401</c:v>
                </c:pt>
                <c:pt idx="109">
                  <c:v>45402</c:v>
                </c:pt>
                <c:pt idx="110">
                  <c:v>45403</c:v>
                </c:pt>
                <c:pt idx="111">
                  <c:v>45404</c:v>
                </c:pt>
                <c:pt idx="112">
                  <c:v>45405</c:v>
                </c:pt>
                <c:pt idx="113">
                  <c:v>45406</c:v>
                </c:pt>
                <c:pt idx="114">
                  <c:v>45407</c:v>
                </c:pt>
                <c:pt idx="115">
                  <c:v>45408</c:v>
                </c:pt>
                <c:pt idx="116">
                  <c:v>45409</c:v>
                </c:pt>
                <c:pt idx="117">
                  <c:v>45410</c:v>
                </c:pt>
                <c:pt idx="118">
                  <c:v>45411</c:v>
                </c:pt>
                <c:pt idx="119">
                  <c:v>45412</c:v>
                </c:pt>
                <c:pt idx="120">
                  <c:v>45413</c:v>
                </c:pt>
                <c:pt idx="121">
                  <c:v>45414</c:v>
                </c:pt>
                <c:pt idx="122">
                  <c:v>45415</c:v>
                </c:pt>
                <c:pt idx="123">
                  <c:v>45416</c:v>
                </c:pt>
                <c:pt idx="124">
                  <c:v>45417</c:v>
                </c:pt>
                <c:pt idx="125">
                  <c:v>45418</c:v>
                </c:pt>
                <c:pt idx="126">
                  <c:v>45419</c:v>
                </c:pt>
                <c:pt idx="127">
                  <c:v>45420</c:v>
                </c:pt>
                <c:pt idx="128">
                  <c:v>45421</c:v>
                </c:pt>
                <c:pt idx="129">
                  <c:v>45422</c:v>
                </c:pt>
                <c:pt idx="130">
                  <c:v>45423</c:v>
                </c:pt>
                <c:pt idx="131">
                  <c:v>45424</c:v>
                </c:pt>
                <c:pt idx="132">
                  <c:v>45425</c:v>
                </c:pt>
                <c:pt idx="133">
                  <c:v>45426</c:v>
                </c:pt>
                <c:pt idx="134">
                  <c:v>45427</c:v>
                </c:pt>
                <c:pt idx="135">
                  <c:v>45428</c:v>
                </c:pt>
                <c:pt idx="136">
                  <c:v>45429</c:v>
                </c:pt>
                <c:pt idx="137">
                  <c:v>45430</c:v>
                </c:pt>
                <c:pt idx="138">
                  <c:v>45431</c:v>
                </c:pt>
                <c:pt idx="139">
                  <c:v>45432</c:v>
                </c:pt>
                <c:pt idx="140">
                  <c:v>45433</c:v>
                </c:pt>
                <c:pt idx="141">
                  <c:v>45434</c:v>
                </c:pt>
                <c:pt idx="142">
                  <c:v>45435</c:v>
                </c:pt>
                <c:pt idx="143">
                  <c:v>45436</c:v>
                </c:pt>
                <c:pt idx="144">
                  <c:v>45437</c:v>
                </c:pt>
                <c:pt idx="145">
                  <c:v>45438</c:v>
                </c:pt>
                <c:pt idx="146">
                  <c:v>45439</c:v>
                </c:pt>
                <c:pt idx="147">
                  <c:v>45440</c:v>
                </c:pt>
                <c:pt idx="148">
                  <c:v>45441</c:v>
                </c:pt>
                <c:pt idx="149">
                  <c:v>45442</c:v>
                </c:pt>
                <c:pt idx="150">
                  <c:v>45443</c:v>
                </c:pt>
                <c:pt idx="151">
                  <c:v>45444</c:v>
                </c:pt>
                <c:pt idx="152">
                  <c:v>45445</c:v>
                </c:pt>
                <c:pt idx="153">
                  <c:v>45446</c:v>
                </c:pt>
                <c:pt idx="154">
                  <c:v>45447</c:v>
                </c:pt>
                <c:pt idx="155">
                  <c:v>45448</c:v>
                </c:pt>
                <c:pt idx="156">
                  <c:v>45449</c:v>
                </c:pt>
                <c:pt idx="157">
                  <c:v>45450</c:v>
                </c:pt>
                <c:pt idx="158">
                  <c:v>45451</c:v>
                </c:pt>
                <c:pt idx="159">
                  <c:v>45452</c:v>
                </c:pt>
                <c:pt idx="160">
                  <c:v>45453</c:v>
                </c:pt>
                <c:pt idx="161">
                  <c:v>45454</c:v>
                </c:pt>
                <c:pt idx="162">
                  <c:v>45455</c:v>
                </c:pt>
                <c:pt idx="163">
                  <c:v>45456</c:v>
                </c:pt>
                <c:pt idx="164">
                  <c:v>45457</c:v>
                </c:pt>
                <c:pt idx="165">
                  <c:v>45458</c:v>
                </c:pt>
                <c:pt idx="166">
                  <c:v>45459</c:v>
                </c:pt>
                <c:pt idx="167">
                  <c:v>45460</c:v>
                </c:pt>
                <c:pt idx="168">
                  <c:v>45461</c:v>
                </c:pt>
                <c:pt idx="169">
                  <c:v>45462</c:v>
                </c:pt>
                <c:pt idx="170">
                  <c:v>45463</c:v>
                </c:pt>
                <c:pt idx="171">
                  <c:v>45464</c:v>
                </c:pt>
                <c:pt idx="172">
                  <c:v>45465</c:v>
                </c:pt>
                <c:pt idx="173">
                  <c:v>45466</c:v>
                </c:pt>
                <c:pt idx="174">
                  <c:v>45467</c:v>
                </c:pt>
                <c:pt idx="175">
                  <c:v>45468</c:v>
                </c:pt>
                <c:pt idx="176">
                  <c:v>45469</c:v>
                </c:pt>
                <c:pt idx="177">
                  <c:v>45470</c:v>
                </c:pt>
                <c:pt idx="178">
                  <c:v>45471</c:v>
                </c:pt>
                <c:pt idx="179">
                  <c:v>45472</c:v>
                </c:pt>
                <c:pt idx="180">
                  <c:v>45473</c:v>
                </c:pt>
                <c:pt idx="181">
                  <c:v>45474</c:v>
                </c:pt>
                <c:pt idx="182">
                  <c:v>45475</c:v>
                </c:pt>
                <c:pt idx="183">
                  <c:v>45476</c:v>
                </c:pt>
                <c:pt idx="184">
                  <c:v>45477</c:v>
                </c:pt>
                <c:pt idx="185">
                  <c:v>45478</c:v>
                </c:pt>
                <c:pt idx="186">
                  <c:v>45479</c:v>
                </c:pt>
                <c:pt idx="187">
                  <c:v>45480</c:v>
                </c:pt>
                <c:pt idx="188">
                  <c:v>45481</c:v>
                </c:pt>
                <c:pt idx="189">
                  <c:v>45482</c:v>
                </c:pt>
                <c:pt idx="190">
                  <c:v>45483</c:v>
                </c:pt>
                <c:pt idx="191">
                  <c:v>45484</c:v>
                </c:pt>
                <c:pt idx="192">
                  <c:v>45485</c:v>
                </c:pt>
                <c:pt idx="193">
                  <c:v>45486</c:v>
                </c:pt>
                <c:pt idx="194">
                  <c:v>45487</c:v>
                </c:pt>
                <c:pt idx="195">
                  <c:v>45488</c:v>
                </c:pt>
                <c:pt idx="196">
                  <c:v>45489</c:v>
                </c:pt>
                <c:pt idx="197">
                  <c:v>45490</c:v>
                </c:pt>
                <c:pt idx="198">
                  <c:v>45491</c:v>
                </c:pt>
                <c:pt idx="199">
                  <c:v>45492</c:v>
                </c:pt>
                <c:pt idx="200">
                  <c:v>45493</c:v>
                </c:pt>
                <c:pt idx="201">
                  <c:v>45494</c:v>
                </c:pt>
                <c:pt idx="202">
                  <c:v>45495</c:v>
                </c:pt>
                <c:pt idx="203">
                  <c:v>45496</c:v>
                </c:pt>
                <c:pt idx="204">
                  <c:v>45497</c:v>
                </c:pt>
                <c:pt idx="205">
                  <c:v>45498</c:v>
                </c:pt>
                <c:pt idx="206">
                  <c:v>45499</c:v>
                </c:pt>
                <c:pt idx="207">
                  <c:v>45500</c:v>
                </c:pt>
                <c:pt idx="208">
                  <c:v>45501</c:v>
                </c:pt>
                <c:pt idx="209">
                  <c:v>45502</c:v>
                </c:pt>
                <c:pt idx="210">
                  <c:v>45503</c:v>
                </c:pt>
                <c:pt idx="211">
                  <c:v>45504</c:v>
                </c:pt>
                <c:pt idx="212">
                  <c:v>45505</c:v>
                </c:pt>
                <c:pt idx="213">
                  <c:v>45506</c:v>
                </c:pt>
                <c:pt idx="214">
                  <c:v>45507</c:v>
                </c:pt>
                <c:pt idx="215">
                  <c:v>45508</c:v>
                </c:pt>
                <c:pt idx="216">
                  <c:v>45509</c:v>
                </c:pt>
                <c:pt idx="217">
                  <c:v>45510</c:v>
                </c:pt>
                <c:pt idx="218">
                  <c:v>45511</c:v>
                </c:pt>
                <c:pt idx="219">
                  <c:v>45512</c:v>
                </c:pt>
                <c:pt idx="220">
                  <c:v>45513</c:v>
                </c:pt>
                <c:pt idx="221">
                  <c:v>45514</c:v>
                </c:pt>
                <c:pt idx="222">
                  <c:v>45515</c:v>
                </c:pt>
                <c:pt idx="223">
                  <c:v>45516</c:v>
                </c:pt>
                <c:pt idx="224">
                  <c:v>45517</c:v>
                </c:pt>
                <c:pt idx="225">
                  <c:v>45518</c:v>
                </c:pt>
                <c:pt idx="226">
                  <c:v>45519</c:v>
                </c:pt>
                <c:pt idx="227">
                  <c:v>45520</c:v>
                </c:pt>
                <c:pt idx="228">
                  <c:v>45521</c:v>
                </c:pt>
                <c:pt idx="229">
                  <c:v>45522</c:v>
                </c:pt>
                <c:pt idx="230">
                  <c:v>45523</c:v>
                </c:pt>
                <c:pt idx="231">
                  <c:v>45524</c:v>
                </c:pt>
                <c:pt idx="232">
                  <c:v>45525</c:v>
                </c:pt>
                <c:pt idx="233">
                  <c:v>45526</c:v>
                </c:pt>
                <c:pt idx="234">
                  <c:v>45527</c:v>
                </c:pt>
                <c:pt idx="235">
                  <c:v>45528</c:v>
                </c:pt>
                <c:pt idx="236">
                  <c:v>45529</c:v>
                </c:pt>
                <c:pt idx="237">
                  <c:v>45530</c:v>
                </c:pt>
                <c:pt idx="238">
                  <c:v>45531</c:v>
                </c:pt>
                <c:pt idx="239">
                  <c:v>45532</c:v>
                </c:pt>
                <c:pt idx="240">
                  <c:v>45533</c:v>
                </c:pt>
                <c:pt idx="241">
                  <c:v>45534</c:v>
                </c:pt>
                <c:pt idx="242">
                  <c:v>45535</c:v>
                </c:pt>
                <c:pt idx="243">
                  <c:v>45536</c:v>
                </c:pt>
                <c:pt idx="244">
                  <c:v>45537</c:v>
                </c:pt>
                <c:pt idx="245">
                  <c:v>45538</c:v>
                </c:pt>
                <c:pt idx="246">
                  <c:v>45539</c:v>
                </c:pt>
                <c:pt idx="247">
                  <c:v>45540</c:v>
                </c:pt>
                <c:pt idx="248">
                  <c:v>45541</c:v>
                </c:pt>
                <c:pt idx="249">
                  <c:v>45542</c:v>
                </c:pt>
                <c:pt idx="250">
                  <c:v>45543</c:v>
                </c:pt>
                <c:pt idx="251">
                  <c:v>45544</c:v>
                </c:pt>
                <c:pt idx="252">
                  <c:v>45545</c:v>
                </c:pt>
                <c:pt idx="253">
                  <c:v>45546</c:v>
                </c:pt>
                <c:pt idx="254">
                  <c:v>45547</c:v>
                </c:pt>
                <c:pt idx="255">
                  <c:v>45548</c:v>
                </c:pt>
                <c:pt idx="256">
                  <c:v>45549</c:v>
                </c:pt>
                <c:pt idx="257">
                  <c:v>45550</c:v>
                </c:pt>
                <c:pt idx="258">
                  <c:v>45551</c:v>
                </c:pt>
                <c:pt idx="259">
                  <c:v>45552</c:v>
                </c:pt>
                <c:pt idx="260">
                  <c:v>45553</c:v>
                </c:pt>
                <c:pt idx="261">
                  <c:v>45554</c:v>
                </c:pt>
                <c:pt idx="262">
                  <c:v>45555</c:v>
                </c:pt>
                <c:pt idx="263">
                  <c:v>45556</c:v>
                </c:pt>
                <c:pt idx="264">
                  <c:v>45557</c:v>
                </c:pt>
                <c:pt idx="265">
                  <c:v>45558</c:v>
                </c:pt>
                <c:pt idx="266">
                  <c:v>45559</c:v>
                </c:pt>
                <c:pt idx="267">
                  <c:v>45560</c:v>
                </c:pt>
                <c:pt idx="268">
                  <c:v>45561</c:v>
                </c:pt>
                <c:pt idx="269">
                  <c:v>45562</c:v>
                </c:pt>
                <c:pt idx="270">
                  <c:v>45563</c:v>
                </c:pt>
                <c:pt idx="271">
                  <c:v>45564</c:v>
                </c:pt>
                <c:pt idx="272">
                  <c:v>45565</c:v>
                </c:pt>
                <c:pt idx="273">
                  <c:v>45566</c:v>
                </c:pt>
                <c:pt idx="274">
                  <c:v>45567</c:v>
                </c:pt>
                <c:pt idx="275">
                  <c:v>45568</c:v>
                </c:pt>
                <c:pt idx="276">
                  <c:v>45569</c:v>
                </c:pt>
                <c:pt idx="277">
                  <c:v>45570</c:v>
                </c:pt>
                <c:pt idx="278">
                  <c:v>45571</c:v>
                </c:pt>
                <c:pt idx="279">
                  <c:v>45572</c:v>
                </c:pt>
                <c:pt idx="280">
                  <c:v>45573</c:v>
                </c:pt>
                <c:pt idx="281">
                  <c:v>45574</c:v>
                </c:pt>
                <c:pt idx="282">
                  <c:v>45575</c:v>
                </c:pt>
                <c:pt idx="283">
                  <c:v>45576</c:v>
                </c:pt>
                <c:pt idx="284">
                  <c:v>45577</c:v>
                </c:pt>
                <c:pt idx="285">
                  <c:v>45578</c:v>
                </c:pt>
                <c:pt idx="286">
                  <c:v>45579</c:v>
                </c:pt>
                <c:pt idx="287">
                  <c:v>45580</c:v>
                </c:pt>
                <c:pt idx="288">
                  <c:v>45581</c:v>
                </c:pt>
                <c:pt idx="289">
                  <c:v>45582</c:v>
                </c:pt>
                <c:pt idx="290">
                  <c:v>45583</c:v>
                </c:pt>
                <c:pt idx="291">
                  <c:v>45584</c:v>
                </c:pt>
                <c:pt idx="292">
                  <c:v>45585</c:v>
                </c:pt>
                <c:pt idx="293">
                  <c:v>45586</c:v>
                </c:pt>
                <c:pt idx="294">
                  <c:v>45587</c:v>
                </c:pt>
                <c:pt idx="295">
                  <c:v>45588</c:v>
                </c:pt>
                <c:pt idx="296">
                  <c:v>45589</c:v>
                </c:pt>
                <c:pt idx="297">
                  <c:v>45590</c:v>
                </c:pt>
                <c:pt idx="298">
                  <c:v>45591</c:v>
                </c:pt>
                <c:pt idx="299">
                  <c:v>45592</c:v>
                </c:pt>
                <c:pt idx="300">
                  <c:v>45593</c:v>
                </c:pt>
                <c:pt idx="301">
                  <c:v>45594</c:v>
                </c:pt>
                <c:pt idx="302">
                  <c:v>45595</c:v>
                </c:pt>
                <c:pt idx="303">
                  <c:v>45596</c:v>
                </c:pt>
                <c:pt idx="304">
                  <c:v>45597</c:v>
                </c:pt>
                <c:pt idx="305">
                  <c:v>45598</c:v>
                </c:pt>
                <c:pt idx="306">
                  <c:v>45599</c:v>
                </c:pt>
                <c:pt idx="307">
                  <c:v>45600</c:v>
                </c:pt>
                <c:pt idx="308">
                  <c:v>45601</c:v>
                </c:pt>
                <c:pt idx="309">
                  <c:v>45602</c:v>
                </c:pt>
                <c:pt idx="310">
                  <c:v>45603</c:v>
                </c:pt>
                <c:pt idx="311">
                  <c:v>45604</c:v>
                </c:pt>
                <c:pt idx="312">
                  <c:v>45605</c:v>
                </c:pt>
                <c:pt idx="313">
                  <c:v>45606</c:v>
                </c:pt>
                <c:pt idx="314">
                  <c:v>45607</c:v>
                </c:pt>
                <c:pt idx="315">
                  <c:v>45608</c:v>
                </c:pt>
                <c:pt idx="316">
                  <c:v>45609</c:v>
                </c:pt>
                <c:pt idx="317">
                  <c:v>45610</c:v>
                </c:pt>
                <c:pt idx="318">
                  <c:v>45611</c:v>
                </c:pt>
                <c:pt idx="319">
                  <c:v>45612</c:v>
                </c:pt>
                <c:pt idx="320">
                  <c:v>45613</c:v>
                </c:pt>
                <c:pt idx="321">
                  <c:v>45614</c:v>
                </c:pt>
                <c:pt idx="322">
                  <c:v>45615</c:v>
                </c:pt>
                <c:pt idx="323">
                  <c:v>45616</c:v>
                </c:pt>
                <c:pt idx="324">
                  <c:v>45617</c:v>
                </c:pt>
                <c:pt idx="325">
                  <c:v>45618</c:v>
                </c:pt>
                <c:pt idx="326">
                  <c:v>45619</c:v>
                </c:pt>
                <c:pt idx="327">
                  <c:v>45620</c:v>
                </c:pt>
                <c:pt idx="328">
                  <c:v>45621</c:v>
                </c:pt>
                <c:pt idx="329">
                  <c:v>45622</c:v>
                </c:pt>
                <c:pt idx="330">
                  <c:v>45623</c:v>
                </c:pt>
                <c:pt idx="331">
                  <c:v>45624</c:v>
                </c:pt>
                <c:pt idx="332">
                  <c:v>45625</c:v>
                </c:pt>
                <c:pt idx="333">
                  <c:v>45626</c:v>
                </c:pt>
                <c:pt idx="334">
                  <c:v>45627</c:v>
                </c:pt>
                <c:pt idx="335">
                  <c:v>45628</c:v>
                </c:pt>
                <c:pt idx="336">
                  <c:v>45629</c:v>
                </c:pt>
                <c:pt idx="337">
                  <c:v>45630</c:v>
                </c:pt>
                <c:pt idx="338">
                  <c:v>45631</c:v>
                </c:pt>
                <c:pt idx="339">
                  <c:v>45632</c:v>
                </c:pt>
                <c:pt idx="340">
                  <c:v>45633</c:v>
                </c:pt>
                <c:pt idx="341">
                  <c:v>45634</c:v>
                </c:pt>
                <c:pt idx="342">
                  <c:v>45635</c:v>
                </c:pt>
                <c:pt idx="343">
                  <c:v>45636</c:v>
                </c:pt>
                <c:pt idx="344">
                  <c:v>45637</c:v>
                </c:pt>
                <c:pt idx="345">
                  <c:v>45638</c:v>
                </c:pt>
                <c:pt idx="346">
                  <c:v>45639</c:v>
                </c:pt>
                <c:pt idx="347">
                  <c:v>45640</c:v>
                </c:pt>
                <c:pt idx="348">
                  <c:v>45641</c:v>
                </c:pt>
                <c:pt idx="349">
                  <c:v>45642</c:v>
                </c:pt>
                <c:pt idx="350">
                  <c:v>45643</c:v>
                </c:pt>
                <c:pt idx="351">
                  <c:v>45644</c:v>
                </c:pt>
                <c:pt idx="352">
                  <c:v>45645</c:v>
                </c:pt>
                <c:pt idx="353">
                  <c:v>45646</c:v>
                </c:pt>
                <c:pt idx="354">
                  <c:v>45647</c:v>
                </c:pt>
                <c:pt idx="355">
                  <c:v>45648</c:v>
                </c:pt>
                <c:pt idx="356">
                  <c:v>45649</c:v>
                </c:pt>
                <c:pt idx="357">
                  <c:v>45650</c:v>
                </c:pt>
                <c:pt idx="358">
                  <c:v>45651</c:v>
                </c:pt>
                <c:pt idx="359">
                  <c:v>45652</c:v>
                </c:pt>
                <c:pt idx="360">
                  <c:v>45653</c:v>
                </c:pt>
                <c:pt idx="361">
                  <c:v>45654</c:v>
                </c:pt>
                <c:pt idx="362">
                  <c:v>45655</c:v>
                </c:pt>
                <c:pt idx="363">
                  <c:v>45656</c:v>
                </c:pt>
                <c:pt idx="364">
                  <c:v>45657</c:v>
                </c:pt>
              </c:numCache>
            </c:numRef>
          </c:cat>
          <c:val>
            <c:numRef>
              <c:f>Sheet1!$L$2:$L$366</c:f>
              <c:numCache>
                <c:formatCode>General</c:formatCode>
                <c:ptCount val="365"/>
                <c:pt idx="0">
                  <c:v>1914</c:v>
                </c:pt>
                <c:pt idx="1">
                  <c:v>2012</c:v>
                </c:pt>
                <c:pt idx="2">
                  <c:v>1984</c:v>
                </c:pt>
                <c:pt idx="3">
                  <c:v>1976</c:v>
                </c:pt>
                <c:pt idx="4">
                  <c:v>1979</c:v>
                </c:pt>
                <c:pt idx="5">
                  <c:v>1943</c:v>
                </c:pt>
                <c:pt idx="6">
                  <c:v>1962</c:v>
                </c:pt>
                <c:pt idx="7">
                  <c:v>1957</c:v>
                </c:pt>
                <c:pt idx="8">
                  <c:v>1999</c:v>
                </c:pt>
                <c:pt idx="9">
                  <c:v>1981</c:v>
                </c:pt>
                <c:pt idx="10">
                  <c:v>1990</c:v>
                </c:pt>
                <c:pt idx="11">
                  <c:v>1979</c:v>
                </c:pt>
                <c:pt idx="12">
                  <c:v>1968</c:v>
                </c:pt>
                <c:pt idx="13">
                  <c:v>1933</c:v>
                </c:pt>
                <c:pt idx="14">
                  <c:v>1908</c:v>
                </c:pt>
                <c:pt idx="15">
                  <c:v>1951</c:v>
                </c:pt>
                <c:pt idx="16">
                  <c:v>1907</c:v>
                </c:pt>
                <c:pt idx="17">
                  <c:v>1895</c:v>
                </c:pt>
                <c:pt idx="18">
                  <c:v>1912</c:v>
                </c:pt>
                <c:pt idx="19">
                  <c:v>1914</c:v>
                </c:pt>
                <c:pt idx="20">
                  <c:v>1923</c:v>
                </c:pt>
                <c:pt idx="21">
                  <c:v>1919</c:v>
                </c:pt>
                <c:pt idx="22">
                  <c:v>1936</c:v>
                </c:pt>
                <c:pt idx="23">
                  <c:v>1876</c:v>
                </c:pt>
                <c:pt idx="24">
                  <c:v>1926</c:v>
                </c:pt>
                <c:pt idx="25">
                  <c:v>1922</c:v>
                </c:pt>
                <c:pt idx="26">
                  <c:v>1941</c:v>
                </c:pt>
                <c:pt idx="27">
                  <c:v>1891</c:v>
                </c:pt>
                <c:pt idx="28">
                  <c:v>1928</c:v>
                </c:pt>
                <c:pt idx="29">
                  <c:v>1922</c:v>
                </c:pt>
                <c:pt idx="30">
                  <c:v>1927</c:v>
                </c:pt>
                <c:pt idx="31">
                  <c:v>1928</c:v>
                </c:pt>
                <c:pt idx="32">
                  <c:v>1928</c:v>
                </c:pt>
                <c:pt idx="33">
                  <c:v>1887</c:v>
                </c:pt>
                <c:pt idx="34">
                  <c:v>1912</c:v>
                </c:pt>
                <c:pt idx="35">
                  <c:v>1921</c:v>
                </c:pt>
                <c:pt idx="36">
                  <c:v>1937</c:v>
                </c:pt>
                <c:pt idx="37">
                  <c:v>1903</c:v>
                </c:pt>
                <c:pt idx="38">
                  <c:v>1915</c:v>
                </c:pt>
                <c:pt idx="39">
                  <c:v>1926</c:v>
                </c:pt>
                <c:pt idx="40">
                  <c:v>1932</c:v>
                </c:pt>
                <c:pt idx="41">
                  <c:v>1910</c:v>
                </c:pt>
                <c:pt idx="42">
                  <c:v>1912</c:v>
                </c:pt>
                <c:pt idx="43">
                  <c:v>1945</c:v>
                </c:pt>
                <c:pt idx="44">
                  <c:v>1928</c:v>
                </c:pt>
                <c:pt idx="45">
                  <c:v>1910</c:v>
                </c:pt>
                <c:pt idx="46">
                  <c:v>1927</c:v>
                </c:pt>
                <c:pt idx="47">
                  <c:v>1879</c:v>
                </c:pt>
                <c:pt idx="48">
                  <c:v>1857</c:v>
                </c:pt>
                <c:pt idx="49">
                  <c:v>1900</c:v>
                </c:pt>
                <c:pt idx="50">
                  <c:v>1884</c:v>
                </c:pt>
                <c:pt idx="51">
                  <c:v>1869</c:v>
                </c:pt>
                <c:pt idx="52">
                  <c:v>1883</c:v>
                </c:pt>
                <c:pt idx="53">
                  <c:v>1875</c:v>
                </c:pt>
                <c:pt idx="54">
                  <c:v>1847</c:v>
                </c:pt>
                <c:pt idx="55">
                  <c:v>1846</c:v>
                </c:pt>
                <c:pt idx="56">
                  <c:v>1852</c:v>
                </c:pt>
                <c:pt idx="57">
                  <c:v>1865</c:v>
                </c:pt>
                <c:pt idx="58">
                  <c:v>1835</c:v>
                </c:pt>
                <c:pt idx="59">
                  <c:v>1874</c:v>
                </c:pt>
                <c:pt idx="60">
                  <c:v>1903</c:v>
                </c:pt>
                <c:pt idx="61">
                  <c:v>1876</c:v>
                </c:pt>
                <c:pt idx="62">
                  <c:v>1861</c:v>
                </c:pt>
                <c:pt idx="63">
                  <c:v>1842</c:v>
                </c:pt>
                <c:pt idx="64">
                  <c:v>1841</c:v>
                </c:pt>
                <c:pt idx="65">
                  <c:v>1838</c:v>
                </c:pt>
                <c:pt idx="66">
                  <c:v>1810</c:v>
                </c:pt>
                <c:pt idx="67">
                  <c:v>1830</c:v>
                </c:pt>
                <c:pt idx="68">
                  <c:v>1844</c:v>
                </c:pt>
                <c:pt idx="69">
                  <c:v>1777</c:v>
                </c:pt>
                <c:pt idx="70">
                  <c:v>1762</c:v>
                </c:pt>
                <c:pt idx="71">
                  <c:v>1767</c:v>
                </c:pt>
                <c:pt idx="72">
                  <c:v>1745</c:v>
                </c:pt>
                <c:pt idx="73">
                  <c:v>1742</c:v>
                </c:pt>
                <c:pt idx="74">
                  <c:v>1762</c:v>
                </c:pt>
                <c:pt idx="75">
                  <c:v>1735</c:v>
                </c:pt>
                <c:pt idx="76">
                  <c:v>1732</c:v>
                </c:pt>
                <c:pt idx="77">
                  <c:v>1713</c:v>
                </c:pt>
                <c:pt idx="78">
                  <c:v>1675</c:v>
                </c:pt>
                <c:pt idx="79">
                  <c:v>1729</c:v>
                </c:pt>
                <c:pt idx="80">
                  <c:v>1720</c:v>
                </c:pt>
                <c:pt idx="81">
                  <c:v>1715</c:v>
                </c:pt>
                <c:pt idx="82">
                  <c:v>1762</c:v>
                </c:pt>
                <c:pt idx="83">
                  <c:v>1707</c:v>
                </c:pt>
                <c:pt idx="84">
                  <c:v>1656</c:v>
                </c:pt>
                <c:pt idx="85">
                  <c:v>1666</c:v>
                </c:pt>
                <c:pt idx="86">
                  <c:v>1720</c:v>
                </c:pt>
                <c:pt idx="87">
                  <c:v>1692</c:v>
                </c:pt>
                <c:pt idx="88">
                  <c:v>1701</c:v>
                </c:pt>
                <c:pt idx="89">
                  <c:v>1680</c:v>
                </c:pt>
                <c:pt idx="90">
                  <c:v>1684</c:v>
                </c:pt>
                <c:pt idx="91">
                  <c:v>1645</c:v>
                </c:pt>
                <c:pt idx="92">
                  <c:v>1687</c:v>
                </c:pt>
                <c:pt idx="93">
                  <c:v>1647</c:v>
                </c:pt>
                <c:pt idx="94">
                  <c:v>1652</c:v>
                </c:pt>
                <c:pt idx="95">
                  <c:v>1650</c:v>
                </c:pt>
                <c:pt idx="96">
                  <c:v>1659</c:v>
                </c:pt>
                <c:pt idx="97">
                  <c:v>1656</c:v>
                </c:pt>
                <c:pt idx="98">
                  <c:v>1635</c:v>
                </c:pt>
                <c:pt idx="99">
                  <c:v>1673</c:v>
                </c:pt>
                <c:pt idx="100">
                  <c:v>1647</c:v>
                </c:pt>
                <c:pt idx="101">
                  <c:v>1646</c:v>
                </c:pt>
                <c:pt idx="102">
                  <c:v>1628</c:v>
                </c:pt>
                <c:pt idx="103">
                  <c:v>1586</c:v>
                </c:pt>
                <c:pt idx="104">
                  <c:v>1615</c:v>
                </c:pt>
                <c:pt idx="105">
                  <c:v>1610</c:v>
                </c:pt>
                <c:pt idx="106">
                  <c:v>1590</c:v>
                </c:pt>
                <c:pt idx="107">
                  <c:v>1585</c:v>
                </c:pt>
                <c:pt idx="108">
                  <c:v>1613</c:v>
                </c:pt>
                <c:pt idx="109">
                  <c:v>1634</c:v>
                </c:pt>
                <c:pt idx="110">
                  <c:v>1624</c:v>
                </c:pt>
                <c:pt idx="111">
                  <c:v>1582</c:v>
                </c:pt>
                <c:pt idx="112">
                  <c:v>1583</c:v>
                </c:pt>
                <c:pt idx="113">
                  <c:v>1606</c:v>
                </c:pt>
                <c:pt idx="114">
                  <c:v>1607</c:v>
                </c:pt>
                <c:pt idx="115">
                  <c:v>1576</c:v>
                </c:pt>
                <c:pt idx="116">
                  <c:v>1580</c:v>
                </c:pt>
                <c:pt idx="117">
                  <c:v>1580</c:v>
                </c:pt>
                <c:pt idx="118">
                  <c:v>1566</c:v>
                </c:pt>
                <c:pt idx="119">
                  <c:v>1556</c:v>
                </c:pt>
                <c:pt idx="120">
                  <c:v>1553</c:v>
                </c:pt>
                <c:pt idx="121">
                  <c:v>1608</c:v>
                </c:pt>
                <c:pt idx="122">
                  <c:v>1551</c:v>
                </c:pt>
                <c:pt idx="123">
                  <c:v>1590</c:v>
                </c:pt>
                <c:pt idx="124">
                  <c:v>1567</c:v>
                </c:pt>
                <c:pt idx="125">
                  <c:v>1603</c:v>
                </c:pt>
                <c:pt idx="126">
                  <c:v>1587</c:v>
                </c:pt>
                <c:pt idx="127">
                  <c:v>1525</c:v>
                </c:pt>
                <c:pt idx="128">
                  <c:v>1573</c:v>
                </c:pt>
                <c:pt idx="129">
                  <c:v>1564</c:v>
                </c:pt>
                <c:pt idx="130">
                  <c:v>1583</c:v>
                </c:pt>
                <c:pt idx="131">
                  <c:v>1554</c:v>
                </c:pt>
                <c:pt idx="132">
                  <c:v>1504</c:v>
                </c:pt>
                <c:pt idx="133">
                  <c:v>1502</c:v>
                </c:pt>
                <c:pt idx="134">
                  <c:v>1534</c:v>
                </c:pt>
                <c:pt idx="135">
                  <c:v>1533</c:v>
                </c:pt>
                <c:pt idx="136">
                  <c:v>1529</c:v>
                </c:pt>
                <c:pt idx="137">
                  <c:v>1574</c:v>
                </c:pt>
                <c:pt idx="138">
                  <c:v>1524</c:v>
                </c:pt>
                <c:pt idx="139">
                  <c:v>1516</c:v>
                </c:pt>
                <c:pt idx="140">
                  <c:v>1529</c:v>
                </c:pt>
                <c:pt idx="141">
                  <c:v>1498</c:v>
                </c:pt>
                <c:pt idx="142">
                  <c:v>1580</c:v>
                </c:pt>
                <c:pt idx="143">
                  <c:v>1558</c:v>
                </c:pt>
                <c:pt idx="144">
                  <c:v>1505</c:v>
                </c:pt>
                <c:pt idx="145">
                  <c:v>1546</c:v>
                </c:pt>
                <c:pt idx="146">
                  <c:v>1530</c:v>
                </c:pt>
                <c:pt idx="147">
                  <c:v>1552</c:v>
                </c:pt>
                <c:pt idx="148">
                  <c:v>1530</c:v>
                </c:pt>
                <c:pt idx="149">
                  <c:v>1512</c:v>
                </c:pt>
                <c:pt idx="150">
                  <c:v>1511</c:v>
                </c:pt>
                <c:pt idx="151">
                  <c:v>1515</c:v>
                </c:pt>
                <c:pt idx="152">
                  <c:v>1493</c:v>
                </c:pt>
                <c:pt idx="153">
                  <c:v>1505</c:v>
                </c:pt>
                <c:pt idx="154">
                  <c:v>1471</c:v>
                </c:pt>
                <c:pt idx="155">
                  <c:v>1497</c:v>
                </c:pt>
                <c:pt idx="156">
                  <c:v>1478</c:v>
                </c:pt>
                <c:pt idx="157">
                  <c:v>1457</c:v>
                </c:pt>
                <c:pt idx="158">
                  <c:v>1500</c:v>
                </c:pt>
                <c:pt idx="159">
                  <c:v>1496</c:v>
                </c:pt>
                <c:pt idx="160">
                  <c:v>1471</c:v>
                </c:pt>
                <c:pt idx="161">
                  <c:v>1482</c:v>
                </c:pt>
                <c:pt idx="162">
                  <c:v>1492</c:v>
                </c:pt>
                <c:pt idx="163">
                  <c:v>1472</c:v>
                </c:pt>
                <c:pt idx="164">
                  <c:v>1474</c:v>
                </c:pt>
                <c:pt idx="165">
                  <c:v>1492</c:v>
                </c:pt>
                <c:pt idx="166">
                  <c:v>1471</c:v>
                </c:pt>
                <c:pt idx="167">
                  <c:v>1471</c:v>
                </c:pt>
                <c:pt idx="168">
                  <c:v>1466</c:v>
                </c:pt>
                <c:pt idx="169">
                  <c:v>1523</c:v>
                </c:pt>
                <c:pt idx="170">
                  <c:v>1527</c:v>
                </c:pt>
                <c:pt idx="171">
                  <c:v>1537</c:v>
                </c:pt>
                <c:pt idx="172">
                  <c:v>1572</c:v>
                </c:pt>
                <c:pt idx="173">
                  <c:v>1483</c:v>
                </c:pt>
                <c:pt idx="174">
                  <c:v>1516</c:v>
                </c:pt>
                <c:pt idx="175">
                  <c:v>1491</c:v>
                </c:pt>
                <c:pt idx="176">
                  <c:v>1531</c:v>
                </c:pt>
                <c:pt idx="177">
                  <c:v>1537</c:v>
                </c:pt>
                <c:pt idx="178">
                  <c:v>1521</c:v>
                </c:pt>
                <c:pt idx="179">
                  <c:v>1526</c:v>
                </c:pt>
                <c:pt idx="180">
                  <c:v>1539</c:v>
                </c:pt>
                <c:pt idx="181">
                  <c:v>1577</c:v>
                </c:pt>
                <c:pt idx="182">
                  <c:v>1551</c:v>
                </c:pt>
                <c:pt idx="183">
                  <c:v>1551</c:v>
                </c:pt>
                <c:pt idx="184">
                  <c:v>1581</c:v>
                </c:pt>
                <c:pt idx="185">
                  <c:v>1559</c:v>
                </c:pt>
                <c:pt idx="186">
                  <c:v>1552</c:v>
                </c:pt>
                <c:pt idx="187">
                  <c:v>1577</c:v>
                </c:pt>
                <c:pt idx="188">
                  <c:v>1524</c:v>
                </c:pt>
                <c:pt idx="189">
                  <c:v>1506</c:v>
                </c:pt>
                <c:pt idx="190">
                  <c:v>1516</c:v>
                </c:pt>
                <c:pt idx="191">
                  <c:v>1519</c:v>
                </c:pt>
                <c:pt idx="192">
                  <c:v>1487</c:v>
                </c:pt>
                <c:pt idx="193">
                  <c:v>1489</c:v>
                </c:pt>
                <c:pt idx="194">
                  <c:v>1470</c:v>
                </c:pt>
                <c:pt idx="195">
                  <c:v>1446</c:v>
                </c:pt>
                <c:pt idx="196">
                  <c:v>1498</c:v>
                </c:pt>
                <c:pt idx="197">
                  <c:v>1546</c:v>
                </c:pt>
                <c:pt idx="198">
                  <c:v>1551</c:v>
                </c:pt>
                <c:pt idx="199">
                  <c:v>1573</c:v>
                </c:pt>
                <c:pt idx="200">
                  <c:v>1564</c:v>
                </c:pt>
                <c:pt idx="201">
                  <c:v>1522</c:v>
                </c:pt>
                <c:pt idx="202">
                  <c:v>1499</c:v>
                </c:pt>
                <c:pt idx="203">
                  <c:v>1477</c:v>
                </c:pt>
                <c:pt idx="204">
                  <c:v>1552</c:v>
                </c:pt>
                <c:pt idx="205">
                  <c:v>1610</c:v>
                </c:pt>
                <c:pt idx="206">
                  <c:v>1547</c:v>
                </c:pt>
                <c:pt idx="207">
                  <c:v>1523</c:v>
                </c:pt>
                <c:pt idx="208">
                  <c:v>1486</c:v>
                </c:pt>
                <c:pt idx="209">
                  <c:v>1444</c:v>
                </c:pt>
                <c:pt idx="210">
                  <c:v>1462</c:v>
                </c:pt>
                <c:pt idx="211">
                  <c:v>1463</c:v>
                </c:pt>
                <c:pt idx="212">
                  <c:v>1488</c:v>
                </c:pt>
                <c:pt idx="213">
                  <c:v>1500</c:v>
                </c:pt>
                <c:pt idx="214">
                  <c:v>1551</c:v>
                </c:pt>
                <c:pt idx="215">
                  <c:v>1546</c:v>
                </c:pt>
                <c:pt idx="216">
                  <c:v>1493</c:v>
                </c:pt>
                <c:pt idx="217">
                  <c:v>1541</c:v>
                </c:pt>
                <c:pt idx="218">
                  <c:v>1541</c:v>
                </c:pt>
                <c:pt idx="219">
                  <c:v>1523</c:v>
                </c:pt>
                <c:pt idx="220">
                  <c:v>1490</c:v>
                </c:pt>
                <c:pt idx="221">
                  <c:v>1429</c:v>
                </c:pt>
                <c:pt idx="222">
                  <c:v>1434</c:v>
                </c:pt>
                <c:pt idx="223">
                  <c:v>1497</c:v>
                </c:pt>
                <c:pt idx="224">
                  <c:v>1455</c:v>
                </c:pt>
                <c:pt idx="225">
                  <c:v>1479</c:v>
                </c:pt>
                <c:pt idx="226">
                  <c:v>1454</c:v>
                </c:pt>
                <c:pt idx="227">
                  <c:v>1455</c:v>
                </c:pt>
                <c:pt idx="228">
                  <c:v>1488</c:v>
                </c:pt>
                <c:pt idx="229">
                  <c:v>1456</c:v>
                </c:pt>
                <c:pt idx="230">
                  <c:v>1430</c:v>
                </c:pt>
                <c:pt idx="231">
                  <c:v>1486</c:v>
                </c:pt>
                <c:pt idx="232">
                  <c:v>1474</c:v>
                </c:pt>
                <c:pt idx="233">
                  <c:v>1505</c:v>
                </c:pt>
                <c:pt idx="234">
                  <c:v>1516</c:v>
                </c:pt>
                <c:pt idx="235">
                  <c:v>1510</c:v>
                </c:pt>
                <c:pt idx="236">
                  <c:v>1528</c:v>
                </c:pt>
                <c:pt idx="237">
                  <c:v>1488</c:v>
                </c:pt>
                <c:pt idx="238">
                  <c:v>1556</c:v>
                </c:pt>
                <c:pt idx="239">
                  <c:v>1574</c:v>
                </c:pt>
                <c:pt idx="240">
                  <c:v>1557</c:v>
                </c:pt>
                <c:pt idx="241">
                  <c:v>1549</c:v>
                </c:pt>
                <c:pt idx="242">
                  <c:v>1502</c:v>
                </c:pt>
                <c:pt idx="243">
                  <c:v>1458</c:v>
                </c:pt>
                <c:pt idx="244">
                  <c:v>1444</c:v>
                </c:pt>
                <c:pt idx="245">
                  <c:v>1434</c:v>
                </c:pt>
                <c:pt idx="246">
                  <c:v>1463</c:v>
                </c:pt>
                <c:pt idx="247">
                  <c:v>1485</c:v>
                </c:pt>
                <c:pt idx="248">
                  <c:v>1479</c:v>
                </c:pt>
                <c:pt idx="249">
                  <c:v>1464</c:v>
                </c:pt>
                <c:pt idx="250">
                  <c:v>1495</c:v>
                </c:pt>
                <c:pt idx="251">
                  <c:v>1491</c:v>
                </c:pt>
                <c:pt idx="252">
                  <c:v>1489</c:v>
                </c:pt>
                <c:pt idx="253">
                  <c:v>1513</c:v>
                </c:pt>
                <c:pt idx="254">
                  <c:v>1527</c:v>
                </c:pt>
                <c:pt idx="255">
                  <c:v>1544</c:v>
                </c:pt>
                <c:pt idx="256">
                  <c:v>1527</c:v>
                </c:pt>
                <c:pt idx="257">
                  <c:v>1516</c:v>
                </c:pt>
                <c:pt idx="258">
                  <c:v>1534</c:v>
                </c:pt>
                <c:pt idx="259">
                  <c:v>1513</c:v>
                </c:pt>
                <c:pt idx="260">
                  <c:v>1507</c:v>
                </c:pt>
                <c:pt idx="261">
                  <c:v>1536</c:v>
                </c:pt>
                <c:pt idx="262">
                  <c:v>1567</c:v>
                </c:pt>
                <c:pt idx="263">
                  <c:v>1566</c:v>
                </c:pt>
                <c:pt idx="264">
                  <c:v>1555</c:v>
                </c:pt>
                <c:pt idx="265">
                  <c:v>1557</c:v>
                </c:pt>
                <c:pt idx="266">
                  <c:v>1492</c:v>
                </c:pt>
                <c:pt idx="267">
                  <c:v>1543</c:v>
                </c:pt>
                <c:pt idx="268">
                  <c:v>1545</c:v>
                </c:pt>
                <c:pt idx="269">
                  <c:v>1572</c:v>
                </c:pt>
                <c:pt idx="270">
                  <c:v>1588</c:v>
                </c:pt>
                <c:pt idx="271">
                  <c:v>1569</c:v>
                </c:pt>
                <c:pt idx="272">
                  <c:v>1552</c:v>
                </c:pt>
                <c:pt idx="273">
                  <c:v>1575</c:v>
                </c:pt>
                <c:pt idx="274">
                  <c:v>1587</c:v>
                </c:pt>
                <c:pt idx="275">
                  <c:v>1589</c:v>
                </c:pt>
                <c:pt idx="276">
                  <c:v>1589</c:v>
                </c:pt>
                <c:pt idx="277">
                  <c:v>1640</c:v>
                </c:pt>
                <c:pt idx="278">
                  <c:v>1633</c:v>
                </c:pt>
                <c:pt idx="279">
                  <c:v>1573</c:v>
                </c:pt>
                <c:pt idx="280">
                  <c:v>1574</c:v>
                </c:pt>
                <c:pt idx="281">
                  <c:v>1595</c:v>
                </c:pt>
                <c:pt idx="282">
                  <c:v>1644</c:v>
                </c:pt>
                <c:pt idx="283">
                  <c:v>1651</c:v>
                </c:pt>
                <c:pt idx="284">
                  <c:v>1636</c:v>
                </c:pt>
                <c:pt idx="285">
                  <c:v>1619</c:v>
                </c:pt>
                <c:pt idx="286">
                  <c:v>1635</c:v>
                </c:pt>
                <c:pt idx="287">
                  <c:v>1611</c:v>
                </c:pt>
                <c:pt idx="288">
                  <c:v>1625</c:v>
                </c:pt>
                <c:pt idx="289">
                  <c:v>1615</c:v>
                </c:pt>
                <c:pt idx="290">
                  <c:v>1611</c:v>
                </c:pt>
                <c:pt idx="291">
                  <c:v>1601</c:v>
                </c:pt>
                <c:pt idx="292">
                  <c:v>1607</c:v>
                </c:pt>
                <c:pt idx="293">
                  <c:v>1587</c:v>
                </c:pt>
                <c:pt idx="294">
                  <c:v>1603</c:v>
                </c:pt>
                <c:pt idx="295">
                  <c:v>1624</c:v>
                </c:pt>
                <c:pt idx="296">
                  <c:v>1636</c:v>
                </c:pt>
                <c:pt idx="297">
                  <c:v>1669</c:v>
                </c:pt>
                <c:pt idx="298">
                  <c:v>1649</c:v>
                </c:pt>
                <c:pt idx="299">
                  <c:v>1602</c:v>
                </c:pt>
                <c:pt idx="300">
                  <c:v>1618</c:v>
                </c:pt>
                <c:pt idx="301">
                  <c:v>1590</c:v>
                </c:pt>
                <c:pt idx="302">
                  <c:v>1638</c:v>
                </c:pt>
                <c:pt idx="303">
                  <c:v>1642</c:v>
                </c:pt>
                <c:pt idx="304">
                  <c:v>1615</c:v>
                </c:pt>
                <c:pt idx="305">
                  <c:v>1621</c:v>
                </c:pt>
                <c:pt idx="306">
                  <c:v>1630</c:v>
                </c:pt>
                <c:pt idx="307">
                  <c:v>1653</c:v>
                </c:pt>
                <c:pt idx="308">
                  <c:v>1635</c:v>
                </c:pt>
                <c:pt idx="309">
                  <c:v>1631</c:v>
                </c:pt>
                <c:pt idx="310">
                  <c:v>1662</c:v>
                </c:pt>
                <c:pt idx="311">
                  <c:v>1613</c:v>
                </c:pt>
                <c:pt idx="312">
                  <c:v>1637</c:v>
                </c:pt>
                <c:pt idx="313">
                  <c:v>1629</c:v>
                </c:pt>
                <c:pt idx="314">
                  <c:v>1597</c:v>
                </c:pt>
                <c:pt idx="315">
                  <c:v>1641</c:v>
                </c:pt>
                <c:pt idx="316">
                  <c:v>1678</c:v>
                </c:pt>
                <c:pt idx="317">
                  <c:v>1670</c:v>
                </c:pt>
                <c:pt idx="318">
                  <c:v>1659</c:v>
                </c:pt>
                <c:pt idx="319">
                  <c:v>1646</c:v>
                </c:pt>
                <c:pt idx="320">
                  <c:v>1651</c:v>
                </c:pt>
                <c:pt idx="321">
                  <c:v>1677</c:v>
                </c:pt>
                <c:pt idx="322">
                  <c:v>1629</c:v>
                </c:pt>
                <c:pt idx="323">
                  <c:v>1648</c:v>
                </c:pt>
                <c:pt idx="324">
                  <c:v>1668</c:v>
                </c:pt>
                <c:pt idx="325">
                  <c:v>1686</c:v>
                </c:pt>
                <c:pt idx="326">
                  <c:v>1696</c:v>
                </c:pt>
                <c:pt idx="327">
                  <c:v>1694</c:v>
                </c:pt>
                <c:pt idx="328">
                  <c:v>1687</c:v>
                </c:pt>
                <c:pt idx="329">
                  <c:v>1677</c:v>
                </c:pt>
                <c:pt idx="330">
                  <c:v>1648</c:v>
                </c:pt>
                <c:pt idx="331">
                  <c:v>1678</c:v>
                </c:pt>
                <c:pt idx="332">
                  <c:v>1694</c:v>
                </c:pt>
                <c:pt idx="333">
                  <c:v>1665</c:v>
                </c:pt>
                <c:pt idx="334">
                  <c:v>1688</c:v>
                </c:pt>
                <c:pt idx="335">
                  <c:v>1702</c:v>
                </c:pt>
                <c:pt idx="336">
                  <c:v>1716</c:v>
                </c:pt>
                <c:pt idx="337">
                  <c:v>1663</c:v>
                </c:pt>
                <c:pt idx="338">
                  <c:v>1699</c:v>
                </c:pt>
                <c:pt idx="339">
                  <c:v>1692</c:v>
                </c:pt>
                <c:pt idx="340">
                  <c:v>1706</c:v>
                </c:pt>
                <c:pt idx="341">
                  <c:v>1699</c:v>
                </c:pt>
                <c:pt idx="342">
                  <c:v>1687</c:v>
                </c:pt>
                <c:pt idx="343">
                  <c:v>1691</c:v>
                </c:pt>
                <c:pt idx="344">
                  <c:v>1762</c:v>
                </c:pt>
                <c:pt idx="345">
                  <c:v>1767</c:v>
                </c:pt>
                <c:pt idx="346">
                  <c:v>1731</c:v>
                </c:pt>
                <c:pt idx="347">
                  <c:v>1749</c:v>
                </c:pt>
                <c:pt idx="348">
                  <c:v>1758</c:v>
                </c:pt>
                <c:pt idx="349">
                  <c:v>1725</c:v>
                </c:pt>
                <c:pt idx="350">
                  <c:v>1748</c:v>
                </c:pt>
                <c:pt idx="351">
                  <c:v>1772</c:v>
                </c:pt>
                <c:pt idx="352">
                  <c:v>1793</c:v>
                </c:pt>
                <c:pt idx="353">
                  <c:v>1775</c:v>
                </c:pt>
                <c:pt idx="354">
                  <c:v>1763</c:v>
                </c:pt>
                <c:pt idx="355">
                  <c:v>1789</c:v>
                </c:pt>
                <c:pt idx="356">
                  <c:v>1794</c:v>
                </c:pt>
                <c:pt idx="357">
                  <c:v>1808</c:v>
                </c:pt>
                <c:pt idx="358">
                  <c:v>1750</c:v>
                </c:pt>
                <c:pt idx="359">
                  <c:v>1862</c:v>
                </c:pt>
                <c:pt idx="360">
                  <c:v>1864</c:v>
                </c:pt>
                <c:pt idx="361">
                  <c:v>1884</c:v>
                </c:pt>
                <c:pt idx="362">
                  <c:v>1831</c:v>
                </c:pt>
                <c:pt idx="363">
                  <c:v>1869</c:v>
                </c:pt>
                <c:pt idx="364">
                  <c:v>1866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5B0-5845-9BE8-05583BD36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8462912"/>
        <c:axId val="648464912"/>
      </c:lineChart>
      <c:dateAx>
        <c:axId val="648462912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FR"/>
          </a:p>
        </c:txPr>
        <c:crossAx val="648464912"/>
        <c:crosses val="autoZero"/>
        <c:auto val="1"/>
        <c:lblOffset val="100"/>
        <c:baseTimeUnit val="days"/>
      </c:dateAx>
      <c:valAx>
        <c:axId val="648464912"/>
        <c:scaling>
          <c:orientation val="minMax"/>
          <c:max val="3750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64846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56935112632758"/>
          <c:y val="0.95921483823623188"/>
          <c:w val="0.44031413494548399"/>
          <c:h val="4.0785161763768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62D2F6-7281-1B4F-AC0B-DDB385831BFA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46852280-F0C4-C844-A437-3C47F634D8EB}">
      <dgm:prSet phldrT="[Texte]"/>
      <dgm:spPr/>
      <dgm:t>
        <a:bodyPr/>
        <a:lstStyle/>
        <a:p>
          <a:r>
            <a:rPr lang="fr-FR"/>
            <a:t>Matériaux</a:t>
          </a:r>
          <a:r>
            <a:rPr lang="fr-FR" baseline="0"/>
            <a:t> urbains</a:t>
          </a:r>
          <a:endParaRPr lang="fr-FR"/>
        </a:p>
      </dgm:t>
    </dgm:pt>
    <dgm:pt modelId="{A3CA12D9-CEA0-2549-A92F-E9ADD19A1850}" type="parTrans" cxnId="{4D5BE8D7-4A50-0E43-935E-10773FD2B38A}">
      <dgm:prSet/>
      <dgm:spPr/>
      <dgm:t>
        <a:bodyPr/>
        <a:lstStyle/>
        <a:p>
          <a:endParaRPr lang="fr-FR"/>
        </a:p>
      </dgm:t>
    </dgm:pt>
    <dgm:pt modelId="{1B1410F1-97A0-FC4E-82AD-8D015F24A75D}" type="sibTrans" cxnId="{4D5BE8D7-4A50-0E43-935E-10773FD2B38A}">
      <dgm:prSet/>
      <dgm:spPr/>
      <dgm:t>
        <a:bodyPr/>
        <a:lstStyle/>
        <a:p>
          <a:endParaRPr lang="fr-FR"/>
        </a:p>
      </dgm:t>
    </dgm:pt>
    <dgm:pt modelId="{C21A7542-C819-9C47-8739-2DE3741EEF5E}">
      <dgm:prSet phldrT="[Texte]"/>
      <dgm:spPr/>
      <dgm:t>
        <a:bodyPr/>
        <a:lstStyle/>
        <a:p>
          <a:r>
            <a:rPr lang="fr-FR"/>
            <a:t>Bâtiment, rue,</a:t>
          </a:r>
          <a:r>
            <a:rPr lang="fr-FR" baseline="0"/>
            <a:t> quartier</a:t>
          </a:r>
          <a:endParaRPr lang="fr-FR"/>
        </a:p>
      </dgm:t>
    </dgm:pt>
    <dgm:pt modelId="{C55F0076-3D4A-F74B-8101-3550CDAEE049}" type="parTrans" cxnId="{264B8419-D134-274C-8CBD-DF2638C847FE}">
      <dgm:prSet/>
      <dgm:spPr/>
      <dgm:t>
        <a:bodyPr/>
        <a:lstStyle/>
        <a:p>
          <a:endParaRPr lang="fr-FR"/>
        </a:p>
      </dgm:t>
    </dgm:pt>
    <dgm:pt modelId="{580BA149-AE8E-DE44-89FA-6C4F365A139C}" type="sibTrans" cxnId="{264B8419-D134-274C-8CBD-DF2638C847FE}">
      <dgm:prSet/>
      <dgm:spPr/>
      <dgm:t>
        <a:bodyPr/>
        <a:lstStyle/>
        <a:p>
          <a:endParaRPr lang="fr-FR"/>
        </a:p>
      </dgm:t>
    </dgm:pt>
    <dgm:pt modelId="{B0B48122-9675-7945-9000-88661BFCB69D}">
      <dgm:prSet phldrT="[Texte]"/>
      <dgm:spPr/>
      <dgm:t>
        <a:bodyPr/>
        <a:lstStyle/>
        <a:p>
          <a:r>
            <a:rPr lang="fr-FR"/>
            <a:t>Ville</a:t>
          </a:r>
          <a:r>
            <a:rPr lang="fr-FR" baseline="0"/>
            <a:t>, agglomération</a:t>
          </a:r>
          <a:endParaRPr lang="fr-FR"/>
        </a:p>
      </dgm:t>
    </dgm:pt>
    <dgm:pt modelId="{31945B16-17CA-7841-BA8C-25ADB50527D7}" type="parTrans" cxnId="{72DF9A02-3F54-6449-AAFB-41CC5203A1D8}">
      <dgm:prSet/>
      <dgm:spPr/>
      <dgm:t>
        <a:bodyPr/>
        <a:lstStyle/>
        <a:p>
          <a:endParaRPr lang="fr-FR"/>
        </a:p>
      </dgm:t>
    </dgm:pt>
    <dgm:pt modelId="{D754B2A3-61B7-F149-83D1-00D5F4DA2806}" type="sibTrans" cxnId="{72DF9A02-3F54-6449-AAFB-41CC5203A1D8}">
      <dgm:prSet/>
      <dgm:spPr/>
      <dgm:t>
        <a:bodyPr/>
        <a:lstStyle/>
        <a:p>
          <a:endParaRPr lang="fr-FR"/>
        </a:p>
      </dgm:t>
    </dgm:pt>
    <dgm:pt modelId="{11A3A09D-8254-3846-A1CD-178B5C6714C3}" type="pres">
      <dgm:prSet presAssocID="{2162D2F6-7281-1B4F-AC0B-DDB385831BFA}" presName="arrowDiagram" presStyleCnt="0">
        <dgm:presLayoutVars>
          <dgm:chMax val="5"/>
          <dgm:dir/>
          <dgm:resizeHandles val="exact"/>
        </dgm:presLayoutVars>
      </dgm:prSet>
      <dgm:spPr/>
    </dgm:pt>
    <dgm:pt modelId="{EE9CF61D-20E8-AF4C-8D79-06FB92BEE8B2}" type="pres">
      <dgm:prSet presAssocID="{2162D2F6-7281-1B4F-AC0B-DDB385831BFA}" presName="arrow" presStyleLbl="bgShp" presStyleIdx="0" presStyleCnt="1" custLinFactNeighborX="5177" custLinFactNeighborY="-27176"/>
      <dgm:spPr/>
    </dgm:pt>
    <dgm:pt modelId="{EF9100B8-F6B5-CF42-91C8-E1D8BFCE85C8}" type="pres">
      <dgm:prSet presAssocID="{2162D2F6-7281-1B4F-AC0B-DDB385831BFA}" presName="arrowDiagram3" presStyleCnt="0"/>
      <dgm:spPr/>
    </dgm:pt>
    <dgm:pt modelId="{160BC5F3-551F-6F44-AFF9-8E65804C9E0E}" type="pres">
      <dgm:prSet presAssocID="{46852280-F0C4-C844-A437-3C47F634D8EB}" presName="bullet3a" presStyleLbl="node1" presStyleIdx="0" presStyleCnt="3" custLinFactY="29029" custLinFactNeighborX="88261" custLinFactNeighborY="100000"/>
      <dgm:spPr/>
    </dgm:pt>
    <dgm:pt modelId="{1597118B-177A-5545-B749-2B16DCF08C90}" type="pres">
      <dgm:prSet presAssocID="{46852280-F0C4-C844-A437-3C47F634D8EB}" presName="textBox3a" presStyleLbl="revTx" presStyleIdx="0" presStyleCnt="3" custLinFactNeighborX="12608" custLinFactNeighborY="22944">
        <dgm:presLayoutVars>
          <dgm:bulletEnabled val="1"/>
        </dgm:presLayoutVars>
      </dgm:prSet>
      <dgm:spPr/>
    </dgm:pt>
    <dgm:pt modelId="{7D19AD92-E7C9-7342-A8C6-3945987998C7}" type="pres">
      <dgm:prSet presAssocID="{C21A7542-C819-9C47-8739-2DE3741EEF5E}" presName="bullet3b" presStyleLbl="node1" presStyleIdx="1" presStyleCnt="3" custLinFactX="100000" custLinFactNeighborX="155319" custLinFactNeighborY="-37687"/>
      <dgm:spPr/>
    </dgm:pt>
    <dgm:pt modelId="{4336DE8A-88CF-A94A-9795-3EE357E5A13C}" type="pres">
      <dgm:prSet presAssocID="{C21A7542-C819-9C47-8739-2DE3741EEF5E}" presName="textBox3b" presStyleLbl="revTx" presStyleIdx="1" presStyleCnt="3" custScaleY="84642" custLinFactNeighborX="29559" custLinFactNeighborY="1963">
        <dgm:presLayoutVars>
          <dgm:bulletEnabled val="1"/>
        </dgm:presLayoutVars>
      </dgm:prSet>
      <dgm:spPr/>
    </dgm:pt>
    <dgm:pt modelId="{B3701F85-CAA4-C84E-8627-68CC5A801982}" type="pres">
      <dgm:prSet presAssocID="{B0B48122-9675-7945-9000-88661BFCB69D}" presName="bullet3c" presStyleLbl="node1" presStyleIdx="2" presStyleCnt="3" custLinFactX="100000" custLinFactNeighborX="162461" custLinFactNeighborY="-17454"/>
      <dgm:spPr/>
    </dgm:pt>
    <dgm:pt modelId="{6B51B067-3D73-B544-8D4E-7A5570D08005}" type="pres">
      <dgm:prSet presAssocID="{B0B48122-9675-7945-9000-88661BFCB69D}" presName="textBox3c" presStyleLbl="revTx" presStyleIdx="2" presStyleCnt="3" custLinFactNeighborX="82655" custLinFactNeighborY="-2359">
        <dgm:presLayoutVars>
          <dgm:bulletEnabled val="1"/>
        </dgm:presLayoutVars>
      </dgm:prSet>
      <dgm:spPr/>
    </dgm:pt>
  </dgm:ptLst>
  <dgm:cxnLst>
    <dgm:cxn modelId="{72DF9A02-3F54-6449-AAFB-41CC5203A1D8}" srcId="{2162D2F6-7281-1B4F-AC0B-DDB385831BFA}" destId="{B0B48122-9675-7945-9000-88661BFCB69D}" srcOrd="2" destOrd="0" parTransId="{31945B16-17CA-7841-BA8C-25ADB50527D7}" sibTransId="{D754B2A3-61B7-F149-83D1-00D5F4DA2806}"/>
    <dgm:cxn modelId="{7FE29208-D0C4-284A-9103-4A608DDB5A9F}" type="presOf" srcId="{B0B48122-9675-7945-9000-88661BFCB69D}" destId="{6B51B067-3D73-B544-8D4E-7A5570D08005}" srcOrd="0" destOrd="0" presId="urn:microsoft.com/office/officeart/2005/8/layout/arrow2"/>
    <dgm:cxn modelId="{264B8419-D134-274C-8CBD-DF2638C847FE}" srcId="{2162D2F6-7281-1B4F-AC0B-DDB385831BFA}" destId="{C21A7542-C819-9C47-8739-2DE3741EEF5E}" srcOrd="1" destOrd="0" parTransId="{C55F0076-3D4A-F74B-8101-3550CDAEE049}" sibTransId="{580BA149-AE8E-DE44-89FA-6C4F365A139C}"/>
    <dgm:cxn modelId="{AB994D35-7D6A-0A44-80D6-D5778094DCA4}" type="presOf" srcId="{C21A7542-C819-9C47-8739-2DE3741EEF5E}" destId="{4336DE8A-88CF-A94A-9795-3EE357E5A13C}" srcOrd="0" destOrd="0" presId="urn:microsoft.com/office/officeart/2005/8/layout/arrow2"/>
    <dgm:cxn modelId="{0F3D5439-2D55-3B43-AB8D-92BB69DA610A}" type="presOf" srcId="{2162D2F6-7281-1B4F-AC0B-DDB385831BFA}" destId="{11A3A09D-8254-3846-A1CD-178B5C6714C3}" srcOrd="0" destOrd="0" presId="urn:microsoft.com/office/officeart/2005/8/layout/arrow2"/>
    <dgm:cxn modelId="{96D1A093-C7D6-DC41-B760-22720D8B62D4}" type="presOf" srcId="{46852280-F0C4-C844-A437-3C47F634D8EB}" destId="{1597118B-177A-5545-B749-2B16DCF08C90}" srcOrd="0" destOrd="0" presId="urn:microsoft.com/office/officeart/2005/8/layout/arrow2"/>
    <dgm:cxn modelId="{4D5BE8D7-4A50-0E43-935E-10773FD2B38A}" srcId="{2162D2F6-7281-1B4F-AC0B-DDB385831BFA}" destId="{46852280-F0C4-C844-A437-3C47F634D8EB}" srcOrd="0" destOrd="0" parTransId="{A3CA12D9-CEA0-2549-A92F-E9ADD19A1850}" sibTransId="{1B1410F1-97A0-FC4E-82AD-8D015F24A75D}"/>
    <dgm:cxn modelId="{D2D9F985-12CA-1C4C-A893-07858BB69D89}" type="presParOf" srcId="{11A3A09D-8254-3846-A1CD-178B5C6714C3}" destId="{EE9CF61D-20E8-AF4C-8D79-06FB92BEE8B2}" srcOrd="0" destOrd="0" presId="urn:microsoft.com/office/officeart/2005/8/layout/arrow2"/>
    <dgm:cxn modelId="{7F88A4D0-C78B-0C48-A944-80E429F20939}" type="presParOf" srcId="{11A3A09D-8254-3846-A1CD-178B5C6714C3}" destId="{EF9100B8-F6B5-CF42-91C8-E1D8BFCE85C8}" srcOrd="1" destOrd="0" presId="urn:microsoft.com/office/officeart/2005/8/layout/arrow2"/>
    <dgm:cxn modelId="{E31F6597-7399-4B48-8B5F-BD54B3E1B02F}" type="presParOf" srcId="{EF9100B8-F6B5-CF42-91C8-E1D8BFCE85C8}" destId="{160BC5F3-551F-6F44-AFF9-8E65804C9E0E}" srcOrd="0" destOrd="0" presId="urn:microsoft.com/office/officeart/2005/8/layout/arrow2"/>
    <dgm:cxn modelId="{856DFBCC-6DD7-204E-93C0-E3FF6178B35E}" type="presParOf" srcId="{EF9100B8-F6B5-CF42-91C8-E1D8BFCE85C8}" destId="{1597118B-177A-5545-B749-2B16DCF08C90}" srcOrd="1" destOrd="0" presId="urn:microsoft.com/office/officeart/2005/8/layout/arrow2"/>
    <dgm:cxn modelId="{65BEDBBB-046D-C444-9992-9E84C7E06DC5}" type="presParOf" srcId="{EF9100B8-F6B5-CF42-91C8-E1D8BFCE85C8}" destId="{7D19AD92-E7C9-7342-A8C6-3945987998C7}" srcOrd="2" destOrd="0" presId="urn:microsoft.com/office/officeart/2005/8/layout/arrow2"/>
    <dgm:cxn modelId="{BDD269E5-2A99-9B4C-B943-71A1BD1FE0ED}" type="presParOf" srcId="{EF9100B8-F6B5-CF42-91C8-E1D8BFCE85C8}" destId="{4336DE8A-88CF-A94A-9795-3EE357E5A13C}" srcOrd="3" destOrd="0" presId="urn:microsoft.com/office/officeart/2005/8/layout/arrow2"/>
    <dgm:cxn modelId="{076414E9-76B6-0344-B139-7A33E3F927D0}" type="presParOf" srcId="{EF9100B8-F6B5-CF42-91C8-E1D8BFCE85C8}" destId="{B3701F85-CAA4-C84E-8627-68CC5A801982}" srcOrd="4" destOrd="0" presId="urn:microsoft.com/office/officeart/2005/8/layout/arrow2"/>
    <dgm:cxn modelId="{4D7418E9-6C4A-E745-AD77-F7090A72F00C}" type="presParOf" srcId="{EF9100B8-F6B5-CF42-91C8-E1D8BFCE85C8}" destId="{6B51B067-3D73-B544-8D4E-7A5570D0800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CF61D-20E8-AF4C-8D79-06FB92BEE8B2}">
      <dsp:nvSpPr>
        <dsp:cNvPr id="0" name=""/>
        <dsp:cNvSpPr/>
      </dsp:nvSpPr>
      <dsp:spPr>
        <a:xfrm>
          <a:off x="1194730" y="0"/>
          <a:ext cx="6491590" cy="405724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0BC5F3-551F-6F44-AFF9-8E65804C9E0E}">
      <dsp:nvSpPr>
        <dsp:cNvPr id="0" name=""/>
        <dsp:cNvSpPr/>
      </dsp:nvSpPr>
      <dsp:spPr>
        <a:xfrm>
          <a:off x="1832060" y="3018086"/>
          <a:ext cx="168781" cy="1687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97118B-177A-5545-B749-2B16DCF08C90}">
      <dsp:nvSpPr>
        <dsp:cNvPr id="0" name=""/>
        <dsp:cNvSpPr/>
      </dsp:nvSpPr>
      <dsp:spPr>
        <a:xfrm>
          <a:off x="1958184" y="2884700"/>
          <a:ext cx="1512540" cy="1172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4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Matériaux</a:t>
          </a:r>
          <a:r>
            <a:rPr lang="fr-FR" sz="1700" kern="1200" baseline="0"/>
            <a:t> urbains</a:t>
          </a:r>
          <a:endParaRPr lang="fr-FR" sz="1700" kern="1200"/>
        </a:p>
      </dsp:txBody>
      <dsp:txXfrm>
        <a:off x="1958184" y="2884700"/>
        <a:ext cx="1512540" cy="1172543"/>
      </dsp:txXfrm>
    </dsp:sp>
    <dsp:sp modelId="{7D19AD92-E7C9-7342-A8C6-3945987998C7}">
      <dsp:nvSpPr>
        <dsp:cNvPr id="0" name=""/>
        <dsp:cNvSpPr/>
      </dsp:nvSpPr>
      <dsp:spPr>
        <a:xfrm>
          <a:off x="3951903" y="1582566"/>
          <a:ext cx="305104" cy="3051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36DE8A-88CF-A94A-9795-3EE357E5A13C}">
      <dsp:nvSpPr>
        <dsp:cNvPr id="0" name=""/>
        <dsp:cNvSpPr/>
      </dsp:nvSpPr>
      <dsp:spPr>
        <a:xfrm>
          <a:off x="3785988" y="2062915"/>
          <a:ext cx="1557981" cy="1868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669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Bâtiment, rue,</a:t>
          </a:r>
          <a:r>
            <a:rPr lang="fr-FR" sz="1700" kern="1200" baseline="0"/>
            <a:t> quartier</a:t>
          </a:r>
          <a:endParaRPr lang="fr-FR" sz="1700" kern="1200"/>
        </a:p>
      </dsp:txBody>
      <dsp:txXfrm>
        <a:off x="3785988" y="2062915"/>
        <a:ext cx="1557981" cy="1868168"/>
      </dsp:txXfrm>
    </dsp:sp>
    <dsp:sp modelId="{B3701F85-CAA4-C84E-8627-68CC5A801982}">
      <dsp:nvSpPr>
        <dsp:cNvPr id="0" name=""/>
        <dsp:cNvSpPr/>
      </dsp:nvSpPr>
      <dsp:spPr>
        <a:xfrm>
          <a:off x="6072054" y="952834"/>
          <a:ext cx="421953" cy="4219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51B067-3D73-B544-8D4E-7A5570D08005}">
      <dsp:nvSpPr>
        <dsp:cNvPr id="0" name=""/>
        <dsp:cNvSpPr/>
      </dsp:nvSpPr>
      <dsp:spPr>
        <a:xfrm>
          <a:off x="6463318" y="1170940"/>
          <a:ext cx="1557981" cy="2819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584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Ville</a:t>
          </a:r>
          <a:r>
            <a:rPr lang="fr-FR" sz="1700" kern="1200" baseline="0"/>
            <a:t>, agglomération</a:t>
          </a:r>
          <a:endParaRPr lang="fr-FR" sz="1700" kern="1200"/>
        </a:p>
      </dsp:txBody>
      <dsp:txXfrm>
        <a:off x="6463318" y="1170940"/>
        <a:ext cx="1557981" cy="2819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747110-0B7B-1F4C-9B4E-C527876883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1D6B8E-214B-E348-BD33-0EEB85DDF2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B347187-0DBA-C347-999F-5DFF359FE8A6}" type="datetimeFigureOut">
              <a:rPr lang="fr-FR"/>
              <a:pPr>
                <a:defRPr/>
              </a:pPr>
              <a:t>15/09/2025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F9A15319-7BEA-FB4B-B8DF-09B5AA4158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22287FB1-A0F7-6442-81B4-4DD4587BC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5A775C-E1C1-324B-8C08-74DF56C0E5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3F794C-F1B9-5C48-98B6-582CE2506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60060A4D-3741-2647-900D-B8432A9CC29E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Lorsque le corps humain est confronté a de fortes chaleur, son mécanisme de thermorégulation peut </a:t>
            </a:r>
            <a:r>
              <a:rPr lang="fr-FR" dirty="0" err="1"/>
              <a:t>etre</a:t>
            </a:r>
            <a:r>
              <a:rPr lang="fr-FR" dirty="0"/>
              <a:t> débordé =&gt; apparition de pathologie type coup de chaud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27F5-FFFE-4B81-A1D9-E7E2B28879E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544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>
            <a:extLst>
              <a:ext uri="{FF2B5EF4-FFF2-40B4-BE49-F238E27FC236}">
                <a16:creationId xmlns:a16="http://schemas.microsoft.com/office/drawing/2014/main" id="{B65E42B7-276A-3B4E-80D1-A30B8B4F04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ce réservé des commentaires 2">
            <a:extLst>
              <a:ext uri="{FF2B5EF4-FFF2-40B4-BE49-F238E27FC236}">
                <a16:creationId xmlns:a16="http://schemas.microsoft.com/office/drawing/2014/main" id="{DD336AC5-A30C-3E40-AE11-C2F1F61E11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4867CCA8-F46B-484D-99A1-596B85669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EAC488-03F5-F84E-BD91-F72CE4BE6169}" type="slidenum">
              <a:rPr lang="fr-FR" altLang="fr-FR"/>
              <a:pPr eaLnBrk="1" hangingPunct="1"/>
              <a:t>13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665252BD-BFBE-7541-A078-64E56AEA53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7F132996-FDDA-AB4B-8636-0300B42CEB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A1BF79FC-311A-1B46-9BB4-D9A438A6F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3EC211-9553-FB42-B4CF-8AC0FD765C69}" type="slidenum">
              <a:rPr lang="fr-FR" altLang="fr-FR"/>
              <a:pPr eaLnBrk="1" hangingPunct="1"/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0611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665252BD-BFBE-7541-A078-64E56AEA53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7F132996-FDDA-AB4B-8636-0300B42CEB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A1BF79FC-311A-1B46-9BB4-D9A438A6F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3EC211-9553-FB42-B4CF-8AC0FD765C69}" type="slidenum">
              <a:rPr lang="fr-FR" altLang="fr-FR"/>
              <a:pPr eaLnBrk="1" hangingPunct="1"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2214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665252BD-BFBE-7541-A078-64E56AEA53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7F132996-FDDA-AB4B-8636-0300B42CEB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A1BF79FC-311A-1B46-9BB4-D9A438A6F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3EC211-9553-FB42-B4CF-8AC0FD765C69}" type="slidenum">
              <a:rPr lang="fr-FR" altLang="fr-FR"/>
              <a:pPr eaLnBrk="1" hangingPunct="1"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0991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665252BD-BFBE-7541-A078-64E56AEA53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7F132996-FDDA-AB4B-8636-0300B42CEB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A1BF79FC-311A-1B46-9BB4-D9A438A6F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3EC211-9553-FB42-B4CF-8AC0FD765C69}" type="slidenum">
              <a:rPr lang="fr-FR" altLang="fr-FR"/>
              <a:pPr eaLnBrk="1" hangingPunct="1"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3048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95306-8D9C-4469-B2C7-A104E20FAC3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879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D9B2A-BA02-4A62-A375-8500E501913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990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D9B2A-BA02-4A62-A375-8500E501913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79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D9B2A-BA02-4A62-A375-8500E501913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821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D9B2A-BA02-4A62-A375-8500E501913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08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Lorsque le corps humain est confronté a de fortes chaleur, son mécanisme de thermorégulation peut </a:t>
            </a:r>
            <a:r>
              <a:rPr lang="fr-FR" dirty="0" err="1"/>
              <a:t>etre</a:t>
            </a:r>
            <a:r>
              <a:rPr lang="fr-FR" dirty="0"/>
              <a:t> débordé =&gt; apparition de pathologie type coup de chaud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27F5-FFFE-4B81-A1D9-E7E2B28879E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685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D9B2A-BA02-4A62-A375-8500E501913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176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0A4D-3741-2647-900D-B8432A9CC29E}" type="slidenum">
              <a:rPr lang="fr-FR" altLang="fr-FR" smtClean="0"/>
              <a:pPr/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0106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D9B2A-BA02-4A62-A375-8500E501913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16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Lorsque le corps humain est confronté a de fortes chaleur, son mécanisme de thermorégulation peut </a:t>
            </a:r>
            <a:r>
              <a:rPr lang="fr-FR" dirty="0" err="1"/>
              <a:t>etre</a:t>
            </a:r>
            <a:r>
              <a:rPr lang="fr-FR" dirty="0"/>
              <a:t> débordé =&gt; apparition de pathologie type coup de chaud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27F5-FFFE-4B81-A1D9-E7E2B28879E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626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>
            <a:extLst>
              <a:ext uri="{FF2B5EF4-FFF2-40B4-BE49-F238E27FC236}">
                <a16:creationId xmlns:a16="http://schemas.microsoft.com/office/drawing/2014/main" id="{79CA82CE-A345-1144-8B7F-26C089AF7B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ce réservé des commentaires 2">
            <a:extLst>
              <a:ext uri="{FF2B5EF4-FFF2-40B4-BE49-F238E27FC236}">
                <a16:creationId xmlns:a16="http://schemas.microsoft.com/office/drawing/2014/main" id="{9396222C-7339-324F-913D-C25D63D77C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C2A6B9E8-F092-424B-8DBE-0950CF0C3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FAE626-E9CD-1140-900F-DFE5FBFEB430}" type="slidenum">
              <a:rPr lang="fr-FR" altLang="fr-FR"/>
              <a:pPr eaLnBrk="1" hangingPunct="1"/>
              <a:t>6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>
            <a:extLst>
              <a:ext uri="{FF2B5EF4-FFF2-40B4-BE49-F238E27FC236}">
                <a16:creationId xmlns:a16="http://schemas.microsoft.com/office/drawing/2014/main" id="{79CA82CE-A345-1144-8B7F-26C089AF7B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ce réservé des commentaires 2">
            <a:extLst>
              <a:ext uri="{FF2B5EF4-FFF2-40B4-BE49-F238E27FC236}">
                <a16:creationId xmlns:a16="http://schemas.microsoft.com/office/drawing/2014/main" id="{9396222C-7339-324F-913D-C25D63D77C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8436" name="Espace réservé du numéro de diapositive 3">
            <a:extLst>
              <a:ext uri="{FF2B5EF4-FFF2-40B4-BE49-F238E27FC236}">
                <a16:creationId xmlns:a16="http://schemas.microsoft.com/office/drawing/2014/main" id="{C2A6B9E8-F092-424B-8DBE-0950CF0C3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FAE626-E9CD-1140-900F-DFE5FBFEB430}" type="slidenum">
              <a:rPr lang="fr-FR" altLang="fr-FR"/>
              <a:pPr eaLnBrk="1" hangingPunct="1"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432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Lorsque le corps humain est confronté a de fortes chaleur, son mécanisme de thermorégulation peut </a:t>
            </a:r>
            <a:r>
              <a:rPr lang="fr-FR" dirty="0" err="1"/>
              <a:t>etre</a:t>
            </a:r>
            <a:r>
              <a:rPr lang="fr-FR" dirty="0"/>
              <a:t> débordé =&gt; apparition de pathologie type coup de chaud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27F5-FFFE-4B81-A1D9-E7E2B28879E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966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372881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3907827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531655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53C50F2-CD6F-43C3-B50B-DD3A35419AC9}" type="slidenum">
              <a:rPr lang="fr-FR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395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372881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3907827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531655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153C50F2-CD6F-43C3-B50B-DD3A35419AC9}" type="slidenum">
              <a:rPr lang="fr-F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4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>
            <a:extLst>
              <a:ext uri="{FF2B5EF4-FFF2-40B4-BE49-F238E27FC236}">
                <a16:creationId xmlns:a16="http://schemas.microsoft.com/office/drawing/2014/main" id="{C3E39B1E-0434-0C49-8F04-9A7AE2A14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ce réservé des commentaires 2">
            <a:extLst>
              <a:ext uri="{FF2B5EF4-FFF2-40B4-BE49-F238E27FC236}">
                <a16:creationId xmlns:a16="http://schemas.microsoft.com/office/drawing/2014/main" id="{CD9A9233-C8BD-1B4D-9D69-1D5A828EC3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8A4B0F-DEBD-174F-A682-793129F58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731602-DDCF-984D-A8F7-9845407B22C5}" type="slidenum">
              <a:rPr lang="fr-FR" altLang="fr-FR"/>
              <a:pPr eaLnBrk="1" hangingPunct="1"/>
              <a:t>11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DFFEE9-5899-844B-9AC2-41BD0B7B4801}"/>
              </a:ext>
            </a:extLst>
          </p:cNvPr>
          <p:cNvSpPr/>
          <p:nvPr userDrawn="1"/>
        </p:nvSpPr>
        <p:spPr>
          <a:xfrm>
            <a:off x="0" y="6691314"/>
            <a:ext cx="12192000" cy="166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38769250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D7DC5A-158F-3A49-9BCB-53FC1D0B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EB6E72-CD0D-6E49-A4D3-4A88847C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808631-E137-F34C-A883-C4BD32B6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38281-EEDB-644C-ADB8-D7FA0B8DA51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707315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5F005C-D64A-5C48-B152-70CFD15B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9B54C2-D3D6-6840-852C-AFF046B3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40E72-7401-3242-8968-3854D9B3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11C21-E1C7-0A4F-B5F6-3F86D27D5A5E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802235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314177" y="743602"/>
            <a:ext cx="11556547" cy="580547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73717" y="885223"/>
            <a:ext cx="11215775" cy="6758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36E"/>
                </a:solidFill>
                <a:latin typeface="TT Norms Bold" panose="0200080304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3718" y="1658811"/>
            <a:ext cx="11215774" cy="4706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92C56E"/>
                </a:solidFill>
                <a:latin typeface="TT Norms Regular" panose="02000503030000020003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48287" y="113747"/>
            <a:ext cx="362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j-lt"/>
              </a:rPr>
              <a:t>LES ATELIERS </a:t>
            </a:r>
          </a:p>
          <a:p>
            <a:r>
              <a:rPr lang="fr-FR" sz="1050" dirty="0">
                <a:solidFill>
                  <a:schemeClr val="bg1"/>
                </a:solidFill>
                <a:latin typeface="TT Norms Light" panose="02000503020000020003" pitchFamily="50" charset="0"/>
              </a:rPr>
              <a:t>DE LA FONDATION </a:t>
            </a:r>
          </a:p>
          <a:p>
            <a:r>
              <a:rPr lang="fr-FR" sz="1050" dirty="0">
                <a:solidFill>
                  <a:schemeClr val="bg1"/>
                </a:solidFill>
                <a:latin typeface="TT Norms Light" panose="02000503020000020003" pitchFamily="50" charset="0"/>
              </a:rPr>
              <a:t>UNIVERSITE </a:t>
            </a:r>
            <a:r>
              <a:rPr lang="fr-FR" sz="1000" dirty="0">
                <a:solidFill>
                  <a:schemeClr val="bg1"/>
                </a:solidFill>
                <a:latin typeface="TT Norms Light" panose="02000503020000020003" pitchFamily="50" charset="0"/>
              </a:rPr>
              <a:t>GUSTAVE</a:t>
            </a:r>
            <a:r>
              <a:rPr lang="fr-FR" sz="1050" dirty="0">
                <a:solidFill>
                  <a:schemeClr val="bg1"/>
                </a:solidFill>
                <a:latin typeface="TT Norms Light" panose="02000503020000020003" pitchFamily="50" charset="0"/>
              </a:rPr>
              <a:t> EIFFEL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024" y="122424"/>
            <a:ext cx="2015618" cy="348890"/>
          </a:xfrm>
          <a:prstGeom prst="rect">
            <a:avLst/>
          </a:prstGeom>
        </p:spPr>
      </p:pic>
      <p:cxnSp>
        <p:nvCxnSpPr>
          <p:cNvPr id="14" name="Connecteur droit 13"/>
          <p:cNvCxnSpPr/>
          <p:nvPr userDrawn="1"/>
        </p:nvCxnSpPr>
        <p:spPr>
          <a:xfrm>
            <a:off x="172994" y="743602"/>
            <a:ext cx="16476" cy="59290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>
          <a:xfrm>
            <a:off x="189470" y="6662488"/>
            <a:ext cx="7974227" cy="101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 userDrawn="1"/>
        </p:nvCxnSpPr>
        <p:spPr>
          <a:xfrm>
            <a:off x="1486930" y="274345"/>
            <a:ext cx="83655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 userDrawn="1"/>
        </p:nvCxnSpPr>
        <p:spPr>
          <a:xfrm>
            <a:off x="11991642" y="585192"/>
            <a:ext cx="0" cy="19935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13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Page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6112153" name="Titre"/>
          <p:cNvSpPr>
            <a:spLocks noGrp="1"/>
          </p:cNvSpPr>
          <p:nvPr>
            <p:ph type="title" hasCustomPrompt="1"/>
          </p:nvPr>
        </p:nvSpPr>
        <p:spPr bwMode="auto"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CLIQUEZ POUR AJOUTER LE TITRE DE LA PAGE</a:t>
            </a:r>
            <a:endParaRPr/>
          </a:p>
        </p:txBody>
      </p:sp>
      <p:sp>
        <p:nvSpPr>
          <p:cNvPr id="1623566596" name="Corps de texte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780696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sp>
        <p:nvSpPr>
          <p:cNvPr id="1712876542" name="Corps de texte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80696" y="1390798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ajouter du texte</a:t>
            </a:r>
            <a:endParaRPr/>
          </a:p>
        </p:txBody>
      </p:sp>
      <p:pic>
        <p:nvPicPr>
          <p:cNvPr id="818481745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350681" y="2"/>
            <a:ext cx="84132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3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B326AE2-0E28-6EB2-7184-DB935DFA95BF}"/>
              </a:ext>
            </a:extLst>
          </p:cNvPr>
          <p:cNvSpPr txBox="1"/>
          <p:nvPr userDrawn="1"/>
        </p:nvSpPr>
        <p:spPr>
          <a:xfrm>
            <a:off x="1438968" y="252705"/>
            <a:ext cx="10515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500" dirty="0">
                <a:solidFill>
                  <a:srgbClr val="09AD41"/>
                </a:solidFill>
                <a:latin typeface="Jigsaw Stencil Reg" pitchFamily="2" charset="77"/>
              </a:rPr>
              <a:t>6</a:t>
            </a:r>
            <a:r>
              <a:rPr lang="fr-FR" sz="1500" baseline="30000" dirty="0">
                <a:solidFill>
                  <a:srgbClr val="09AD41"/>
                </a:solidFill>
                <a:latin typeface="Jigsaw Stencil Reg" pitchFamily="2" charset="77"/>
              </a:rPr>
              <a:t>e</a:t>
            </a:r>
            <a:r>
              <a:rPr lang="fr-FR" sz="1500" dirty="0">
                <a:solidFill>
                  <a:srgbClr val="09AD41"/>
                </a:solidFill>
                <a:latin typeface="Jigsaw Stencil Reg" pitchFamily="2" charset="77"/>
              </a:rPr>
              <a:t> JOURNÉE FRANCILIENNE URBANISME ET SANTÉ</a:t>
            </a:r>
            <a:endParaRPr lang="fr-FR" sz="1500" b="0" i="0" dirty="0">
              <a:solidFill>
                <a:srgbClr val="09AD41"/>
              </a:solidFill>
              <a:latin typeface="Jigsaw Stencil Reg" pitchFamily="2" charset="77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4EEA3ED-AFA8-2BFD-25D6-170BC6D1820A}"/>
              </a:ext>
            </a:extLst>
          </p:cNvPr>
          <p:cNvGrpSpPr/>
          <p:nvPr userDrawn="1"/>
        </p:nvGrpSpPr>
        <p:grpSpPr>
          <a:xfrm>
            <a:off x="499923" y="6142738"/>
            <a:ext cx="629988" cy="464188"/>
            <a:chOff x="2523342" y="3922748"/>
            <a:chExt cx="340508" cy="334524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3E6BE39-12CA-68F1-C250-56A4DC5E4290}"/>
                </a:ext>
              </a:extLst>
            </p:cNvPr>
            <p:cNvSpPr/>
            <p:nvPr/>
          </p:nvSpPr>
          <p:spPr>
            <a:xfrm>
              <a:off x="2526169" y="3924044"/>
              <a:ext cx="316612" cy="3166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Google Shape;55;p13" descr="Une image contenant symbole, Graphique, Police, logo&#10;&#10;Description générée automatiquement">
              <a:extLst>
                <a:ext uri="{FF2B5EF4-FFF2-40B4-BE49-F238E27FC236}">
                  <a16:creationId xmlns:a16="http://schemas.microsoft.com/office/drawing/2014/main" id="{D8E26CDE-3C6D-C8AC-F734-E861E530A7E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70257"/>
            <a:stretch/>
          </p:blipFill>
          <p:spPr>
            <a:xfrm>
              <a:off x="2523342" y="3922748"/>
              <a:ext cx="340508" cy="33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84;p19">
            <a:extLst>
              <a:ext uri="{FF2B5EF4-FFF2-40B4-BE49-F238E27FC236}">
                <a16:creationId xmlns:a16="http://schemas.microsoft.com/office/drawing/2014/main" id="{E2B4DFF2-D86D-F268-C7E4-81C711BF58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156832" y="6578134"/>
            <a:ext cx="933091" cy="224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fr-FR" smtClean="0"/>
              <a:pPr>
                <a:spcAft>
                  <a:spcPts val="0"/>
                </a:spcAft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08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4C1577-EFD9-114B-B2FF-422395F9FE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325"/>
            <a:ext cx="101282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b="1" i="0" dirty="0">
                <a:solidFill>
                  <a:schemeClr val="bg1"/>
                </a:solidFill>
              </a:rPr>
              <a:t>Effets de l’urbanisation sur la santé</a:t>
            </a:r>
            <a:endParaRPr lang="fr-FR" altLang="fr-FR" i="0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17" y="404664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E781C00-2285-4446-9037-D2E04B8D90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684B7768-08B9-DB40-92CA-B92E51D02E84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06961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2314858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8C5C06E-FBA4-2E4D-ADCE-8DAEF4B4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5693F6-5381-424B-B51A-62EFA8FB2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3194CC1-BFC8-8D41-B0E0-B93C2F7E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E82D9-A446-EC4D-AC5F-EF4106AE4D4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58887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BAAA633A-879C-004F-B95C-38690CE36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24C061E-0EEF-6047-AA04-25872C2AD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5A78259-8D59-B04F-AC0D-8F50A5B95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75A7C-42D3-9F43-9D17-6BEC431E14B2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454624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4B05E3C-E3B4-1D48-8A9B-D0244E56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813A15C8-325A-1B4E-A551-3DECBDA3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233BAD3-4032-8842-84E6-784D45ED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487CD-530E-6D4B-9DDB-89E7DACC85C6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75717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884BB344-3EA3-4342-A324-30990F4A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99A7729F-0352-6A40-93FE-DB8AD928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C17FAB1-F7C5-7642-AD73-1E99293A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F306C-CA7A-8C4A-A709-E04E2512BE7B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622740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30BFEE9-E768-4142-9127-1B9D0A99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61368F2-4273-6542-81D9-F5D75500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51EEE62-B906-BB40-AA9B-AE545F6E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4CE08-7BB8-F043-B064-F3A9E798E821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380940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2B7EBCE-9A6F-154E-9E1B-4B1E0427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7" y="1158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B1B60CC-90F2-8146-AB9F-C1A570EA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417" y="11588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F2DC6FC-D953-9740-AD4E-93C3460D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2FC71-D9F2-A34A-B0C4-B610DC9E83EE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019260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E67337-012F-2F4C-878B-6FCE53F1525C}"/>
              </a:ext>
            </a:extLst>
          </p:cNvPr>
          <p:cNvSpPr/>
          <p:nvPr userDrawn="1"/>
        </p:nvSpPr>
        <p:spPr>
          <a:xfrm>
            <a:off x="0" y="0"/>
            <a:ext cx="12192000" cy="476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27" name="Espace réservé du titre 1">
            <a:extLst>
              <a:ext uri="{FF2B5EF4-FFF2-40B4-BE49-F238E27FC236}">
                <a16:creationId xmlns:a16="http://schemas.microsoft.com/office/drawing/2014/main" id="{97D70CBE-E556-F44E-A6BB-EC275356B6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4417" y="54927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8" name="Espace réservé du texte 2">
            <a:extLst>
              <a:ext uri="{FF2B5EF4-FFF2-40B4-BE49-F238E27FC236}">
                <a16:creationId xmlns:a16="http://schemas.microsoft.com/office/drawing/2014/main" id="{BB0D5B39-D61A-9748-917C-492FE065CF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4417" y="1773238"/>
            <a:ext cx="10972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22554B-C730-EB44-8087-11A067D69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2417" y="11588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3E1E232-5CC1-444A-A338-859993F6C220}" type="slidenum">
              <a:rPr lang="fr-FR" altLang="fr-FR"/>
              <a:pPr/>
              <a:t>‹#›</a:t>
            </a:fld>
            <a:endParaRPr lang="fr-FR" alt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F5B08D-A0D5-174E-8787-47E1990737FB}"/>
              </a:ext>
            </a:extLst>
          </p:cNvPr>
          <p:cNvSpPr/>
          <p:nvPr userDrawn="1"/>
        </p:nvSpPr>
        <p:spPr>
          <a:xfrm>
            <a:off x="0" y="6741368"/>
            <a:ext cx="12192000" cy="166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image" Target="../media/image6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1.jpeg"/><Relationship Id="rId12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5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4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3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13" Type="http://schemas.openxmlformats.org/officeDocument/2006/relationships/image" Target="../media/image86.tiff"/><Relationship Id="rId18" Type="http://schemas.openxmlformats.org/officeDocument/2006/relationships/image" Target="../media/image91.png"/><Relationship Id="rId3" Type="http://schemas.openxmlformats.org/officeDocument/2006/relationships/image" Target="../media/image77.jpeg"/><Relationship Id="rId21" Type="http://schemas.openxmlformats.org/officeDocument/2006/relationships/image" Target="../media/image94.png"/><Relationship Id="rId7" Type="http://schemas.openxmlformats.org/officeDocument/2006/relationships/image" Target="../media/image80.tiff"/><Relationship Id="rId12" Type="http://schemas.openxmlformats.org/officeDocument/2006/relationships/image" Target="../media/image85.jpeg"/><Relationship Id="rId17" Type="http://schemas.openxmlformats.org/officeDocument/2006/relationships/image" Target="../media/image90.png"/><Relationship Id="rId2" Type="http://schemas.openxmlformats.org/officeDocument/2006/relationships/image" Target="../media/image76.emf"/><Relationship Id="rId16" Type="http://schemas.openxmlformats.org/officeDocument/2006/relationships/image" Target="../media/image89.tiff"/><Relationship Id="rId20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11" Type="http://schemas.openxmlformats.org/officeDocument/2006/relationships/image" Target="../media/image84.png"/><Relationship Id="rId5" Type="http://schemas.microsoft.com/office/2007/relationships/hdphoto" Target="../media/hdphoto1.wdp"/><Relationship Id="rId15" Type="http://schemas.openxmlformats.org/officeDocument/2006/relationships/image" Target="../media/image88.png"/><Relationship Id="rId10" Type="http://schemas.openxmlformats.org/officeDocument/2006/relationships/image" Target="../media/image83.tiff"/><Relationship Id="rId19" Type="http://schemas.openxmlformats.org/officeDocument/2006/relationships/image" Target="../media/image92.jpeg"/><Relationship Id="rId4" Type="http://schemas.openxmlformats.org/officeDocument/2006/relationships/image" Target="../media/image78.png"/><Relationship Id="rId9" Type="http://schemas.openxmlformats.org/officeDocument/2006/relationships/image" Target="../media/image82.tiff"/><Relationship Id="rId14" Type="http://schemas.openxmlformats.org/officeDocument/2006/relationships/image" Target="../media/image87.tiff"/><Relationship Id="rId22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emf"/><Relationship Id="rId18" Type="http://schemas.openxmlformats.org/officeDocument/2006/relationships/image" Target="../media/image109.tiff"/><Relationship Id="rId3" Type="http://schemas.openxmlformats.org/officeDocument/2006/relationships/image" Target="../media/image96.png"/><Relationship Id="rId21" Type="http://schemas.openxmlformats.org/officeDocument/2006/relationships/image" Target="../media/image110.jpeg"/><Relationship Id="rId7" Type="http://schemas.openxmlformats.org/officeDocument/2006/relationships/image" Target="../media/image100.jpeg"/><Relationship Id="rId12" Type="http://schemas.openxmlformats.org/officeDocument/2006/relationships/image" Target="../media/image105.tiff"/><Relationship Id="rId17" Type="http://schemas.openxmlformats.org/officeDocument/2006/relationships/image" Target="../media/image89.tiff"/><Relationship Id="rId2" Type="http://schemas.openxmlformats.org/officeDocument/2006/relationships/image" Target="../media/image91.png"/><Relationship Id="rId16" Type="http://schemas.openxmlformats.org/officeDocument/2006/relationships/image" Target="../media/image108.tiff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5" Type="http://schemas.openxmlformats.org/officeDocument/2006/relationships/image" Target="../media/image92.jpeg"/><Relationship Id="rId23" Type="http://schemas.openxmlformats.org/officeDocument/2006/relationships/image" Target="../media/image112.emf"/><Relationship Id="rId10" Type="http://schemas.openxmlformats.org/officeDocument/2006/relationships/image" Target="../media/image103.jpeg"/><Relationship Id="rId19" Type="http://schemas.openxmlformats.org/officeDocument/2006/relationships/image" Target="../media/image87.tiff"/><Relationship Id="rId4" Type="http://schemas.openxmlformats.org/officeDocument/2006/relationships/image" Target="../media/image97.tiff"/><Relationship Id="rId9" Type="http://schemas.openxmlformats.org/officeDocument/2006/relationships/image" Target="../media/image102.jpeg"/><Relationship Id="rId14" Type="http://schemas.openxmlformats.org/officeDocument/2006/relationships/image" Target="../media/image107.wmf"/><Relationship Id="rId22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119.jpg"/><Relationship Id="rId18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91.png"/><Relationship Id="rId12" Type="http://schemas.openxmlformats.org/officeDocument/2006/relationships/image" Target="../media/image97.tiff"/><Relationship Id="rId17" Type="http://schemas.openxmlformats.org/officeDocument/2006/relationships/image" Target="../media/image104.png"/><Relationship Id="rId2" Type="http://schemas.openxmlformats.org/officeDocument/2006/relationships/image" Target="../media/image74.emf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96.png"/><Relationship Id="rId5" Type="http://schemas.openxmlformats.org/officeDocument/2006/relationships/image" Target="../media/image115.jpeg"/><Relationship Id="rId15" Type="http://schemas.openxmlformats.org/officeDocument/2006/relationships/image" Target="../media/image121.tiff"/><Relationship Id="rId10" Type="http://schemas.openxmlformats.org/officeDocument/2006/relationships/image" Target="../media/image118.png"/><Relationship Id="rId4" Type="http://schemas.openxmlformats.org/officeDocument/2006/relationships/image" Target="../media/image114.png"/><Relationship Id="rId9" Type="http://schemas.openxmlformats.org/officeDocument/2006/relationships/image" Target="../media/image117.png"/><Relationship Id="rId14" Type="http://schemas.openxmlformats.org/officeDocument/2006/relationships/image" Target="../media/image12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1.png"/><Relationship Id="rId18" Type="http://schemas.openxmlformats.org/officeDocument/2006/relationships/image" Target="../media/image132.jpeg"/><Relationship Id="rId3" Type="http://schemas.openxmlformats.org/officeDocument/2006/relationships/image" Target="../media/image110.jpeg"/><Relationship Id="rId21" Type="http://schemas.openxmlformats.org/officeDocument/2006/relationships/image" Target="../media/image135.jpeg"/><Relationship Id="rId7" Type="http://schemas.openxmlformats.org/officeDocument/2006/relationships/image" Target="../media/image80.tiff"/><Relationship Id="rId12" Type="http://schemas.openxmlformats.org/officeDocument/2006/relationships/image" Target="../media/image128.jp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7.png"/><Relationship Id="rId20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7.png"/><Relationship Id="rId24" Type="http://schemas.openxmlformats.org/officeDocument/2006/relationships/image" Target="../media/image137.jpeg"/><Relationship Id="rId5" Type="http://schemas.openxmlformats.org/officeDocument/2006/relationships/image" Target="../media/image124.png"/><Relationship Id="rId15" Type="http://schemas.openxmlformats.org/officeDocument/2006/relationships/image" Target="../media/image130.png"/><Relationship Id="rId23" Type="http://schemas.openxmlformats.org/officeDocument/2006/relationships/image" Target="../media/image116.jpeg"/><Relationship Id="rId10" Type="http://schemas.openxmlformats.org/officeDocument/2006/relationships/image" Target="../media/image126.png"/><Relationship Id="rId19" Type="http://schemas.openxmlformats.org/officeDocument/2006/relationships/image" Target="../media/image133.jpeg"/><Relationship Id="rId4" Type="http://schemas.openxmlformats.org/officeDocument/2006/relationships/image" Target="../media/image123.png"/><Relationship Id="rId9" Type="http://schemas.openxmlformats.org/officeDocument/2006/relationships/image" Target="../media/image125.tiff"/><Relationship Id="rId14" Type="http://schemas.openxmlformats.org/officeDocument/2006/relationships/image" Target="../media/image129.png"/><Relationship Id="rId22" Type="http://schemas.openxmlformats.org/officeDocument/2006/relationships/image" Target="../media/image1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hendel@esiee.f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profile/Martin_Hende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1EA6B-9896-E155-3828-250703E75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07" y="806848"/>
            <a:ext cx="11993217" cy="893960"/>
          </a:xfrm>
        </p:spPr>
        <p:txBody>
          <a:bodyPr/>
          <a:lstStyle/>
          <a:p>
            <a:r>
              <a:rPr lang="en-US" sz="3600" b="1" dirty="0" err="1"/>
              <a:t>Effets</a:t>
            </a:r>
            <a:r>
              <a:rPr lang="en-US" sz="3600" b="1" dirty="0"/>
              <a:t> de </a:t>
            </a:r>
            <a:r>
              <a:rPr lang="en-US" sz="3600" b="1" dirty="0" err="1"/>
              <a:t>l’urbanisation</a:t>
            </a:r>
            <a:r>
              <a:rPr lang="en-US" sz="3600" b="1" dirty="0"/>
              <a:t> sur la </a:t>
            </a:r>
            <a:r>
              <a:rPr lang="en-US" sz="3600" b="1" dirty="0" err="1"/>
              <a:t>santé</a:t>
            </a:r>
            <a:r>
              <a:rPr lang="en-US" sz="3600" b="1" dirty="0"/>
              <a:t> du </a:t>
            </a:r>
            <a:r>
              <a:rPr lang="en-US" sz="3600" b="1" dirty="0" err="1"/>
              <a:t>citadin</a:t>
            </a:r>
            <a:r>
              <a:rPr lang="en-US" sz="3600" b="1" dirty="0"/>
              <a:t> :</a:t>
            </a:r>
            <a:br>
              <a:rPr lang="en-US" sz="3600" b="1" dirty="0"/>
            </a:br>
            <a:r>
              <a:rPr lang="en-US" sz="3600" b="1" dirty="0"/>
              <a:t>adaptation des </a:t>
            </a:r>
            <a:r>
              <a:rPr lang="en-US" sz="3600" b="1" dirty="0" err="1"/>
              <a:t>villes</a:t>
            </a:r>
            <a:r>
              <a:rPr lang="en-US" sz="3600" b="1" dirty="0"/>
              <a:t> aux canicules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0E99E-ED96-AFE9-620D-B26415604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4797152"/>
            <a:ext cx="6400800" cy="1752600"/>
          </a:xfrm>
        </p:spPr>
        <p:txBody>
          <a:bodyPr/>
          <a:lstStyle/>
          <a:p>
            <a:r>
              <a:rPr lang="fr-F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Martin Hendel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Symposium CREER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Médecine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environnement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 septembre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83148-D498-B638-00C2-B8388BE3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994" y="6011999"/>
            <a:ext cx="614236" cy="6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D561D933-275C-6D1B-8E73-7EDF6AA262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420" y="5301208"/>
            <a:ext cx="1273504" cy="684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33E8E-2226-36AC-5BCC-81F6130F9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15192" r="6077" b="14035"/>
          <a:stretch/>
        </p:blipFill>
        <p:spPr>
          <a:xfrm>
            <a:off x="9980326" y="5995590"/>
            <a:ext cx="2096102" cy="647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E5DB7-7E8B-F788-B160-AF4A1FC84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" y="5562524"/>
            <a:ext cx="1915991" cy="1140771"/>
          </a:xfrm>
          <a:prstGeom prst="rect">
            <a:avLst/>
          </a:prstGeom>
        </p:spPr>
      </p:pic>
      <p:pic>
        <p:nvPicPr>
          <p:cNvPr id="4" name="Picture 2" descr=" (Retour à l'accueil)">
            <a:extLst>
              <a:ext uri="{FF2B5EF4-FFF2-40B4-BE49-F238E27FC236}">
                <a16:creationId xmlns:a16="http://schemas.microsoft.com/office/drawing/2014/main" id="{4E4CABDA-D8BB-DA3A-47F0-987F54D46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35" y="6210596"/>
            <a:ext cx="2072330" cy="4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Martin.hendel\Desktop\Martin\CIFRE\Réunions et comptes rendus\130709_Louvre\IMG_20130709_142350.jpg">
            <a:extLst>
              <a:ext uri="{FF2B5EF4-FFF2-40B4-BE49-F238E27FC236}">
                <a16:creationId xmlns:a16="http://schemas.microsoft.com/office/drawing/2014/main" id="{A2375DDB-B00D-31D7-04A7-51594E261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3" y="2033121"/>
            <a:ext cx="3673817" cy="275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BEF2E-9E3E-A21B-A476-C1130CB41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r="15246"/>
          <a:stretch/>
        </p:blipFill>
        <p:spPr>
          <a:xfrm>
            <a:off x="4208588" y="2033120"/>
            <a:ext cx="3342776" cy="2756053"/>
          </a:xfrm>
          <a:prstGeom prst="rect">
            <a:avLst/>
          </a:prstGeom>
        </p:spPr>
      </p:pic>
      <p:pic>
        <p:nvPicPr>
          <p:cNvPr id="17" name="Image 2">
            <a:extLst>
              <a:ext uri="{FF2B5EF4-FFF2-40B4-BE49-F238E27FC236}">
                <a16:creationId xmlns:a16="http://schemas.microsoft.com/office/drawing/2014/main" id="{9C985FAA-67DC-164B-44BA-6886FD4775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r="1117" b="13017"/>
          <a:stretch/>
        </p:blipFill>
        <p:spPr bwMode="auto">
          <a:xfrm>
            <a:off x="7824192" y="2030224"/>
            <a:ext cx="4113433" cy="2766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474545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8" name="Picture 4" descr="La chaleur, un risque à multiples impacts sur la santé - Prévention BTP">
            <a:extLst>
              <a:ext uri="{FF2B5EF4-FFF2-40B4-BE49-F238E27FC236}">
                <a16:creationId xmlns:a16="http://schemas.microsoft.com/office/drawing/2014/main" id="{DB44749A-5A74-DE02-9276-3D284D59C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000" r="3333" b="7777"/>
          <a:stretch/>
        </p:blipFill>
        <p:spPr bwMode="auto">
          <a:xfrm>
            <a:off x="7176121" y="1161415"/>
            <a:ext cx="4997152" cy="34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8561334" name="Titre 1"/>
          <p:cNvSpPr>
            <a:spLocks noGrp="1"/>
          </p:cNvSpPr>
          <p:nvPr>
            <p:ph type="title"/>
          </p:nvPr>
        </p:nvSpPr>
        <p:spPr bwMode="auto"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sz="3600" b="0" dirty="0"/>
              <a:t>« Santé urbaine »</a:t>
            </a:r>
            <a:endParaRPr sz="3600" b="0" dirty="0"/>
          </a:p>
        </p:txBody>
      </p:sp>
      <p:sp>
        <p:nvSpPr>
          <p:cNvPr id="1957995200" name="Espace réservé du texte 2"/>
          <p:cNvSpPr>
            <a:spLocks noGrp="1"/>
          </p:cNvSpPr>
          <p:nvPr>
            <p:ph idx="1"/>
          </p:nvPr>
        </p:nvSpPr>
        <p:spPr bwMode="auto">
          <a:xfrm>
            <a:off x="100083" y="1323788"/>
            <a:ext cx="1819453" cy="375391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fr-FR" sz="1800" b="1" dirty="0">
                <a:solidFill>
                  <a:schemeClr val="accent1"/>
                </a:solidFill>
              </a:rPr>
              <a:t>Infrastructures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34CCA3B-9782-7F88-FF17-5782C9B50358}"/>
              </a:ext>
            </a:extLst>
          </p:cNvPr>
          <p:cNvSpPr txBox="1"/>
          <p:nvPr/>
        </p:nvSpPr>
        <p:spPr bwMode="auto">
          <a:xfrm>
            <a:off x="6131710" y="1323788"/>
            <a:ext cx="8525019" cy="504402"/>
          </a:xfrm>
          <a:prstGeom prst="rect">
            <a:avLst/>
          </a:prstGeom>
        </p:spPr>
        <p:txBody>
          <a:bodyPr/>
          <a:lstStyle>
            <a:lvl1pPr mar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Travailleurs / Ecoliers</a:t>
            </a:r>
            <a:endParaRPr lang="fr-FR" sz="2000" dirty="0"/>
          </a:p>
          <a:p>
            <a:pPr marL="285750" indent="-285750">
              <a:buFont typeface="Arial"/>
              <a:buChar char="•"/>
              <a:defRPr/>
            </a:pPr>
            <a:endParaRPr lang="fr-FR" sz="2000" dirty="0"/>
          </a:p>
          <a:p>
            <a:pPr marL="285750" indent="-285750">
              <a:buFont typeface="Arial"/>
              <a:buChar char="•"/>
              <a:defRPr/>
            </a:pPr>
            <a:endParaRPr lang="fr-FR" sz="2000" dirty="0"/>
          </a:p>
        </p:txBody>
      </p:sp>
      <p:sp>
        <p:nvSpPr>
          <p:cNvPr id="610954193" name="TextBox 610954192">
            <a:extLst>
              <a:ext uri="{FF2B5EF4-FFF2-40B4-BE49-F238E27FC236}">
                <a16:creationId xmlns:a16="http://schemas.microsoft.com/office/drawing/2014/main" id="{B71759B0-2E79-E3D5-5F57-5F43ED2A8E5E}"/>
              </a:ext>
            </a:extLst>
          </p:cNvPr>
          <p:cNvSpPr txBox="1"/>
          <p:nvPr/>
        </p:nvSpPr>
        <p:spPr>
          <a:xfrm>
            <a:off x="100083" y="4468527"/>
            <a:ext cx="5777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Dilatation thermique : ponts, viaducs, pipelines, réseaux de transport, de distribution ou de transport de fluides ou d’énergie (y c électrique) </a:t>
            </a:r>
            <a:r>
              <a:rPr lang="fr-FR" dirty="0">
                <a:sym typeface="Wingdings" pitchFamily="2" charset="2"/>
              </a:rPr>
              <a:t> endommagement/interruption du service</a:t>
            </a:r>
            <a:endParaRPr lang="fr-FR" dirty="0"/>
          </a:p>
          <a:p>
            <a:pPr algn="just"/>
            <a:endParaRPr lang="fr-FR" dirty="0"/>
          </a:p>
          <a:p>
            <a:pPr algn="just"/>
            <a:r>
              <a:rPr lang="fr-FR" dirty="0"/>
              <a:t>Coupures de courant : par ex appel de charge trop important (e.g. clim’), rupture des jonctions électriques, …</a:t>
            </a:r>
          </a:p>
        </p:txBody>
      </p:sp>
      <p:grpSp>
        <p:nvGrpSpPr>
          <p:cNvPr id="610954194" name="Group 610954193">
            <a:extLst>
              <a:ext uri="{FF2B5EF4-FFF2-40B4-BE49-F238E27FC236}">
                <a16:creationId xmlns:a16="http://schemas.microsoft.com/office/drawing/2014/main" id="{62F3B0AC-B7B4-1A65-1E41-41E512A4F346}"/>
              </a:ext>
            </a:extLst>
          </p:cNvPr>
          <p:cNvGrpSpPr/>
          <p:nvPr/>
        </p:nvGrpSpPr>
        <p:grpSpPr>
          <a:xfrm>
            <a:off x="102422" y="1772816"/>
            <a:ext cx="5567598" cy="2680633"/>
            <a:chOff x="625369" y="1326269"/>
            <a:chExt cx="5287923" cy="2545978"/>
          </a:xfrm>
        </p:grpSpPr>
        <p:pic>
          <p:nvPicPr>
            <p:cNvPr id="610954192" name="Picture 610954191">
              <a:extLst>
                <a:ext uri="{FF2B5EF4-FFF2-40B4-BE49-F238E27FC236}">
                  <a16:creationId xmlns:a16="http://schemas.microsoft.com/office/drawing/2014/main" id="{EC2403B3-0CBB-9E34-827A-457E1DD27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2" t="2663" r="4882" b="3471"/>
            <a:stretch/>
          </p:blipFill>
          <p:spPr>
            <a:xfrm>
              <a:off x="625369" y="1326269"/>
              <a:ext cx="3299454" cy="2545978"/>
            </a:xfrm>
            <a:prstGeom prst="rect">
              <a:avLst/>
            </a:prstGeom>
          </p:spPr>
        </p:pic>
        <p:pic>
          <p:nvPicPr>
            <p:cNvPr id="6146" name="Picture 2" descr="Thermal Expansion | Secondaire | Alloprof">
              <a:extLst>
                <a:ext uri="{FF2B5EF4-FFF2-40B4-BE49-F238E27FC236}">
                  <a16:creationId xmlns:a16="http://schemas.microsoft.com/office/drawing/2014/main" id="{7D263850-F9CF-D2C3-E62C-E920C13B0F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4"/>
            <a:stretch/>
          </p:blipFill>
          <p:spPr bwMode="auto">
            <a:xfrm>
              <a:off x="4004304" y="1326269"/>
              <a:ext cx="1908988" cy="2545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0954195" name="TextBox 610954194">
            <a:extLst>
              <a:ext uri="{FF2B5EF4-FFF2-40B4-BE49-F238E27FC236}">
                <a16:creationId xmlns:a16="http://schemas.microsoft.com/office/drawing/2014/main" id="{37E481AB-7D2B-9506-CE52-1C5C64317B1D}"/>
              </a:ext>
            </a:extLst>
          </p:cNvPr>
          <p:cNvSpPr txBox="1"/>
          <p:nvPr/>
        </p:nvSpPr>
        <p:spPr>
          <a:xfrm>
            <a:off x="6312024" y="4468527"/>
            <a:ext cx="5777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En particulier </a:t>
            </a:r>
            <a:r>
              <a:rPr lang="fr-FR" b="1" dirty="0"/>
              <a:t>métiers en extérieur </a:t>
            </a:r>
            <a:r>
              <a:rPr lang="fr-FR" dirty="0"/>
              <a:t>(agriculture, BTP, …), mais aussi intérieur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dirty="0"/>
              <a:t>Concentration et capacité d’apprentissage</a:t>
            </a:r>
          </a:p>
          <a:p>
            <a:pPr algn="just"/>
            <a:endParaRPr lang="fr-FR" dirty="0"/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dirty="0"/>
              <a:t>Moins de productivité, plus d’accidents du travail (+5-7% au-delà de 30°C, +10-15% au-delà de 38°C),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CC41E-8B1B-074F-5AFD-B0AD3F2F70B5}"/>
              </a:ext>
            </a:extLst>
          </p:cNvPr>
          <p:cNvSpPr txBox="1"/>
          <p:nvPr/>
        </p:nvSpPr>
        <p:spPr bwMode="auto">
          <a:xfrm>
            <a:off x="3660067" y="1772816"/>
            <a:ext cx="1122423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Wikipedia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689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95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095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109541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1">
            <a:extLst>
              <a:ext uri="{FF2B5EF4-FFF2-40B4-BE49-F238E27FC236}">
                <a16:creationId xmlns:a16="http://schemas.microsoft.com/office/drawing/2014/main" id="{11C3910C-6280-CA4A-9B81-C6F779591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212655-127A-3444-B510-EDAEE1A8DC97}" type="slidenum">
              <a:rPr lang="fr-FR" altLang="fr-FR" sz="1200">
                <a:solidFill>
                  <a:schemeClr val="bg1"/>
                </a:solidFill>
              </a:rPr>
              <a:pPr eaLnBrk="1" hangingPunct="1"/>
              <a:t>11</a:t>
            </a:fld>
            <a:endParaRPr lang="fr-FR" altLang="fr-FR" sz="1200">
              <a:solidFill>
                <a:schemeClr val="bg1"/>
              </a:solidFill>
            </a:endParaRP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A2807AD5-3B04-074D-B2D6-CBE2356E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339"/>
            <a:ext cx="3975100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ZoneTexte 8">
            <a:extLst>
              <a:ext uri="{FF2B5EF4-FFF2-40B4-BE49-F238E27FC236}">
                <a16:creationId xmlns:a16="http://schemas.microsoft.com/office/drawing/2014/main" id="{B3C5DAF8-C9EE-B244-BA4E-D8C14CF89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6" y="6154739"/>
            <a:ext cx="3451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/>
              <a:t>Source: Lemonsu et al. 2013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43D818-226E-B94D-B299-80A6D5E9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1" y="4826000"/>
            <a:ext cx="5238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chemeClr val="accent1"/>
                </a:solidFill>
              </a:rPr>
              <a:t>Canicule 2003 tous les deux étés à partir de 2050</a:t>
            </a:r>
          </a:p>
        </p:txBody>
      </p:sp>
      <p:sp>
        <p:nvSpPr>
          <p:cNvPr id="27654" name="Rectangle 9">
            <a:extLst>
              <a:ext uri="{FF2B5EF4-FFF2-40B4-BE49-F238E27FC236}">
                <a16:creationId xmlns:a16="http://schemas.microsoft.com/office/drawing/2014/main" id="{13ED7CCE-3E79-DD4A-B966-38D763799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2205039"/>
            <a:ext cx="1243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1970-2007 </a:t>
            </a:r>
          </a:p>
        </p:txBody>
      </p:sp>
      <p:sp>
        <p:nvSpPr>
          <p:cNvPr id="27655" name="Rectangle 10">
            <a:extLst>
              <a:ext uri="{FF2B5EF4-FFF2-40B4-BE49-F238E27FC236}">
                <a16:creationId xmlns:a16="http://schemas.microsoft.com/office/drawing/2014/main" id="{1557F3BE-4A74-CF4A-A7C9-250A0385B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764" y="2205039"/>
            <a:ext cx="1190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2071-2099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FF5EB-49E6-FC42-92F9-0652BFD95BA7}"/>
              </a:ext>
            </a:extLst>
          </p:cNvPr>
          <p:cNvSpPr/>
          <p:nvPr/>
        </p:nvSpPr>
        <p:spPr>
          <a:xfrm>
            <a:off x="2174875" y="1828800"/>
            <a:ext cx="1944688" cy="4325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657" name="ZoneTexte 12">
            <a:extLst>
              <a:ext uri="{FF2B5EF4-FFF2-40B4-BE49-F238E27FC236}">
                <a16:creationId xmlns:a16="http://schemas.microsoft.com/office/drawing/2014/main" id="{97B08F34-F846-084B-B76A-F540FF7E2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4" y="3360738"/>
            <a:ext cx="1050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1 jour/an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D2A06DA-8141-FF4A-B3F3-E39A29481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64" y="3360738"/>
            <a:ext cx="1558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12-26 jours/an</a:t>
            </a:r>
          </a:p>
        </p:txBody>
      </p:sp>
      <p:grpSp>
        <p:nvGrpSpPr>
          <p:cNvPr id="27659" name="Groupe 14">
            <a:extLst>
              <a:ext uri="{FF2B5EF4-FFF2-40B4-BE49-F238E27FC236}">
                <a16:creationId xmlns:a16="http://schemas.microsoft.com/office/drawing/2014/main" id="{9E6D2768-9817-D741-B775-CCBC111E9ECF}"/>
              </a:ext>
            </a:extLst>
          </p:cNvPr>
          <p:cNvGrpSpPr>
            <a:grpSpLocks/>
          </p:cNvGrpSpPr>
          <p:nvPr/>
        </p:nvGrpSpPr>
        <p:grpSpPr bwMode="auto">
          <a:xfrm>
            <a:off x="4262439" y="1556792"/>
            <a:ext cx="6232738" cy="2653259"/>
            <a:chOff x="4427984" y="2773143"/>
            <a:chExt cx="4496653" cy="1913898"/>
          </a:xfrm>
        </p:grpSpPr>
        <p:pic>
          <p:nvPicPr>
            <p:cNvPr id="27665" name="Picture 2">
              <a:extLst>
                <a:ext uri="{FF2B5EF4-FFF2-40B4-BE49-F238E27FC236}">
                  <a16:creationId xmlns:a16="http://schemas.microsoft.com/office/drawing/2014/main" id="{7C20D376-DE0E-9C47-AB99-9F063872B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773143"/>
              <a:ext cx="4496653" cy="1913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666" name="Groupe 16">
              <a:extLst>
                <a:ext uri="{FF2B5EF4-FFF2-40B4-BE49-F238E27FC236}">
                  <a16:creationId xmlns:a16="http://schemas.microsoft.com/office/drawing/2014/main" id="{5E943006-496F-3A4A-BBDD-B07378469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2120" y="3140969"/>
              <a:ext cx="2160240" cy="445628"/>
              <a:chOff x="5652120" y="3140969"/>
              <a:chExt cx="2160240" cy="44562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D315653-0BDF-594A-9D00-8104C130C92F}"/>
                  </a:ext>
                </a:extLst>
              </p:cNvPr>
              <p:cNvSpPr/>
              <p:nvPr/>
            </p:nvSpPr>
            <p:spPr>
              <a:xfrm>
                <a:off x="5651746" y="3141322"/>
                <a:ext cx="1080911" cy="445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100" dirty="0">
                    <a:solidFill>
                      <a:schemeClr val="tx1"/>
                    </a:solidFill>
                  </a:rPr>
                  <a:t>Été 2003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DC5F452-7BAB-BE43-9779-D98F11749FBC}"/>
                  </a:ext>
                </a:extLst>
              </p:cNvPr>
              <p:cNvSpPr/>
              <p:nvPr/>
            </p:nvSpPr>
            <p:spPr>
              <a:xfrm>
                <a:off x="6712023" y="3141322"/>
                <a:ext cx="1099958" cy="2221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6E361E5-3AFA-AB4B-8F5F-88FC518CF311}"/>
              </a:ext>
            </a:extLst>
          </p:cNvPr>
          <p:cNvCxnSpPr/>
          <p:nvPr/>
        </p:nvCxnSpPr>
        <p:spPr>
          <a:xfrm>
            <a:off x="7176120" y="2493467"/>
            <a:ext cx="215900" cy="714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1827785-AD54-3443-9192-E9A7AA55935A}"/>
              </a:ext>
            </a:extLst>
          </p:cNvPr>
          <p:cNvGrpSpPr>
            <a:grpSpLocks/>
          </p:cNvGrpSpPr>
          <p:nvPr/>
        </p:nvGrpSpPr>
        <p:grpSpPr bwMode="auto">
          <a:xfrm>
            <a:off x="7599786" y="1828800"/>
            <a:ext cx="2698928" cy="1939508"/>
            <a:chOff x="6844991" y="2996951"/>
            <a:chExt cx="1935162" cy="13903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15EE64-E19B-7D45-B8F6-767F23412F3F}"/>
                </a:ext>
              </a:extLst>
            </p:cNvPr>
            <p:cNvSpPr/>
            <p:nvPr/>
          </p:nvSpPr>
          <p:spPr>
            <a:xfrm>
              <a:off x="6957704" y="2996951"/>
              <a:ext cx="1822449" cy="1390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EDD6FA-0D60-1F48-AA0E-1043AD471445}"/>
                </a:ext>
              </a:extLst>
            </p:cNvPr>
            <p:cNvSpPr/>
            <p:nvPr/>
          </p:nvSpPr>
          <p:spPr>
            <a:xfrm flipH="1">
              <a:off x="6844991" y="3788950"/>
              <a:ext cx="223838" cy="504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7662" name="Titre 1">
            <a:extLst>
              <a:ext uri="{FF2B5EF4-FFF2-40B4-BE49-F238E27FC236}">
                <a16:creationId xmlns:a16="http://schemas.microsoft.com/office/drawing/2014/main" id="{386E1094-9749-5E43-8EF7-A8CCAD9A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4000" cy="1143000"/>
          </a:xfrm>
        </p:spPr>
        <p:txBody>
          <a:bodyPr/>
          <a:lstStyle/>
          <a:p>
            <a:r>
              <a:rPr lang="fr-FR" altLang="fr-FR" sz="3600" dirty="0"/>
              <a:t>Canicules à Paris (et ailleurs)</a:t>
            </a:r>
          </a:p>
        </p:txBody>
      </p:sp>
    </p:spTree>
  </p:cSld>
  <p:clrMapOvr>
    <a:masterClrMapping/>
  </p:clrMapOvr>
  <p:transition spd="slow" advTm="20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AF10FF-16F9-4244-7732-D4001015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Stress thermique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D672F8F-CCA7-4007-B079-DD289E5A42E9}" type="slidenum">
              <a:rPr lang="fr-FR" sz="1200" smtClean="0"/>
              <a:pPr>
                <a:defRPr/>
              </a:pPr>
              <a:t>12</a:t>
            </a:fld>
            <a:endParaRPr lang="fr-FR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97147-E813-FB46-9536-7B3341F045DB}"/>
              </a:ext>
            </a:extLst>
          </p:cNvPr>
          <p:cNvSpPr txBox="1"/>
          <p:nvPr/>
        </p:nvSpPr>
        <p:spPr>
          <a:xfrm>
            <a:off x="473717" y="1659888"/>
            <a:ext cx="3856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Il </a:t>
            </a:r>
            <a:r>
              <a:rPr lang="en-US" sz="2400" dirty="0" err="1"/>
              <a:t>s’agit</a:t>
            </a:r>
            <a:r>
              <a:rPr lang="en-US" sz="2400" dirty="0"/>
              <a:t> d’un </a:t>
            </a:r>
            <a:r>
              <a:rPr lang="en-US" sz="2400" dirty="0" err="1"/>
              <a:t>état</a:t>
            </a:r>
            <a:r>
              <a:rPr lang="en-US" sz="2400" dirty="0"/>
              <a:t> </a:t>
            </a:r>
            <a:r>
              <a:rPr lang="en-US" sz="2400" dirty="0" err="1"/>
              <a:t>physiologique</a:t>
            </a:r>
            <a:r>
              <a:rPr lang="en-US" sz="2400" dirty="0"/>
              <a:t> dans </a:t>
            </a:r>
            <a:r>
              <a:rPr lang="en-US" sz="2400" dirty="0" err="1"/>
              <a:t>lequel</a:t>
            </a:r>
            <a:r>
              <a:rPr lang="en-US" sz="2400" dirty="0"/>
              <a:t> le corps </a:t>
            </a:r>
            <a:r>
              <a:rPr lang="en-US" sz="2400" dirty="0" err="1"/>
              <a:t>humain</a:t>
            </a:r>
            <a:r>
              <a:rPr lang="en-US" sz="2400" dirty="0"/>
              <a:t> doit </a:t>
            </a:r>
            <a:r>
              <a:rPr lang="en-US" sz="2400" dirty="0" err="1"/>
              <a:t>fournir</a:t>
            </a:r>
            <a:r>
              <a:rPr lang="en-US" sz="2400" dirty="0"/>
              <a:t> un effort pour </a:t>
            </a:r>
            <a:r>
              <a:rPr lang="en-US" sz="2400" dirty="0" err="1"/>
              <a:t>réguler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température</a:t>
            </a:r>
            <a:r>
              <a:rPr lang="en-US" sz="2400" dirty="0"/>
              <a:t>. 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Il </a:t>
            </a:r>
            <a:r>
              <a:rPr lang="en-US" sz="2400" dirty="0" err="1"/>
              <a:t>dépend</a:t>
            </a:r>
            <a:r>
              <a:rPr lang="en-US" sz="2400" dirty="0"/>
              <a:t> des </a:t>
            </a:r>
            <a:r>
              <a:rPr lang="en-US" sz="2400" dirty="0" err="1"/>
              <a:t>échanges</a:t>
            </a:r>
            <a:r>
              <a:rPr lang="en-US" sz="2400" dirty="0"/>
              <a:t> de </a:t>
            </a:r>
            <a:r>
              <a:rPr lang="en-US" sz="2400" dirty="0" err="1"/>
              <a:t>chaleur</a:t>
            </a:r>
            <a:r>
              <a:rPr lang="en-US" sz="2400" dirty="0"/>
              <a:t> avec </a:t>
            </a:r>
            <a:r>
              <a:rPr lang="en-US" sz="2400" dirty="0" err="1"/>
              <a:t>l’environnement</a:t>
            </a:r>
            <a:r>
              <a:rPr lang="en-US" sz="2400" dirty="0"/>
              <a:t> que le corps doit </a:t>
            </a:r>
            <a:r>
              <a:rPr lang="en-US" sz="2400" dirty="0" err="1"/>
              <a:t>compenser</a:t>
            </a:r>
            <a:r>
              <a:rPr lang="en-US" sz="2400" dirty="0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5FB654-C5D7-8425-175E-9B4704F0CDE6}"/>
              </a:ext>
            </a:extLst>
          </p:cNvPr>
          <p:cNvGrpSpPr/>
          <p:nvPr/>
        </p:nvGrpSpPr>
        <p:grpSpPr>
          <a:xfrm>
            <a:off x="4262969" y="1670175"/>
            <a:ext cx="7455315" cy="4418311"/>
            <a:chOff x="959710" y="2642312"/>
            <a:chExt cx="6738607" cy="399356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6EB1909-8A30-EF9C-AE87-364ED0568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862"/>
            <a:stretch/>
          </p:blipFill>
          <p:spPr>
            <a:xfrm>
              <a:off x="959711" y="2642312"/>
              <a:ext cx="6738606" cy="3993562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6F2BF4-777B-8F1F-15CB-B46459A97285}"/>
                </a:ext>
              </a:extLst>
            </p:cNvPr>
            <p:cNvGrpSpPr/>
            <p:nvPr/>
          </p:nvGrpSpPr>
          <p:grpSpPr>
            <a:xfrm>
              <a:off x="959710" y="2884306"/>
              <a:ext cx="6456165" cy="3611984"/>
              <a:chOff x="959710" y="2884306"/>
              <a:chExt cx="6456165" cy="361198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025575-F061-C033-4018-815C4D9E6245}"/>
                  </a:ext>
                </a:extLst>
              </p:cNvPr>
              <p:cNvSpPr txBox="1"/>
              <p:nvPr/>
            </p:nvSpPr>
            <p:spPr>
              <a:xfrm>
                <a:off x="4211960" y="2884306"/>
                <a:ext cx="1360811" cy="3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Transpiration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92501C-5152-7904-B7BB-EC186F68D4E7}"/>
                  </a:ext>
                </a:extLst>
              </p:cNvPr>
              <p:cNvSpPr txBox="1"/>
              <p:nvPr/>
            </p:nvSpPr>
            <p:spPr>
              <a:xfrm>
                <a:off x="5094278" y="3948075"/>
                <a:ext cx="1547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Rayonnement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direct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BF998F-3CDD-B3D0-74F8-FAA43D0F0B42}"/>
                  </a:ext>
                </a:extLst>
              </p:cNvPr>
              <p:cNvSpPr txBox="1"/>
              <p:nvPr/>
            </p:nvSpPr>
            <p:spPr>
              <a:xfrm>
                <a:off x="5868144" y="5849959"/>
                <a:ext cx="1547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Rayonnement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 err="1"/>
                  <a:t>réfléchi</a:t>
                </a:r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AAFC5BF-59DD-2E91-9487-411B2E241D13}"/>
                  </a:ext>
                </a:extLst>
              </p:cNvPr>
              <p:cNvSpPr txBox="1"/>
              <p:nvPr/>
            </p:nvSpPr>
            <p:spPr>
              <a:xfrm>
                <a:off x="2051720" y="3315772"/>
                <a:ext cx="1242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Respiration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5AA85AE-AA80-7A8E-8F62-EC137EFDF139}"/>
                  </a:ext>
                </a:extLst>
              </p:cNvPr>
              <p:cNvSpPr txBox="1"/>
              <p:nvPr/>
            </p:nvSpPr>
            <p:spPr>
              <a:xfrm>
                <a:off x="1186483" y="3804832"/>
                <a:ext cx="1730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Rayonnement</a:t>
                </a:r>
                <a:r>
                  <a:rPr lang="en-US" dirty="0"/>
                  <a:t> IR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E92AEF-C2A5-C807-8DF4-B73E23FECEAD}"/>
                  </a:ext>
                </a:extLst>
              </p:cNvPr>
              <p:cNvSpPr txBox="1"/>
              <p:nvPr/>
            </p:nvSpPr>
            <p:spPr>
              <a:xfrm>
                <a:off x="2619472" y="5473510"/>
                <a:ext cx="123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Convection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4EB9E0-B972-B6C2-E905-89D924DBE434}"/>
                  </a:ext>
                </a:extLst>
              </p:cNvPr>
              <p:cNvSpPr txBox="1"/>
              <p:nvPr/>
            </p:nvSpPr>
            <p:spPr>
              <a:xfrm>
                <a:off x="4682771" y="5797397"/>
                <a:ext cx="12666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Conduction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EF4B66A-31CC-3553-BC2E-6DC549540EE1}"/>
                  </a:ext>
                </a:extLst>
              </p:cNvPr>
              <p:cNvSpPr txBox="1"/>
              <p:nvPr/>
            </p:nvSpPr>
            <p:spPr>
              <a:xfrm>
                <a:off x="959710" y="5793156"/>
                <a:ext cx="1730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Rayonnement</a:t>
                </a:r>
                <a:r>
                  <a:rPr lang="en-US" dirty="0"/>
                  <a:t> IR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DC6B810-2B7F-92B5-EAC1-F644F29E4E8B}"/>
                  </a:ext>
                </a:extLst>
              </p:cNvPr>
              <p:cNvSpPr txBox="1"/>
              <p:nvPr/>
            </p:nvSpPr>
            <p:spPr>
              <a:xfrm>
                <a:off x="4273170" y="4154492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Habits</a:t>
                </a:r>
              </a:p>
            </p:txBody>
          </p: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518CCEE-3623-D753-59AA-C8CF762924DE}"/>
              </a:ext>
            </a:extLst>
          </p:cNvPr>
          <p:cNvSpPr/>
          <p:nvPr/>
        </p:nvSpPr>
        <p:spPr>
          <a:xfrm>
            <a:off x="8856632" y="1736796"/>
            <a:ext cx="2516011" cy="1967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5FDB05-7DC5-B6D9-FD46-D8E98114F529}"/>
              </a:ext>
            </a:extLst>
          </p:cNvPr>
          <p:cNvSpPr/>
          <p:nvPr/>
        </p:nvSpPr>
        <p:spPr>
          <a:xfrm>
            <a:off x="9140944" y="3707541"/>
            <a:ext cx="2231699" cy="2149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0C6B70-67FE-A9F7-5260-AFE2461DE142}"/>
              </a:ext>
            </a:extLst>
          </p:cNvPr>
          <p:cNvSpPr/>
          <p:nvPr/>
        </p:nvSpPr>
        <p:spPr>
          <a:xfrm>
            <a:off x="4285829" y="5181613"/>
            <a:ext cx="2466535" cy="708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52047D-D08F-7C91-F11A-6D136AB8DB1B}"/>
              </a:ext>
            </a:extLst>
          </p:cNvPr>
          <p:cNvSpPr txBox="1"/>
          <p:nvPr/>
        </p:nvSpPr>
        <p:spPr>
          <a:xfrm>
            <a:off x="10244837" y="6088487"/>
            <a:ext cx="14381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Havenith</a:t>
            </a:r>
            <a:r>
              <a:rPr lang="en-US" sz="1200" dirty="0"/>
              <a:t> et al. 1999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A1B5329-DD75-960E-5743-9FABB1A1A1FB}"/>
              </a:ext>
            </a:extLst>
          </p:cNvPr>
          <p:cNvSpPr/>
          <p:nvPr/>
        </p:nvSpPr>
        <p:spPr>
          <a:xfrm>
            <a:off x="8159405" y="5263118"/>
            <a:ext cx="1391896" cy="58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7DCBFAA-8387-AC82-03FE-CBC5EC46A4D5}"/>
              </a:ext>
            </a:extLst>
          </p:cNvPr>
          <p:cNvSpPr/>
          <p:nvPr/>
        </p:nvSpPr>
        <p:spPr>
          <a:xfrm>
            <a:off x="8008293" y="3390856"/>
            <a:ext cx="789095" cy="477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4A3186A-7E46-3E80-B790-E8DA1A643CF6}"/>
              </a:ext>
            </a:extLst>
          </p:cNvPr>
          <p:cNvSpPr/>
          <p:nvPr/>
        </p:nvSpPr>
        <p:spPr>
          <a:xfrm>
            <a:off x="4370370" y="2992715"/>
            <a:ext cx="1949960" cy="723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EE5F80-2EAA-6DB8-7FEC-FE2FCF8AAA39}"/>
              </a:ext>
            </a:extLst>
          </p:cNvPr>
          <p:cNvSpPr/>
          <p:nvPr/>
        </p:nvSpPr>
        <p:spPr>
          <a:xfrm>
            <a:off x="6160716" y="4717771"/>
            <a:ext cx="1142342" cy="490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C60730-24FD-3982-6A0A-93D9756AD37C}"/>
              </a:ext>
            </a:extLst>
          </p:cNvPr>
          <p:cNvSpPr/>
          <p:nvPr/>
        </p:nvSpPr>
        <p:spPr>
          <a:xfrm>
            <a:off x="6173669" y="3685719"/>
            <a:ext cx="689768" cy="187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C0D8E83-1517-8037-4C65-A681E68E9DF6}"/>
              </a:ext>
            </a:extLst>
          </p:cNvPr>
          <p:cNvSpPr/>
          <p:nvPr/>
        </p:nvSpPr>
        <p:spPr>
          <a:xfrm>
            <a:off x="7795357" y="3675653"/>
            <a:ext cx="245967" cy="166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249E1C-2739-508A-F160-08882D96E8CA}"/>
              </a:ext>
            </a:extLst>
          </p:cNvPr>
          <p:cNvSpPr/>
          <p:nvPr/>
        </p:nvSpPr>
        <p:spPr>
          <a:xfrm>
            <a:off x="8729307" y="5000361"/>
            <a:ext cx="756955" cy="17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699E3B-7D6A-3DD6-1110-1560CB8A10AA}"/>
              </a:ext>
            </a:extLst>
          </p:cNvPr>
          <p:cNvSpPr/>
          <p:nvPr/>
        </p:nvSpPr>
        <p:spPr>
          <a:xfrm>
            <a:off x="5574149" y="2487500"/>
            <a:ext cx="1167206" cy="434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374D562-C031-E220-2B9E-EA64A58C9446}"/>
              </a:ext>
            </a:extLst>
          </p:cNvPr>
          <p:cNvSpPr/>
          <p:nvPr/>
        </p:nvSpPr>
        <p:spPr>
          <a:xfrm>
            <a:off x="7959653" y="1914222"/>
            <a:ext cx="1821277" cy="477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93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Espace réservé du numéro de diapositive 1">
            <a:extLst>
              <a:ext uri="{FF2B5EF4-FFF2-40B4-BE49-F238E27FC236}">
                <a16:creationId xmlns:a16="http://schemas.microsoft.com/office/drawing/2014/main" id="{349AA889-A320-BB4A-8F4C-0047B445CF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B31D47F1-87BE-4088-AFA4-F4844D319082}" type="slidenum">
              <a:rPr lang="fr-FR" smtClean="0"/>
              <a:pPr eaLnBrk="1" hangingPunct="1">
                <a:defRPr/>
              </a:pPr>
              <a:t>13</a:t>
            </a:fld>
            <a:endParaRPr lang="fr-FR" altLang="fr-FR">
              <a:solidFill>
                <a:schemeClr val="bg1"/>
              </a:solidFill>
            </a:endParaRPr>
          </a:p>
        </p:txBody>
      </p:sp>
      <p:pic>
        <p:nvPicPr>
          <p:cNvPr id="61" name="Picture 4">
            <a:extLst>
              <a:ext uri="{FF2B5EF4-FFF2-40B4-BE49-F238E27FC236}">
                <a16:creationId xmlns:a16="http://schemas.microsoft.com/office/drawing/2014/main" id="{D7134A0A-9BA5-E54E-B663-922097EA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415" y="823965"/>
            <a:ext cx="5452842" cy="554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15A8974-CAC5-D948-8AC6-C2D70A3A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415" y="823965"/>
            <a:ext cx="5452842" cy="554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">
            <a:extLst>
              <a:ext uri="{FF2B5EF4-FFF2-40B4-BE49-F238E27FC236}">
                <a16:creationId xmlns:a16="http://schemas.microsoft.com/office/drawing/2014/main" id="{C0DB8DC4-248A-F140-9CE8-BA646FFF0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203" y="823965"/>
            <a:ext cx="5450870" cy="554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97B1DC64-8936-2348-9997-E5833225C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203" y="823965"/>
            <a:ext cx="5450870" cy="554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ZoneTexte 94">
            <a:extLst>
              <a:ext uri="{FF2B5EF4-FFF2-40B4-BE49-F238E27FC236}">
                <a16:creationId xmlns:a16="http://schemas.microsoft.com/office/drawing/2014/main" id="{2D9B8B1E-6511-C949-B401-F012EE562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1" y="4202430"/>
            <a:ext cx="51990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C00000"/>
                </a:solidFill>
                <a:latin typeface="+mj-lt"/>
                <a:cs typeface="Arial" charset="0"/>
              </a:rPr>
              <a:t>Chaleur anthropique</a:t>
            </a:r>
          </a:p>
        </p:txBody>
      </p:sp>
      <p:sp>
        <p:nvSpPr>
          <p:cNvPr id="59" name="ZoneTexte 94">
            <a:extLst>
              <a:ext uri="{FF2B5EF4-FFF2-40B4-BE49-F238E27FC236}">
                <a16:creationId xmlns:a16="http://schemas.microsoft.com/office/drawing/2014/main" id="{4352C963-CCDD-7B4B-B3FD-29089767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1" y="3392482"/>
            <a:ext cx="519907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70C0"/>
                </a:solidFill>
                <a:latin typeface="+mj-lt"/>
                <a:cs typeface="Arial" charset="0"/>
              </a:rPr>
              <a:t>Obstruction du vent</a:t>
            </a:r>
          </a:p>
        </p:txBody>
      </p:sp>
      <p:sp>
        <p:nvSpPr>
          <p:cNvPr id="65" name="ZoneTexte 94">
            <a:extLst>
              <a:ext uri="{FF2B5EF4-FFF2-40B4-BE49-F238E27FC236}">
                <a16:creationId xmlns:a16="http://schemas.microsoft.com/office/drawing/2014/main" id="{EA3B2B8D-507C-5D4A-A980-7AC46D68E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1" y="1773239"/>
            <a:ext cx="519907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FFC000"/>
                </a:solidFill>
                <a:latin typeface="+mj-lt"/>
                <a:cs typeface="Arial" charset="0"/>
              </a:rPr>
              <a:t>Piégeage radiatif</a:t>
            </a:r>
          </a:p>
        </p:txBody>
      </p:sp>
      <p:sp>
        <p:nvSpPr>
          <p:cNvPr id="66" name="ZoneTexte 94">
            <a:extLst>
              <a:ext uri="{FF2B5EF4-FFF2-40B4-BE49-F238E27FC236}">
                <a16:creationId xmlns:a16="http://schemas.microsoft.com/office/drawing/2014/main" id="{3CAAC2DC-A8CD-684C-9E53-023B57805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5" y="2583188"/>
            <a:ext cx="54085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8000"/>
                </a:solidFill>
                <a:latin typeface="+mj-lt"/>
                <a:cs typeface="Arial" charset="0"/>
              </a:rPr>
              <a:t>Manque d’évapotranspiration</a:t>
            </a:r>
          </a:p>
        </p:txBody>
      </p:sp>
      <p:sp>
        <p:nvSpPr>
          <p:cNvPr id="20489" name="Titre 1">
            <a:extLst>
              <a:ext uri="{FF2B5EF4-FFF2-40B4-BE49-F238E27FC236}">
                <a16:creationId xmlns:a16="http://schemas.microsoft.com/office/drawing/2014/main" id="{EBE2AA60-B0A3-834A-BC9B-1E61981A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 dirty="0"/>
              <a:t>ICU : Mécanismes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re 1">
            <a:extLst>
              <a:ext uri="{FF2B5EF4-FFF2-40B4-BE49-F238E27FC236}">
                <a16:creationId xmlns:a16="http://schemas.microsoft.com/office/drawing/2014/main" id="{37987FE7-C3C9-0745-B24E-59568A76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 dirty="0"/>
              <a:t>Variabilité spatiale : ICU</a:t>
            </a:r>
          </a:p>
        </p:txBody>
      </p:sp>
      <p:sp>
        <p:nvSpPr>
          <p:cNvPr id="18439" name="Espace réservé du numéro de diapositive 1">
            <a:extLst>
              <a:ext uri="{FF2B5EF4-FFF2-40B4-BE49-F238E27FC236}">
                <a16:creationId xmlns:a16="http://schemas.microsoft.com/office/drawing/2014/main" id="{4213580B-D76A-B941-A834-2362E62B5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B31D47F1-87BE-4088-AFA4-F4844D319082}" type="slidenum">
              <a:rPr lang="fr-FR" smtClean="0"/>
              <a:pPr eaLnBrk="1" hangingPunct="1">
                <a:defRPr/>
              </a:pPr>
              <a:t>14</a:t>
            </a:fld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2C15CB-FD9F-CB48-8D78-C13D8E3CAD01}"/>
              </a:ext>
            </a:extLst>
          </p:cNvPr>
          <p:cNvSpPr/>
          <p:nvPr/>
        </p:nvSpPr>
        <p:spPr>
          <a:xfrm>
            <a:off x="9313521" y="1408569"/>
            <a:ext cx="2361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algn="just"/>
            <a:r>
              <a:rPr lang="fr-FR" sz="2000" dirty="0"/>
              <a:t>Echelle quartier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ED5B3-14E9-E32D-3413-8C4E5365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739" y="1823798"/>
            <a:ext cx="5308819" cy="45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8">
            <a:extLst>
              <a:ext uri="{FF2B5EF4-FFF2-40B4-BE49-F238E27FC236}">
                <a16:creationId xmlns:a16="http://schemas.microsoft.com/office/drawing/2014/main" id="{0DD32740-8E47-23C7-0430-28627DBBE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691" y="5870994"/>
            <a:ext cx="3944802" cy="461665"/>
          </a:xfrm>
          <a:prstGeom prst="rect">
            <a:avLst/>
          </a:prstGeom>
          <a:solidFill>
            <a:srgbClr val="FFFFFF">
              <a:alpha val="75686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fr-FR" altLang="fr-FR" sz="1200" dirty="0"/>
              <a:t>Simulation de la température d’air à 2m à 6h le 10 août 2003 </a:t>
            </a:r>
            <a:br>
              <a:rPr lang="fr-FR" altLang="fr-FR" sz="1200" dirty="0"/>
            </a:br>
            <a:r>
              <a:rPr lang="fr-FR" altLang="fr-FR" sz="1200" dirty="0"/>
              <a:t>Source: EPICEA, 2012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9F81DD8-44A6-1D66-B183-70EF0E6E6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132" y="1821906"/>
            <a:ext cx="762607" cy="453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15">
            <a:extLst>
              <a:ext uri="{FF2B5EF4-FFF2-40B4-BE49-F238E27FC236}">
                <a16:creationId xmlns:a16="http://schemas.microsoft.com/office/drawing/2014/main" id="{AD7D7935-F5D1-CF2C-DB7B-1F8E2FEC78A4}"/>
              </a:ext>
            </a:extLst>
          </p:cNvPr>
          <p:cNvGrpSpPr>
            <a:grpSpLocks/>
          </p:cNvGrpSpPr>
          <p:nvPr/>
        </p:nvGrpSpPr>
        <p:grpSpPr bwMode="auto">
          <a:xfrm>
            <a:off x="11313629" y="1871316"/>
            <a:ext cx="260350" cy="369887"/>
            <a:chOff x="8388350" y="1268413"/>
            <a:chExt cx="260350" cy="369887"/>
          </a:xfrm>
        </p:grpSpPr>
        <p:cxnSp>
          <p:nvCxnSpPr>
            <p:cNvPr id="9" name="Connecteur droit avec flèche 16">
              <a:extLst>
                <a:ext uri="{FF2B5EF4-FFF2-40B4-BE49-F238E27FC236}">
                  <a16:creationId xmlns:a16="http://schemas.microsoft.com/office/drawing/2014/main" id="{92440137-FCBF-DE24-DD3C-7461796BA6D4}"/>
                </a:ext>
              </a:extLst>
            </p:cNvPr>
            <p:cNvCxnSpPr/>
            <p:nvPr/>
          </p:nvCxnSpPr>
          <p:spPr>
            <a:xfrm flipV="1">
              <a:off x="8388350" y="1268413"/>
              <a:ext cx="0" cy="3603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ZoneTexte 11">
              <a:extLst>
                <a:ext uri="{FF2B5EF4-FFF2-40B4-BE49-F238E27FC236}">
                  <a16:creationId xmlns:a16="http://schemas.microsoft.com/office/drawing/2014/main" id="{03F20894-F1F1-8DD7-0056-6D8755AB8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8350" y="1268413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/>
                <a:t>N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A3916A0-17B1-4ADA-92C4-DFF82A03E788}"/>
              </a:ext>
            </a:extLst>
          </p:cNvPr>
          <p:cNvSpPr/>
          <p:nvPr/>
        </p:nvSpPr>
        <p:spPr>
          <a:xfrm>
            <a:off x="-74031" y="1414216"/>
            <a:ext cx="3924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algn="just"/>
            <a:r>
              <a:rPr lang="fr-FR" sz="2000" dirty="0"/>
              <a:t>Echelle ville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2DD79E-413F-450B-2714-772F07575BA3}"/>
              </a:ext>
            </a:extLst>
          </p:cNvPr>
          <p:cNvGrpSpPr/>
          <p:nvPr/>
        </p:nvGrpSpPr>
        <p:grpSpPr>
          <a:xfrm>
            <a:off x="480585" y="1821906"/>
            <a:ext cx="4238416" cy="4662089"/>
            <a:chOff x="808072" y="1658680"/>
            <a:chExt cx="4386810" cy="4825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F9C733-045B-1E55-49D7-431086995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073" y="1658680"/>
              <a:ext cx="4386809" cy="438061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3A1F72-AFDB-42FE-DB5D-BDDD94778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072" y="5993639"/>
              <a:ext cx="4386809" cy="49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4047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re 1">
            <a:extLst>
              <a:ext uri="{FF2B5EF4-FFF2-40B4-BE49-F238E27FC236}">
                <a16:creationId xmlns:a16="http://schemas.microsoft.com/office/drawing/2014/main" id="{37987FE7-C3C9-0745-B24E-59568A76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 dirty="0"/>
              <a:t>Variabilité spatiale : stress thermique</a:t>
            </a:r>
          </a:p>
        </p:txBody>
      </p:sp>
      <p:sp>
        <p:nvSpPr>
          <p:cNvPr id="18439" name="Espace réservé du numéro de diapositive 1">
            <a:extLst>
              <a:ext uri="{FF2B5EF4-FFF2-40B4-BE49-F238E27FC236}">
                <a16:creationId xmlns:a16="http://schemas.microsoft.com/office/drawing/2014/main" id="{4213580B-D76A-B941-A834-2362E62B5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B31D47F1-87BE-4088-AFA4-F4844D319082}" type="slidenum">
              <a:rPr lang="fr-FR" smtClean="0"/>
              <a:pPr eaLnBrk="1" hangingPunct="1">
                <a:defRPr/>
              </a:pPr>
              <a:t>15</a:t>
            </a:fld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2C15CB-FD9F-CB48-8D78-C13D8E3CAD01}"/>
              </a:ext>
            </a:extLst>
          </p:cNvPr>
          <p:cNvSpPr/>
          <p:nvPr/>
        </p:nvSpPr>
        <p:spPr>
          <a:xfrm>
            <a:off x="-79098" y="1658811"/>
            <a:ext cx="3924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/>
            <a:r>
              <a:rPr lang="fr-FR" sz="2000" dirty="0"/>
              <a:t>Echelle rue/piéton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2C911-76D5-64C3-FE54-C8476BBB8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652" y="1561107"/>
            <a:ext cx="4823565" cy="4848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40B3D-9D90-FECA-F523-F86D1DC474AC}"/>
              </a:ext>
            </a:extLst>
          </p:cNvPr>
          <p:cNvSpPr txBox="1"/>
          <p:nvPr/>
        </p:nvSpPr>
        <p:spPr>
          <a:xfrm>
            <a:off x="7708704" y="1561106"/>
            <a:ext cx="634019" cy="40219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Jour</a:t>
            </a:r>
          </a:p>
        </p:txBody>
      </p:sp>
    </p:spTree>
    <p:extLst>
      <p:ext uri="{BB962C8B-B14F-4D97-AF65-F5344CB8AC3E}">
        <p14:creationId xmlns:p14="http://schemas.microsoft.com/office/powerpoint/2010/main" val="82801509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re 1">
            <a:extLst>
              <a:ext uri="{FF2B5EF4-FFF2-40B4-BE49-F238E27FC236}">
                <a16:creationId xmlns:a16="http://schemas.microsoft.com/office/drawing/2014/main" id="{37987FE7-C3C9-0745-B24E-59568A76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 dirty="0"/>
              <a:t>Variabilité temporelle : ICU</a:t>
            </a:r>
          </a:p>
        </p:txBody>
      </p:sp>
      <p:sp>
        <p:nvSpPr>
          <p:cNvPr id="18439" name="Espace réservé du numéro de diapositive 1">
            <a:extLst>
              <a:ext uri="{FF2B5EF4-FFF2-40B4-BE49-F238E27FC236}">
                <a16:creationId xmlns:a16="http://schemas.microsoft.com/office/drawing/2014/main" id="{4213580B-D76A-B941-A834-2362E62B5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B31D47F1-87BE-4088-AFA4-F4844D319082}" type="slidenum">
              <a:rPr lang="fr-FR" smtClean="0"/>
              <a:pPr eaLnBrk="1" hangingPunct="1">
                <a:defRPr/>
              </a:pPr>
              <a:t>16</a:t>
            </a:fld>
            <a:endParaRPr lang="fr-FR" altLang="fr-FR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24C991-B209-A224-9A82-6000CD94558E}"/>
              </a:ext>
            </a:extLst>
          </p:cNvPr>
          <p:cNvGrpSpPr/>
          <p:nvPr/>
        </p:nvGrpSpPr>
        <p:grpSpPr>
          <a:xfrm>
            <a:off x="3208378" y="1550950"/>
            <a:ext cx="5775244" cy="4934910"/>
            <a:chOff x="1619672" y="1770811"/>
            <a:chExt cx="4696172" cy="4012849"/>
          </a:xfrm>
        </p:grpSpPr>
        <p:pic>
          <p:nvPicPr>
            <p:cNvPr id="13" name="Image 2" descr="Ilot de chaleur urbain_Oke_no color.eps">
              <a:extLst>
                <a:ext uri="{FF2B5EF4-FFF2-40B4-BE49-F238E27FC236}">
                  <a16:creationId xmlns:a16="http://schemas.microsoft.com/office/drawing/2014/main" id="{D3F1A0A5-432B-A97A-B519-E524273D6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72" y="1770811"/>
              <a:ext cx="4696172" cy="3979807"/>
            </a:xfrm>
            <a:prstGeom prst="rect">
              <a:avLst/>
            </a:prstGeom>
          </p:spPr>
        </p:pic>
        <p:sp>
          <p:nvSpPr>
            <p:cNvPr id="14" name="ZoneTexte 18">
              <a:extLst>
                <a:ext uri="{FF2B5EF4-FFF2-40B4-BE49-F238E27FC236}">
                  <a16:creationId xmlns:a16="http://schemas.microsoft.com/office/drawing/2014/main" id="{899DEFFB-03AD-A3A5-D49E-DF105D14794C}"/>
                </a:ext>
              </a:extLst>
            </p:cNvPr>
            <p:cNvSpPr txBox="1"/>
            <p:nvPr/>
          </p:nvSpPr>
          <p:spPr>
            <a:xfrm>
              <a:off x="5505846" y="5508182"/>
              <a:ext cx="782241" cy="27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1400" dirty="0">
                  <a:latin typeface="Calibri"/>
                  <a:cs typeface="Calibri"/>
                </a:rPr>
                <a:t>O</a:t>
              </a:r>
              <a:r>
                <a:rPr lang="fr-FR" sz="1400" dirty="0">
                  <a:latin typeface="Calibri"/>
                  <a:cs typeface="Calibri"/>
                </a:rPr>
                <a:t>k</a:t>
              </a:r>
              <a:r>
                <a:rPr lang="bn-IN" sz="1400" dirty="0">
                  <a:latin typeface="Calibri"/>
                  <a:cs typeface="Calibri"/>
                </a:rPr>
                <a:t>e 1982</a:t>
              </a:r>
              <a:endParaRPr lang="fr-FR" sz="1400" dirty="0">
                <a:latin typeface="Calibri"/>
                <a:cs typeface="Calibri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92C15CB-FD9F-CB48-8D78-C13D8E3CAD01}"/>
              </a:ext>
            </a:extLst>
          </p:cNvPr>
          <p:cNvSpPr/>
          <p:nvPr/>
        </p:nvSpPr>
        <p:spPr>
          <a:xfrm>
            <a:off x="0" y="1628775"/>
            <a:ext cx="3529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algn="just"/>
            <a:r>
              <a:rPr lang="fr-FR" sz="2000" dirty="0"/>
              <a:t>Echelle ville</a:t>
            </a:r>
          </a:p>
        </p:txBody>
      </p:sp>
    </p:spTree>
    <p:extLst>
      <p:ext uri="{BB962C8B-B14F-4D97-AF65-F5344CB8AC3E}">
        <p14:creationId xmlns:p14="http://schemas.microsoft.com/office/powerpoint/2010/main" val="255666185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re 1">
            <a:extLst>
              <a:ext uri="{FF2B5EF4-FFF2-40B4-BE49-F238E27FC236}">
                <a16:creationId xmlns:a16="http://schemas.microsoft.com/office/drawing/2014/main" id="{37987FE7-C3C9-0745-B24E-59568A76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 dirty="0"/>
              <a:t>Variabilité temporelle : stress thermique</a:t>
            </a:r>
          </a:p>
        </p:txBody>
      </p:sp>
      <p:sp>
        <p:nvSpPr>
          <p:cNvPr id="18439" name="Espace réservé du numéro de diapositive 1">
            <a:extLst>
              <a:ext uri="{FF2B5EF4-FFF2-40B4-BE49-F238E27FC236}">
                <a16:creationId xmlns:a16="http://schemas.microsoft.com/office/drawing/2014/main" id="{4213580B-D76A-B941-A834-2362E62B5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B31D47F1-87BE-4088-AFA4-F4844D319082}" type="slidenum">
              <a:rPr lang="fr-FR" smtClean="0"/>
              <a:pPr eaLnBrk="1" hangingPunct="1">
                <a:defRPr/>
              </a:pPr>
              <a:t>17</a:t>
            </a:fld>
            <a:endParaRPr lang="fr-FR" altLang="fr-FR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CA337B-31D7-6B44-995C-36459B04DE42}"/>
              </a:ext>
            </a:extLst>
          </p:cNvPr>
          <p:cNvGrpSpPr/>
          <p:nvPr/>
        </p:nvGrpSpPr>
        <p:grpSpPr>
          <a:xfrm>
            <a:off x="1179602" y="1561106"/>
            <a:ext cx="9804004" cy="4848731"/>
            <a:chOff x="70577" y="1784787"/>
            <a:chExt cx="9002886" cy="44525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FE231-16EC-2A4E-B693-7192FC55D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77" y="1784788"/>
              <a:ext cx="4429415" cy="44525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A31B0F-D607-E040-AAFD-5A827FCF5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1784787"/>
              <a:ext cx="4429455" cy="4452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348A0D-AF03-E64A-8804-6B2DEE647667}"/>
                </a:ext>
              </a:extLst>
            </p:cNvPr>
            <p:cNvSpPr txBox="1"/>
            <p:nvPr/>
          </p:nvSpPr>
          <p:spPr>
            <a:xfrm>
              <a:off x="3914573" y="1784787"/>
              <a:ext cx="582211" cy="36933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Jour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9B7AD3-3BB6-AC4F-8AC6-15EB60B2FA1E}"/>
                </a:ext>
              </a:extLst>
            </p:cNvPr>
            <p:cNvSpPr txBox="1"/>
            <p:nvPr/>
          </p:nvSpPr>
          <p:spPr>
            <a:xfrm>
              <a:off x="8488006" y="1784787"/>
              <a:ext cx="585417" cy="369332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Nuit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92C15CB-FD9F-CB48-8D78-C13D8E3CAD01}"/>
              </a:ext>
            </a:extLst>
          </p:cNvPr>
          <p:cNvSpPr/>
          <p:nvPr/>
        </p:nvSpPr>
        <p:spPr>
          <a:xfrm>
            <a:off x="8337044" y="1156896"/>
            <a:ext cx="5293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algn="just"/>
            <a:r>
              <a:rPr lang="fr-FR" altLang="fr-FR" sz="2000" dirty="0"/>
              <a:t>Echelle rue/piéton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4994291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21331" y="1746741"/>
            <a:ext cx="5644535" cy="4799887"/>
            <a:chOff x="1619672" y="1770811"/>
            <a:chExt cx="4696172" cy="3993437"/>
          </a:xfrm>
        </p:grpSpPr>
        <p:pic>
          <p:nvPicPr>
            <p:cNvPr id="21" name="Image 2" descr="Ilot de chaleur urbain_Oke_no color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72" y="1770811"/>
              <a:ext cx="4696172" cy="3979807"/>
            </a:xfrm>
            <a:prstGeom prst="rect">
              <a:avLst/>
            </a:prstGeom>
          </p:spPr>
        </p:pic>
        <p:sp>
          <p:nvSpPr>
            <p:cNvPr id="22" name="ZoneTexte 18"/>
            <p:cNvSpPr txBox="1"/>
            <p:nvPr/>
          </p:nvSpPr>
          <p:spPr>
            <a:xfrm>
              <a:off x="5505846" y="5508182"/>
              <a:ext cx="727120" cy="256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1400">
                  <a:latin typeface="Calibri"/>
                  <a:cs typeface="Calibri"/>
                </a:rPr>
                <a:t>O</a:t>
              </a:r>
              <a:r>
                <a:rPr lang="fr-FR" sz="1400">
                  <a:latin typeface="Calibri"/>
                  <a:cs typeface="Calibri"/>
                </a:rPr>
                <a:t>k</a:t>
              </a:r>
              <a:r>
                <a:rPr lang="bn-IN" sz="1400">
                  <a:latin typeface="Calibri"/>
                  <a:cs typeface="Calibri"/>
                </a:rPr>
                <a:t>e 1982</a:t>
              </a:r>
              <a:endParaRPr lang="fr-FR" sz="1400">
                <a:latin typeface="Calibri"/>
                <a:cs typeface="Calibri"/>
              </a:endParaRPr>
            </a:p>
          </p:txBody>
        </p:sp>
      </p:grp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4417" y="332656"/>
            <a:ext cx="10972800" cy="1143000"/>
          </a:xfrm>
        </p:spPr>
        <p:txBody>
          <a:bodyPr/>
          <a:lstStyle/>
          <a:p>
            <a:r>
              <a:rPr lang="fr-FR" sz="3600" dirty="0"/>
              <a:t>Quel est l’objectif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72F8F-CCA7-4007-B079-DD289E5A42E9}" type="slidenum">
              <a:rPr lang="fr-FR" sz="1200" smtClean="0"/>
              <a:pPr>
                <a:defRPr/>
              </a:pPr>
              <a:t>18</a:t>
            </a:fld>
            <a:endParaRPr lang="fr-FR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75AB3-2203-3343-998E-C7B12339E1A2}"/>
              </a:ext>
            </a:extLst>
          </p:cNvPr>
          <p:cNvSpPr txBox="1"/>
          <p:nvPr/>
        </p:nvSpPr>
        <p:spPr>
          <a:xfrm>
            <a:off x="9416469" y="369396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Pic </a:t>
            </a:r>
            <a:r>
              <a:rPr lang="en-US" sz="2400" err="1"/>
              <a:t>d’ICU</a:t>
            </a:r>
            <a:r>
              <a:rPr lang="en-US" sz="2400"/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1FE22-D3CA-0E4A-977D-45263AFA00AA}"/>
              </a:ext>
            </a:extLst>
          </p:cNvPr>
          <p:cNvSpPr txBox="1"/>
          <p:nvPr/>
        </p:nvSpPr>
        <p:spPr>
          <a:xfrm>
            <a:off x="9416469" y="2083944"/>
            <a:ext cx="275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Pic de </a:t>
            </a:r>
            <a:r>
              <a:rPr lang="en-US" sz="2400" err="1"/>
              <a:t>chaleur</a:t>
            </a:r>
            <a:r>
              <a:rPr lang="en-US" sz="2400"/>
              <a:t> ?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B2AAAD-20B9-6240-91C2-E29D8BB27E40}"/>
              </a:ext>
            </a:extLst>
          </p:cNvPr>
          <p:cNvCxnSpPr/>
          <p:nvPr/>
        </p:nvCxnSpPr>
        <p:spPr>
          <a:xfrm flipH="1">
            <a:off x="6960096" y="3933056"/>
            <a:ext cx="2232248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6A224A-BC83-2D4D-A54F-E41C82FD560C}"/>
              </a:ext>
            </a:extLst>
          </p:cNvPr>
          <p:cNvCxnSpPr>
            <a:cxnSpLocks/>
          </p:cNvCxnSpPr>
          <p:nvPr/>
        </p:nvCxnSpPr>
        <p:spPr>
          <a:xfrm flipH="1">
            <a:off x="4943872" y="2348880"/>
            <a:ext cx="4248472" cy="527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12FE2F-A5D3-B4D4-9613-2AB8CDE35881}"/>
              </a:ext>
            </a:extLst>
          </p:cNvPr>
          <p:cNvSpPr txBox="1"/>
          <p:nvPr/>
        </p:nvSpPr>
        <p:spPr>
          <a:xfrm>
            <a:off x="9416469" y="2746824"/>
            <a:ext cx="274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/>
              <a:t>Autre</a:t>
            </a:r>
            <a:r>
              <a:rPr lang="en-US" sz="2400"/>
              <a:t>(s) </a:t>
            </a:r>
            <a:r>
              <a:rPr lang="en-US" sz="2400" err="1"/>
              <a:t>période</a:t>
            </a:r>
            <a:r>
              <a:rPr lang="en-US" sz="2400"/>
              <a:t>(s) 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B6125E-BE32-C51F-919F-B2EF5C2D1A09}"/>
              </a:ext>
            </a:extLst>
          </p:cNvPr>
          <p:cNvCxnSpPr>
            <a:cxnSpLocks/>
          </p:cNvCxnSpPr>
          <p:nvPr/>
        </p:nvCxnSpPr>
        <p:spPr>
          <a:xfrm flipH="1">
            <a:off x="5663952" y="2977657"/>
            <a:ext cx="3528392" cy="913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BCA853-A49D-FDC7-7E94-55C365772CA2}"/>
              </a:ext>
            </a:extLst>
          </p:cNvPr>
          <p:cNvCxnSpPr>
            <a:cxnSpLocks/>
          </p:cNvCxnSpPr>
          <p:nvPr/>
        </p:nvCxnSpPr>
        <p:spPr>
          <a:xfrm flipH="1">
            <a:off x="8040216" y="2977657"/>
            <a:ext cx="1152128" cy="3793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399158-1661-C681-2D4B-86B74CB16F10}"/>
              </a:ext>
            </a:extLst>
          </p:cNvPr>
          <p:cNvSpPr txBox="1"/>
          <p:nvPr/>
        </p:nvSpPr>
        <p:spPr>
          <a:xfrm>
            <a:off x="263352" y="1241469"/>
            <a:ext cx="376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ICU et/</a:t>
            </a:r>
            <a:r>
              <a:rPr lang="en-US" sz="2400" err="1"/>
              <a:t>ou</a:t>
            </a:r>
            <a:r>
              <a:rPr lang="en-US" sz="2400"/>
              <a:t> stress </a:t>
            </a:r>
            <a:r>
              <a:rPr lang="en-US" sz="2400" err="1"/>
              <a:t>thermique</a:t>
            </a:r>
            <a:r>
              <a:rPr lang="en-US" sz="2400"/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2FD88-21C3-0B36-1B11-FF1D7F02C5BB}"/>
              </a:ext>
            </a:extLst>
          </p:cNvPr>
          <p:cNvSpPr txBox="1"/>
          <p:nvPr/>
        </p:nvSpPr>
        <p:spPr>
          <a:xfrm>
            <a:off x="263352" y="1879239"/>
            <a:ext cx="3085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/>
              <a:t>Intérieur</a:t>
            </a:r>
            <a:r>
              <a:rPr lang="en-US" sz="2400"/>
              <a:t> </a:t>
            </a:r>
            <a:r>
              <a:rPr lang="en-US" sz="2400" err="1"/>
              <a:t>ou</a:t>
            </a:r>
            <a:r>
              <a:rPr lang="en-US" sz="2400"/>
              <a:t> </a:t>
            </a:r>
            <a:r>
              <a:rPr lang="en-US" sz="2400" err="1"/>
              <a:t>extérieur</a:t>
            </a:r>
            <a:r>
              <a:rPr lang="en-US" sz="240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15089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2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94"/>
          <p:cNvSpPr txBox="1">
            <a:spLocks noChangeArrowheads="1"/>
          </p:cNvSpPr>
          <p:nvPr/>
        </p:nvSpPr>
        <p:spPr bwMode="auto">
          <a:xfrm>
            <a:off x="4926916" y="1176933"/>
            <a:ext cx="3868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FFC000"/>
                </a:solidFill>
                <a:latin typeface="+mj-lt"/>
              </a:rPr>
              <a:t>Villes réfléchissantes</a:t>
            </a:r>
          </a:p>
        </p:txBody>
      </p:sp>
      <p:sp>
        <p:nvSpPr>
          <p:cNvPr id="133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dirty="0"/>
              <a:t>Solutions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19</a:t>
            </a:fld>
            <a:endParaRPr lang="fr-FR" sz="1200"/>
          </a:p>
        </p:txBody>
      </p:sp>
      <p:grpSp>
        <p:nvGrpSpPr>
          <p:cNvPr id="58" name="Groupe 57"/>
          <p:cNvGrpSpPr/>
          <p:nvPr/>
        </p:nvGrpSpPr>
        <p:grpSpPr>
          <a:xfrm>
            <a:off x="4831993" y="1691287"/>
            <a:ext cx="3366922" cy="1879923"/>
            <a:chOff x="-405484" y="1571469"/>
            <a:chExt cx="5940150" cy="3316687"/>
          </a:xfrm>
        </p:grpSpPr>
        <p:grpSp>
          <p:nvGrpSpPr>
            <p:cNvPr id="60" name="Groupe 59"/>
            <p:cNvGrpSpPr/>
            <p:nvPr/>
          </p:nvGrpSpPr>
          <p:grpSpPr>
            <a:xfrm>
              <a:off x="-405484" y="1571469"/>
              <a:ext cx="3128407" cy="2345707"/>
              <a:chOff x="-338015" y="1887386"/>
              <a:chExt cx="3128407" cy="2345707"/>
            </a:xfrm>
          </p:grpSpPr>
          <p:pic>
            <p:nvPicPr>
              <p:cNvPr id="62" name="Picture 6" descr="http://media1.voyages.woopic.com/medias/images/reportages/600x450/Cadix-Espagne-Andalousie-thumb-940x705-23156-600x450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38013" y="1887386"/>
                <a:ext cx="3128405" cy="2345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ZoneTexte 13"/>
              <p:cNvSpPr txBox="1">
                <a:spLocks noChangeArrowheads="1"/>
              </p:cNvSpPr>
              <p:nvPr/>
            </p:nvSpPr>
            <p:spPr bwMode="auto">
              <a:xfrm>
                <a:off x="-338015" y="1887388"/>
                <a:ext cx="2912190" cy="607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FR" sz="1600" dirty="0" err="1">
                    <a:solidFill>
                      <a:schemeClr val="bg1"/>
                    </a:solidFill>
                  </a:rPr>
                  <a:t>Cádiz</a:t>
                </a:r>
                <a:r>
                  <a:rPr lang="fr-FR" sz="1600" dirty="0">
                    <a:solidFill>
                      <a:schemeClr val="bg1"/>
                    </a:solidFill>
                  </a:rPr>
                  <a:t>, Espagne</a:t>
                </a:r>
              </a:p>
            </p:txBody>
          </p:sp>
        </p:grpSp>
        <p:pic>
          <p:nvPicPr>
            <p:cNvPr id="61" name="Picture 2" descr="http://www.fond-ecran-image.com/galerie-membre/grece-santorin/photo-santorin-03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390" y="1983877"/>
              <a:ext cx="2912191" cy="232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ZoneTexte 11"/>
            <p:cNvSpPr txBox="1">
              <a:spLocks noChangeArrowheads="1"/>
            </p:cNvSpPr>
            <p:nvPr/>
          </p:nvSpPr>
          <p:spPr bwMode="auto">
            <a:xfrm>
              <a:off x="2250477" y="4290856"/>
              <a:ext cx="3284189" cy="59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fr-FR" sz="1600" dirty="0"/>
                <a:t>Santorin, Grèce</a:t>
              </a:r>
            </a:p>
          </p:txBody>
        </p:sp>
      </p:grpSp>
      <p:sp>
        <p:nvSpPr>
          <p:cNvPr id="5" name="ZoneTexte 94">
            <a:extLst>
              <a:ext uri="{FF2B5EF4-FFF2-40B4-BE49-F238E27FC236}">
                <a16:creationId xmlns:a16="http://schemas.microsoft.com/office/drawing/2014/main" id="{4AF3B7FB-C740-4FF8-88E8-108EE9983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33" y="4353394"/>
            <a:ext cx="3868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C00000"/>
                </a:solidFill>
                <a:latin typeface="+mj-lt"/>
              </a:rPr>
              <a:t>Chaleur anthropique</a:t>
            </a:r>
          </a:p>
        </p:txBody>
      </p:sp>
      <p:sp>
        <p:nvSpPr>
          <p:cNvPr id="6" name="ZoneTexte 94">
            <a:extLst>
              <a:ext uri="{FF2B5EF4-FFF2-40B4-BE49-F238E27FC236}">
                <a16:creationId xmlns:a16="http://schemas.microsoft.com/office/drawing/2014/main" id="{9B02F020-A803-B13D-8F55-C3C38397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33" y="3537303"/>
            <a:ext cx="3868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70C0"/>
                </a:solidFill>
                <a:latin typeface="+mj-lt"/>
              </a:rPr>
              <a:t>Obstruction du vent</a:t>
            </a:r>
          </a:p>
        </p:txBody>
      </p:sp>
      <p:sp>
        <p:nvSpPr>
          <p:cNvPr id="7" name="ZoneTexte 94">
            <a:extLst>
              <a:ext uri="{FF2B5EF4-FFF2-40B4-BE49-F238E27FC236}">
                <a16:creationId xmlns:a16="http://schemas.microsoft.com/office/drawing/2014/main" id="{F28041BD-7247-9F56-50BF-E78D3C4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33" y="1905123"/>
            <a:ext cx="3868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FFC000"/>
                </a:solidFill>
                <a:latin typeface="+mj-lt"/>
              </a:rPr>
              <a:t>Piégeage radiatif</a:t>
            </a:r>
          </a:p>
        </p:txBody>
      </p:sp>
      <p:sp>
        <p:nvSpPr>
          <p:cNvPr id="8" name="ZoneTexte 94">
            <a:extLst>
              <a:ext uri="{FF2B5EF4-FFF2-40B4-BE49-F238E27FC236}">
                <a16:creationId xmlns:a16="http://schemas.microsoft.com/office/drawing/2014/main" id="{2717861D-37D6-6549-A7D2-7DE0250A9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02" y="2721213"/>
            <a:ext cx="403244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8000"/>
                </a:solidFill>
                <a:latin typeface="+mj-lt"/>
              </a:rPr>
              <a:t>Faible évapotranspiration</a:t>
            </a:r>
          </a:p>
        </p:txBody>
      </p:sp>
      <p:grpSp>
        <p:nvGrpSpPr>
          <p:cNvPr id="3" name="Groupe 42">
            <a:extLst>
              <a:ext uri="{FF2B5EF4-FFF2-40B4-BE49-F238E27FC236}">
                <a16:creationId xmlns:a16="http://schemas.microsoft.com/office/drawing/2014/main" id="{A9D8F76F-3811-8BAC-5DD0-60BE53CDAE7A}"/>
              </a:ext>
            </a:extLst>
          </p:cNvPr>
          <p:cNvGrpSpPr/>
          <p:nvPr/>
        </p:nvGrpSpPr>
        <p:grpSpPr>
          <a:xfrm>
            <a:off x="8370331" y="1667997"/>
            <a:ext cx="3627196" cy="2706112"/>
            <a:chOff x="4185467" y="1573560"/>
            <a:chExt cx="4746467" cy="3541157"/>
          </a:xfrm>
        </p:grpSpPr>
        <p:pic>
          <p:nvPicPr>
            <p:cNvPr id="4" name="Picture 3" descr="http://4.bp.blogspot.com/_ywQW_r__BhA/ShOuMIOKGMI/AAAAAAAABzc/IKtE1F1GTHE/s1600/blog_immobilier_mur_vegetal_france.jpg">
              <a:extLst>
                <a:ext uri="{FF2B5EF4-FFF2-40B4-BE49-F238E27FC236}">
                  <a16:creationId xmlns:a16="http://schemas.microsoft.com/office/drawing/2014/main" id="{F2198503-E13F-BA9C-B479-71CFCA650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468" y="1587826"/>
              <a:ext cx="2618781" cy="1964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7AA1672C-4C53-E853-8B58-0F4C6CC46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5467" y="1573560"/>
              <a:ext cx="21328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chemeClr val="bg1"/>
                  </a:solidFill>
                </a:rPr>
                <a:t>Musée du quai Branly</a:t>
              </a:r>
            </a:p>
          </p:txBody>
        </p:sp>
        <p:pic>
          <p:nvPicPr>
            <p:cNvPr id="13" name="Picture 2" descr="http://1.bp.blogspot.com/_ywQW_r__BhA/ShfUifXy3jI/AAAAAAAAB58/Z3sdjEqd8As/s400/vegetalisation_urbaine_500.jpg">
              <a:extLst>
                <a:ext uri="{FF2B5EF4-FFF2-40B4-BE49-F238E27FC236}">
                  <a16:creationId xmlns:a16="http://schemas.microsoft.com/office/drawing/2014/main" id="{8F5DC392-FA64-C7CB-6D27-8807EC90D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068" y="1978758"/>
              <a:ext cx="2132866" cy="195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5">
              <a:extLst>
                <a:ext uri="{FF2B5EF4-FFF2-40B4-BE49-F238E27FC236}">
                  <a16:creationId xmlns:a16="http://schemas.microsoft.com/office/drawing/2014/main" id="{3A5A65B3-3ACD-97D9-4772-C206485E0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3738" y="3519169"/>
              <a:ext cx="1386098" cy="44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fr-FR" sz="1600" dirty="0">
                  <a:solidFill>
                    <a:schemeClr val="bg1"/>
                  </a:solidFill>
                </a:rPr>
                <a:t>New York</a:t>
              </a:r>
            </a:p>
          </p:txBody>
        </p:sp>
        <p:sp>
          <p:nvSpPr>
            <p:cNvPr id="10" name="ZoneTexte 14">
              <a:extLst>
                <a:ext uri="{FF2B5EF4-FFF2-40B4-BE49-F238E27FC236}">
                  <a16:creationId xmlns:a16="http://schemas.microsoft.com/office/drawing/2014/main" id="{8796D725-EF2E-DFD0-DFF0-4D05BAAD7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908" y="4671693"/>
              <a:ext cx="2898874" cy="44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solidFill>
                    <a:schemeClr val="bg1"/>
                  </a:solidFill>
                </a:rPr>
                <a:t>Eco Boulevard, Madrid</a:t>
              </a:r>
            </a:p>
          </p:txBody>
        </p:sp>
      </p:grpSp>
      <p:sp>
        <p:nvSpPr>
          <p:cNvPr id="14" name="ZoneTexte 94">
            <a:extLst>
              <a:ext uri="{FF2B5EF4-FFF2-40B4-BE49-F238E27FC236}">
                <a16:creationId xmlns:a16="http://schemas.microsoft.com/office/drawing/2014/main" id="{4BD27D79-FA5B-1E19-CC07-23AED0962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533" y="1154321"/>
            <a:ext cx="3868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8000"/>
                </a:solidFill>
                <a:latin typeface="+mj-lt"/>
              </a:rPr>
              <a:t>Végétalisation</a:t>
            </a:r>
          </a:p>
        </p:txBody>
      </p:sp>
      <p:sp>
        <p:nvSpPr>
          <p:cNvPr id="15" name="ZoneTexte 94">
            <a:extLst>
              <a:ext uri="{FF2B5EF4-FFF2-40B4-BE49-F238E27FC236}">
                <a16:creationId xmlns:a16="http://schemas.microsoft.com/office/drawing/2014/main" id="{D5DADF55-E6F5-1F62-6649-65A70ACAE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238" y="3476060"/>
            <a:ext cx="3868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0070C0"/>
                </a:solidFill>
                <a:latin typeface="+mj-lt"/>
              </a:rPr>
              <a:t>Perméabilité aéraulique</a:t>
            </a:r>
          </a:p>
        </p:txBody>
      </p:sp>
      <p:grpSp>
        <p:nvGrpSpPr>
          <p:cNvPr id="16" name="Groupe 53">
            <a:extLst>
              <a:ext uri="{FF2B5EF4-FFF2-40B4-BE49-F238E27FC236}">
                <a16:creationId xmlns:a16="http://schemas.microsoft.com/office/drawing/2014/main" id="{CEFDED10-F8F2-406F-8227-463B91515A77}"/>
              </a:ext>
            </a:extLst>
          </p:cNvPr>
          <p:cNvGrpSpPr/>
          <p:nvPr/>
        </p:nvGrpSpPr>
        <p:grpSpPr>
          <a:xfrm>
            <a:off x="4842585" y="4063792"/>
            <a:ext cx="2978025" cy="2625738"/>
            <a:chOff x="4466422" y="1792283"/>
            <a:chExt cx="4429125" cy="39051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C0BC0B-E1F5-4336-F5BB-9FFF9A9EF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422" y="4221088"/>
              <a:ext cx="4429125" cy="147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40208D2E-7091-2430-571A-EA4AE8E12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466" y="1792283"/>
              <a:ext cx="3121025" cy="218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ZoneTexte 5">
              <a:extLst>
                <a:ext uri="{FF2B5EF4-FFF2-40B4-BE49-F238E27FC236}">
                  <a16:creationId xmlns:a16="http://schemas.microsoft.com/office/drawing/2014/main" id="{D7503261-8D2C-F9A5-3093-CE1DA8ACD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8991" y="3950846"/>
              <a:ext cx="2720500" cy="466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200" dirty="0"/>
                <a:t>Source : </a:t>
              </a:r>
              <a:r>
                <a:rPr lang="fr-FR" sz="1200" dirty="0" err="1"/>
                <a:t>Ng</a:t>
              </a:r>
              <a:r>
                <a:rPr lang="fr-FR" sz="1200" dirty="0"/>
                <a:t> E. (2009)</a:t>
              </a:r>
            </a:p>
          </p:txBody>
        </p:sp>
      </p:grpSp>
      <p:sp>
        <p:nvSpPr>
          <p:cNvPr id="20" name="ZoneTexte 94">
            <a:extLst>
              <a:ext uri="{FF2B5EF4-FFF2-40B4-BE49-F238E27FC236}">
                <a16:creationId xmlns:a16="http://schemas.microsoft.com/office/drawing/2014/main" id="{8A726992-8A86-63D5-F49A-7BC257E7E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975" y="3474673"/>
            <a:ext cx="3868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rgbClr val="C00000"/>
                </a:solidFill>
                <a:latin typeface="+mj-lt"/>
              </a:rPr>
              <a:t>Efficacité énergétique</a:t>
            </a:r>
          </a:p>
        </p:txBody>
      </p:sp>
      <p:grpSp>
        <p:nvGrpSpPr>
          <p:cNvPr id="21" name="Groupe 63">
            <a:extLst>
              <a:ext uri="{FF2B5EF4-FFF2-40B4-BE49-F238E27FC236}">
                <a16:creationId xmlns:a16="http://schemas.microsoft.com/office/drawing/2014/main" id="{8B4F9869-9701-1940-7B07-BA6C47490F00}"/>
              </a:ext>
            </a:extLst>
          </p:cNvPr>
          <p:cNvGrpSpPr/>
          <p:nvPr/>
        </p:nvGrpSpPr>
        <p:grpSpPr>
          <a:xfrm>
            <a:off x="8370331" y="4005064"/>
            <a:ext cx="3700289" cy="2715292"/>
            <a:chOff x="4748597" y="1507341"/>
            <a:chExt cx="5430503" cy="3984931"/>
          </a:xfrm>
        </p:grpSpPr>
        <p:pic>
          <p:nvPicPr>
            <p:cNvPr id="22" name="Picture 2" descr="http://www.emann.fr/diaporama/img/emann-climatisation-froid-03-6db6.jpg">
              <a:extLst>
                <a:ext uri="{FF2B5EF4-FFF2-40B4-BE49-F238E27FC236}">
                  <a16:creationId xmlns:a16="http://schemas.microsoft.com/office/drawing/2014/main" id="{0568D9BC-A8EA-F10C-9017-F34D35738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597" y="1507341"/>
              <a:ext cx="3630562" cy="224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FR_PlanRéseau">
              <a:extLst>
                <a:ext uri="{FF2B5EF4-FFF2-40B4-BE49-F238E27FC236}">
                  <a16:creationId xmlns:a16="http://schemas.microsoft.com/office/drawing/2014/main" id="{177B3F6C-8D83-F96C-15C6-DBABC5FA90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27839" y="2715040"/>
              <a:ext cx="3751261" cy="255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1">
              <a:extLst>
                <a:ext uri="{FF2B5EF4-FFF2-40B4-BE49-F238E27FC236}">
                  <a16:creationId xmlns:a16="http://schemas.microsoft.com/office/drawing/2014/main" id="{090C4D02-A40D-7216-3D57-1D91DACAE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1656" y="4934280"/>
              <a:ext cx="3747444" cy="557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FR" sz="1600" dirty="0"/>
                <a:t>Réseau </a:t>
              </a:r>
              <a:r>
                <a:rPr lang="fr-FR" sz="1600" dirty="0" err="1"/>
                <a:t>Climespace</a:t>
              </a:r>
              <a:r>
                <a:rPr lang="fr-FR" sz="1600" dirty="0"/>
                <a:t>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64545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DA2778E-F4E1-BCE8-2FB8-76A1B41120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fld id="{684B7768-08B9-DB40-92CA-B92E51D02E84}" type="slidenum">
              <a:rPr lang="fr-FR" altLang="fr-FR" sz="1200" smtClean="0"/>
              <a:pPr/>
              <a:t>2</a:t>
            </a:fld>
            <a:endParaRPr lang="fr-FR" altLang="fr-FR" sz="120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83587A6-4F8A-C86B-4E12-3B6BBEF4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Urbanisme favorable à la santé (UFS)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5A99DE4-CE9B-A699-80A0-ED516B72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1773238"/>
            <a:ext cx="6119655" cy="4824114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/>
              <a:t>Objectif</a:t>
            </a:r>
          </a:p>
          <a:p>
            <a:pPr marL="0" indent="0" algn="just">
              <a:buNone/>
            </a:pPr>
            <a:r>
              <a:rPr lang="fr-FR" sz="2000" dirty="0"/>
              <a:t>Tenir compte </a:t>
            </a:r>
            <a:r>
              <a:rPr lang="en-US" sz="2000" dirty="0" err="1"/>
              <a:t>systématiquement</a:t>
            </a:r>
            <a:r>
              <a:rPr lang="en-US" sz="2000" dirty="0"/>
              <a:t> et </a:t>
            </a:r>
            <a:r>
              <a:rPr lang="en-US" sz="2000" dirty="0" err="1"/>
              <a:t>simultanément</a:t>
            </a:r>
            <a:r>
              <a:rPr lang="en-US" sz="2000" dirty="0"/>
              <a:t> des </a:t>
            </a:r>
            <a:r>
              <a:rPr lang="en-US" sz="2000" dirty="0" err="1"/>
              <a:t>conséquences</a:t>
            </a:r>
            <a:r>
              <a:rPr lang="en-US" sz="2000" dirty="0"/>
              <a:t> sur la </a:t>
            </a:r>
            <a:r>
              <a:rPr lang="en-US" sz="2000" dirty="0" err="1"/>
              <a:t>santé</a:t>
            </a:r>
            <a:r>
              <a:rPr lang="en-US" sz="2000" dirty="0"/>
              <a:t> et </a:t>
            </a:r>
            <a:r>
              <a:rPr lang="en-US" sz="2000" dirty="0" err="1"/>
              <a:t>l’environnement</a:t>
            </a:r>
            <a:r>
              <a:rPr lang="en-US" sz="2000" dirty="0"/>
              <a:t> de tout </a:t>
            </a:r>
            <a:r>
              <a:rPr lang="en-US" sz="2000" dirty="0" err="1"/>
              <a:t>projet</a:t>
            </a:r>
            <a:r>
              <a:rPr lang="en-US" sz="2000" dirty="0"/>
              <a:t> </a:t>
            </a:r>
            <a:r>
              <a:rPr lang="en-US" sz="2000" dirty="0" err="1"/>
              <a:t>d’urbanisme</a:t>
            </a:r>
            <a:r>
              <a:rPr lang="en-US" sz="2000" dirty="0"/>
              <a:t> (planification et </a:t>
            </a:r>
            <a:r>
              <a:rPr lang="en-US" sz="2000" dirty="0" err="1"/>
              <a:t>urbanisme</a:t>
            </a:r>
            <a:r>
              <a:rPr lang="en-US" sz="2000" dirty="0"/>
              <a:t> </a:t>
            </a:r>
            <a:r>
              <a:rPr lang="en-US" sz="2000" dirty="0" err="1"/>
              <a:t>opérationnel</a:t>
            </a:r>
            <a:r>
              <a:rPr lang="en-US" sz="2000" dirty="0"/>
              <a:t>).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b="1" dirty="0" err="1"/>
              <a:t>Indicateurs</a:t>
            </a:r>
            <a:endParaRPr lang="en-US" sz="2000" b="1" dirty="0"/>
          </a:p>
          <a:p>
            <a:pPr marL="0" indent="0" algn="just">
              <a:buNone/>
            </a:pPr>
            <a:r>
              <a:rPr lang="en-US" sz="2000" dirty="0" err="1"/>
              <a:t>Santé</a:t>
            </a:r>
            <a:r>
              <a:rPr lang="en-US" sz="2000" dirty="0"/>
              <a:t> et bien </a:t>
            </a:r>
            <a:r>
              <a:rPr lang="en-US" sz="2000" dirty="0" err="1"/>
              <a:t>être</a:t>
            </a:r>
            <a:r>
              <a:rPr lang="en-US" sz="2000" dirty="0"/>
              <a:t> </a:t>
            </a:r>
          </a:p>
          <a:p>
            <a:pPr marL="0" indent="0" algn="just">
              <a:buNone/>
            </a:pPr>
            <a:r>
              <a:rPr lang="en-US" sz="2000" dirty="0"/>
              <a:t>Pollutions </a:t>
            </a:r>
            <a:r>
              <a:rPr lang="en-US" sz="2000" dirty="0" err="1"/>
              <a:t>environnementales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Impacts sur la </a:t>
            </a:r>
            <a:r>
              <a:rPr lang="en-US" sz="2000" dirty="0" err="1"/>
              <a:t>santé</a:t>
            </a:r>
            <a:r>
              <a:rPr lang="en-US" sz="2000" dirty="0"/>
              <a:t> du </a:t>
            </a:r>
            <a:r>
              <a:rPr lang="en-US" sz="2000" dirty="0" err="1"/>
              <a:t>changement</a:t>
            </a:r>
            <a:r>
              <a:rPr lang="en-US" sz="2000" dirty="0"/>
              <a:t> </a:t>
            </a:r>
            <a:r>
              <a:rPr lang="en-US" sz="2000" dirty="0" err="1"/>
              <a:t>climatique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 err="1"/>
              <a:t>Biodiversité</a:t>
            </a:r>
            <a:endParaRPr lang="en-US" sz="2000" dirty="0"/>
          </a:p>
          <a:p>
            <a:pPr marL="0" indent="0" algn="just">
              <a:buNone/>
            </a:pPr>
            <a:r>
              <a:rPr lang="fr-FR" sz="2000" dirty="0"/>
              <a:t>Cadre de vie (</a:t>
            </a:r>
            <a:r>
              <a:rPr lang="fr-FR" sz="2000" dirty="0" err="1"/>
              <a:t>marchabilité</a:t>
            </a:r>
            <a:r>
              <a:rPr lang="fr-FR" sz="2000" dirty="0"/>
              <a:t>, sécurité, …)</a:t>
            </a:r>
          </a:p>
          <a:p>
            <a:pPr marL="0" indent="0" algn="just">
              <a:buNone/>
            </a:pPr>
            <a:r>
              <a:rPr lang="fr-FR" sz="2000" dirty="0"/>
              <a:t>…</a:t>
            </a:r>
          </a:p>
        </p:txBody>
      </p:sp>
      <p:pic>
        <p:nvPicPr>
          <p:cNvPr id="1032" name="Picture 8" descr="L'urbanisme favorable à la santé - UFS | Agence régionale de santé ...">
            <a:extLst>
              <a:ext uri="{FF2B5EF4-FFF2-40B4-BE49-F238E27FC236}">
                <a16:creationId xmlns:a16="http://schemas.microsoft.com/office/drawing/2014/main" id="{65948A9A-761C-76A9-4211-694FFA9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94" y="1342425"/>
            <a:ext cx="4781015" cy="46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8555F3-13D5-0035-407B-5131F06A2FCE}"/>
              </a:ext>
            </a:extLst>
          </p:cNvPr>
          <p:cNvSpPr txBox="1"/>
          <p:nvPr/>
        </p:nvSpPr>
        <p:spPr>
          <a:xfrm>
            <a:off x="9504102" y="6006253"/>
            <a:ext cx="236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ARS Centre Val de Loire</a:t>
            </a:r>
          </a:p>
        </p:txBody>
      </p:sp>
    </p:spTree>
    <p:extLst>
      <p:ext uri="{BB962C8B-B14F-4D97-AF65-F5344CB8AC3E}">
        <p14:creationId xmlns:p14="http://schemas.microsoft.com/office/powerpoint/2010/main" val="327285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Leviers de rafraîchissement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20</a:t>
            </a:fld>
            <a:endParaRPr lang="fr-FR" sz="12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3149DE7-A8F9-EE69-C75B-6DB894933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50" y="2234409"/>
            <a:ext cx="8123212" cy="334023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E1FD404-549A-21B1-71C3-7E600534F922}"/>
              </a:ext>
            </a:extLst>
          </p:cNvPr>
          <p:cNvGrpSpPr/>
          <p:nvPr/>
        </p:nvGrpSpPr>
        <p:grpSpPr>
          <a:xfrm>
            <a:off x="4451554" y="2088088"/>
            <a:ext cx="1146078" cy="928764"/>
            <a:chOff x="97924" y="1579611"/>
            <a:chExt cx="1146078" cy="92876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FB4A725-7932-C3DF-167A-DA3C693E4AE7}"/>
                </a:ext>
              </a:extLst>
            </p:cNvPr>
            <p:cNvSpPr txBox="1"/>
            <p:nvPr/>
          </p:nvSpPr>
          <p:spPr>
            <a:xfrm>
              <a:off x="97924" y="1579611"/>
              <a:ext cx="1051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Ombrage</a:t>
              </a:r>
              <a:endParaRPr lang="en-US" dirty="0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3F37ACB-FC2B-9AF7-E90E-ACBB09BEC6D5}"/>
                </a:ext>
              </a:extLst>
            </p:cNvPr>
            <p:cNvCxnSpPr>
              <a:cxnSpLocks/>
            </p:cNvCxnSpPr>
            <p:nvPr/>
          </p:nvCxnSpPr>
          <p:spPr>
            <a:xfrm>
              <a:off x="867630" y="2029385"/>
              <a:ext cx="376372" cy="4789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CDFA60-EADD-E08D-461E-5DFAAEF4B319}"/>
              </a:ext>
            </a:extLst>
          </p:cNvPr>
          <p:cNvGrpSpPr/>
          <p:nvPr/>
        </p:nvGrpSpPr>
        <p:grpSpPr>
          <a:xfrm>
            <a:off x="9000975" y="2117141"/>
            <a:ext cx="851515" cy="887021"/>
            <a:chOff x="7089727" y="1621354"/>
            <a:chExt cx="851515" cy="88702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E2C1D71-2CD9-0E79-851B-3E9994AB0BEB}"/>
                </a:ext>
              </a:extLst>
            </p:cNvPr>
            <p:cNvSpPr txBox="1"/>
            <p:nvPr/>
          </p:nvSpPr>
          <p:spPr>
            <a:xfrm>
              <a:off x="7089727" y="162135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Albédo</a:t>
              </a:r>
              <a:endParaRPr lang="en-US" dirty="0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4D24B62-0B84-E5DA-6ACC-3FAEAEEB4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9375" y="2029385"/>
              <a:ext cx="193182" cy="4789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9515259-2536-666C-B591-F94175152C14}"/>
              </a:ext>
            </a:extLst>
          </p:cNvPr>
          <p:cNvGrpSpPr/>
          <p:nvPr/>
        </p:nvGrpSpPr>
        <p:grpSpPr>
          <a:xfrm>
            <a:off x="6905080" y="2146837"/>
            <a:ext cx="1113510" cy="934621"/>
            <a:chOff x="3656105" y="1458576"/>
            <a:chExt cx="1113510" cy="93462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959153-0012-C36A-BC41-2D257AFAB872}"/>
                </a:ext>
              </a:extLst>
            </p:cNvPr>
            <p:cNvSpPr txBox="1"/>
            <p:nvPr/>
          </p:nvSpPr>
          <p:spPr>
            <a:xfrm>
              <a:off x="3656105" y="1458576"/>
              <a:ext cx="1113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Emissivité</a:t>
              </a:r>
              <a:endParaRPr lang="en-US" dirty="0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44DB075-2A1C-1583-A65D-7EC8A23665B1}"/>
                </a:ext>
              </a:extLst>
            </p:cNvPr>
            <p:cNvCxnSpPr>
              <a:cxnSpLocks/>
            </p:cNvCxnSpPr>
            <p:nvPr/>
          </p:nvCxnSpPr>
          <p:spPr>
            <a:xfrm>
              <a:off x="4221359" y="1933381"/>
              <a:ext cx="0" cy="4598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2D402A5-F870-BAF5-2D42-959CB6C20AF4}"/>
              </a:ext>
            </a:extLst>
          </p:cNvPr>
          <p:cNvGrpSpPr/>
          <p:nvPr/>
        </p:nvGrpSpPr>
        <p:grpSpPr>
          <a:xfrm>
            <a:off x="4808929" y="5279404"/>
            <a:ext cx="2096151" cy="949573"/>
            <a:chOff x="5063278" y="4999707"/>
            <a:chExt cx="2096151" cy="94957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3635B41-16E7-12B1-845F-6EDDAB777784}"/>
                </a:ext>
              </a:extLst>
            </p:cNvPr>
            <p:cNvSpPr txBox="1"/>
            <p:nvPr/>
          </p:nvSpPr>
          <p:spPr>
            <a:xfrm>
              <a:off x="5063278" y="5579948"/>
              <a:ext cx="2096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Conductivité</a:t>
              </a:r>
              <a:r>
                <a:rPr lang="en-US" dirty="0"/>
                <a:t>, </a:t>
              </a:r>
              <a:r>
                <a:rPr lang="en-US" dirty="0" err="1"/>
                <a:t>inertie</a:t>
              </a:r>
              <a:endParaRPr lang="en-US" dirty="0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C1ED09D-C956-FFF7-0030-36C0023C3E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7231" y="4999707"/>
              <a:ext cx="360040" cy="4795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12" name="Group 13311">
            <a:extLst>
              <a:ext uri="{FF2B5EF4-FFF2-40B4-BE49-F238E27FC236}">
                <a16:creationId xmlns:a16="http://schemas.microsoft.com/office/drawing/2014/main" id="{47092D71-681A-7A3E-997B-65EEA817A52E}"/>
              </a:ext>
            </a:extLst>
          </p:cNvPr>
          <p:cNvGrpSpPr/>
          <p:nvPr/>
        </p:nvGrpSpPr>
        <p:grpSpPr>
          <a:xfrm>
            <a:off x="7852573" y="4654337"/>
            <a:ext cx="2563907" cy="1559963"/>
            <a:chOff x="2092447" y="4425797"/>
            <a:chExt cx="2563907" cy="1559963"/>
          </a:xfrm>
        </p:grpSpPr>
        <p:sp>
          <p:nvSpPr>
            <p:cNvPr id="13313" name="TextBox 13312">
              <a:extLst>
                <a:ext uri="{FF2B5EF4-FFF2-40B4-BE49-F238E27FC236}">
                  <a16:creationId xmlns:a16="http://schemas.microsoft.com/office/drawing/2014/main" id="{1AA9DAE5-B51A-980B-072A-B07CADFE777F}"/>
                </a:ext>
              </a:extLst>
            </p:cNvPr>
            <p:cNvSpPr txBox="1"/>
            <p:nvPr/>
          </p:nvSpPr>
          <p:spPr>
            <a:xfrm>
              <a:off x="2092447" y="5339429"/>
              <a:ext cx="25639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Végétation</a:t>
              </a:r>
              <a:r>
                <a:rPr lang="en-US" dirty="0"/>
                <a:t>, </a:t>
              </a:r>
              <a:r>
                <a:rPr lang="en-US" dirty="0" err="1"/>
                <a:t>perméabilité</a:t>
              </a:r>
              <a:r>
                <a:rPr lang="en-US" dirty="0"/>
                <a:t>,</a:t>
              </a:r>
              <a:br>
                <a:rPr lang="en-US" dirty="0"/>
              </a:br>
              <a:r>
                <a:rPr lang="en-US" dirty="0" err="1"/>
                <a:t>présence</a:t>
              </a:r>
              <a:r>
                <a:rPr lang="en-US" dirty="0"/>
                <a:t> de </a:t>
              </a:r>
              <a:r>
                <a:rPr lang="en-US" dirty="0" err="1"/>
                <a:t>l’eau</a:t>
              </a:r>
              <a:r>
                <a:rPr lang="en-US" dirty="0"/>
                <a:t>, …</a:t>
              </a:r>
            </a:p>
          </p:txBody>
        </p:sp>
        <p:cxnSp>
          <p:nvCxnSpPr>
            <p:cNvPr id="13315" name="Straight Arrow Connector 13314">
              <a:extLst>
                <a:ext uri="{FF2B5EF4-FFF2-40B4-BE49-F238E27FC236}">
                  <a16:creationId xmlns:a16="http://schemas.microsoft.com/office/drawing/2014/main" id="{3354A613-E880-1BA5-5F93-E71F941496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58464" y="4425797"/>
              <a:ext cx="961555" cy="8441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6" name="TextBox 13315">
            <a:extLst>
              <a:ext uri="{FF2B5EF4-FFF2-40B4-BE49-F238E27FC236}">
                <a16:creationId xmlns:a16="http://schemas.microsoft.com/office/drawing/2014/main" id="{B966E4BF-7DDE-A459-A5C5-8321D3F481FB}"/>
              </a:ext>
            </a:extLst>
          </p:cNvPr>
          <p:cNvSpPr txBox="1"/>
          <p:nvPr/>
        </p:nvSpPr>
        <p:spPr>
          <a:xfrm>
            <a:off x="1956970" y="5316155"/>
            <a:ext cx="249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Ne pas </a:t>
            </a:r>
            <a:r>
              <a:rPr lang="en-US" dirty="0" err="1"/>
              <a:t>bloquer</a:t>
            </a:r>
            <a:r>
              <a:rPr lang="en-US" dirty="0"/>
              <a:t> les vents dominants (</a:t>
            </a:r>
            <a:r>
              <a:rPr lang="en-US" dirty="0" err="1"/>
              <a:t>estivaux</a:t>
            </a:r>
            <a:r>
              <a:rPr lang="en-US" dirty="0"/>
              <a:t> !)</a:t>
            </a:r>
          </a:p>
        </p:txBody>
      </p:sp>
      <p:grpSp>
        <p:nvGrpSpPr>
          <p:cNvPr id="13317" name="Group 13316">
            <a:extLst>
              <a:ext uri="{FF2B5EF4-FFF2-40B4-BE49-F238E27FC236}">
                <a16:creationId xmlns:a16="http://schemas.microsoft.com/office/drawing/2014/main" id="{1074F9F6-86E7-A4E5-2FA0-0E21973444EF}"/>
              </a:ext>
            </a:extLst>
          </p:cNvPr>
          <p:cNvGrpSpPr/>
          <p:nvPr/>
        </p:nvGrpSpPr>
        <p:grpSpPr>
          <a:xfrm>
            <a:off x="1685741" y="1546672"/>
            <a:ext cx="2257341" cy="1350593"/>
            <a:chOff x="74859" y="1257439"/>
            <a:chExt cx="2257341" cy="1350593"/>
          </a:xfrm>
        </p:grpSpPr>
        <p:sp>
          <p:nvSpPr>
            <p:cNvPr id="13318" name="TextBox 13317">
              <a:extLst>
                <a:ext uri="{FF2B5EF4-FFF2-40B4-BE49-F238E27FC236}">
                  <a16:creationId xmlns:a16="http://schemas.microsoft.com/office/drawing/2014/main" id="{D6AC9C44-D39E-3F3A-F31C-2C7E222820E2}"/>
                </a:ext>
              </a:extLst>
            </p:cNvPr>
            <p:cNvSpPr txBox="1"/>
            <p:nvPr/>
          </p:nvSpPr>
          <p:spPr>
            <a:xfrm>
              <a:off x="74859" y="1257439"/>
              <a:ext cx="22573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err="1"/>
                <a:t>Efficacité</a:t>
              </a:r>
              <a:r>
                <a:rPr lang="en-US" dirty="0"/>
                <a:t> </a:t>
              </a:r>
              <a:r>
                <a:rPr lang="en-US" dirty="0" err="1"/>
                <a:t>énergétique</a:t>
              </a:r>
              <a:r>
                <a:rPr lang="en-US" dirty="0"/>
                <a:t> et </a:t>
              </a:r>
              <a:r>
                <a:rPr lang="en-US" dirty="0" err="1"/>
                <a:t>orienter</a:t>
              </a:r>
              <a:r>
                <a:rPr lang="en-US" dirty="0"/>
                <a:t> les </a:t>
              </a:r>
              <a:r>
                <a:rPr lang="en-US" dirty="0" err="1"/>
                <a:t>rejets</a:t>
              </a:r>
              <a:r>
                <a:rPr lang="en-US" dirty="0"/>
                <a:t> </a:t>
              </a:r>
              <a:r>
                <a:rPr lang="en-US" dirty="0" err="1"/>
                <a:t>ailleurs</a:t>
              </a:r>
              <a:r>
                <a:rPr lang="en-US" dirty="0"/>
                <a:t> que </a:t>
              </a:r>
              <a:r>
                <a:rPr lang="en-US" dirty="0" err="1"/>
                <a:t>dans</a:t>
              </a:r>
              <a:r>
                <a:rPr lang="en-US" dirty="0"/>
                <a:t> la </a:t>
              </a:r>
              <a:r>
                <a:rPr lang="en-US" dirty="0" err="1"/>
                <a:t>cour</a:t>
              </a:r>
              <a:r>
                <a:rPr lang="en-US" dirty="0"/>
                <a:t> </a:t>
              </a:r>
            </a:p>
          </p:txBody>
        </p:sp>
        <p:cxnSp>
          <p:nvCxnSpPr>
            <p:cNvPr id="13319" name="Straight Arrow Connector 13318">
              <a:extLst>
                <a:ext uri="{FF2B5EF4-FFF2-40B4-BE49-F238E27FC236}">
                  <a16:creationId xmlns:a16="http://schemas.microsoft.com/office/drawing/2014/main" id="{83E41223-9878-A1EC-7BE6-4B6308BB3563}"/>
                </a:ext>
              </a:extLst>
            </p:cNvPr>
            <p:cNvCxnSpPr>
              <a:cxnSpLocks/>
            </p:cNvCxnSpPr>
            <p:nvPr/>
          </p:nvCxnSpPr>
          <p:spPr>
            <a:xfrm>
              <a:off x="1011210" y="2321984"/>
              <a:ext cx="154821" cy="2860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0" name="Group 13319">
            <a:extLst>
              <a:ext uri="{FF2B5EF4-FFF2-40B4-BE49-F238E27FC236}">
                <a16:creationId xmlns:a16="http://schemas.microsoft.com/office/drawing/2014/main" id="{63042590-8344-41A3-38C5-9A63DD649C71}"/>
              </a:ext>
            </a:extLst>
          </p:cNvPr>
          <p:cNvGrpSpPr/>
          <p:nvPr/>
        </p:nvGrpSpPr>
        <p:grpSpPr>
          <a:xfrm>
            <a:off x="1685741" y="1546672"/>
            <a:ext cx="3911891" cy="4415814"/>
            <a:chOff x="74859" y="1546672"/>
            <a:chExt cx="3911891" cy="4415814"/>
          </a:xfrm>
        </p:grpSpPr>
        <p:grpSp>
          <p:nvGrpSpPr>
            <p:cNvPr id="13321" name="Group 13320">
              <a:extLst>
                <a:ext uri="{FF2B5EF4-FFF2-40B4-BE49-F238E27FC236}">
                  <a16:creationId xmlns:a16="http://schemas.microsoft.com/office/drawing/2014/main" id="{0BA3C94F-9510-9429-569E-275F74AD9E17}"/>
                </a:ext>
              </a:extLst>
            </p:cNvPr>
            <p:cNvGrpSpPr/>
            <p:nvPr/>
          </p:nvGrpSpPr>
          <p:grpSpPr>
            <a:xfrm>
              <a:off x="2840672" y="2088088"/>
              <a:ext cx="1146078" cy="928764"/>
              <a:chOff x="97924" y="1579611"/>
              <a:chExt cx="1146078" cy="928764"/>
            </a:xfrm>
          </p:grpSpPr>
          <p:sp>
            <p:nvSpPr>
              <p:cNvPr id="13326" name="TextBox 13325">
                <a:extLst>
                  <a:ext uri="{FF2B5EF4-FFF2-40B4-BE49-F238E27FC236}">
                    <a16:creationId xmlns:a16="http://schemas.microsoft.com/office/drawing/2014/main" id="{64119ADA-3061-BA68-4274-E7FF60CB93C2}"/>
                  </a:ext>
                </a:extLst>
              </p:cNvPr>
              <p:cNvSpPr txBox="1"/>
              <p:nvPr/>
            </p:nvSpPr>
            <p:spPr>
              <a:xfrm>
                <a:off x="97924" y="1579611"/>
                <a:ext cx="10516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Ombrage</a:t>
                </a:r>
                <a:endParaRPr lang="en-US" dirty="0"/>
              </a:p>
            </p:txBody>
          </p:sp>
          <p:cxnSp>
            <p:nvCxnSpPr>
              <p:cNvPr id="13327" name="Straight Arrow Connector 13326">
                <a:extLst>
                  <a:ext uri="{FF2B5EF4-FFF2-40B4-BE49-F238E27FC236}">
                    <a16:creationId xmlns:a16="http://schemas.microsoft.com/office/drawing/2014/main" id="{057C3C3F-F69F-382F-3F61-164A63EDD0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630" y="2029385"/>
                <a:ext cx="376372" cy="4789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22" name="TextBox 13321">
              <a:extLst>
                <a:ext uri="{FF2B5EF4-FFF2-40B4-BE49-F238E27FC236}">
                  <a16:creationId xmlns:a16="http://schemas.microsoft.com/office/drawing/2014/main" id="{1CD456D3-9DA8-84D3-B191-D6F41C367BED}"/>
                </a:ext>
              </a:extLst>
            </p:cNvPr>
            <p:cNvSpPr txBox="1"/>
            <p:nvPr/>
          </p:nvSpPr>
          <p:spPr>
            <a:xfrm>
              <a:off x="346088" y="5316155"/>
              <a:ext cx="24945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/>
                <a:t>Ne pas </a:t>
              </a:r>
              <a:r>
                <a:rPr lang="en-US" dirty="0" err="1"/>
                <a:t>bloquer</a:t>
              </a:r>
              <a:r>
                <a:rPr lang="en-US" dirty="0"/>
                <a:t> les vents dominants (</a:t>
              </a:r>
              <a:r>
                <a:rPr lang="en-US" dirty="0" err="1"/>
                <a:t>estivaux</a:t>
              </a:r>
              <a:r>
                <a:rPr lang="en-US" dirty="0"/>
                <a:t> !)</a:t>
              </a:r>
            </a:p>
          </p:txBody>
        </p:sp>
        <p:grpSp>
          <p:nvGrpSpPr>
            <p:cNvPr id="13323" name="Group 13322">
              <a:extLst>
                <a:ext uri="{FF2B5EF4-FFF2-40B4-BE49-F238E27FC236}">
                  <a16:creationId xmlns:a16="http://schemas.microsoft.com/office/drawing/2014/main" id="{214F1B2D-D21A-F514-0AFC-F241A9FF5F94}"/>
                </a:ext>
              </a:extLst>
            </p:cNvPr>
            <p:cNvGrpSpPr/>
            <p:nvPr/>
          </p:nvGrpSpPr>
          <p:grpSpPr>
            <a:xfrm>
              <a:off x="74859" y="1546672"/>
              <a:ext cx="2257341" cy="1350593"/>
              <a:chOff x="74859" y="1257439"/>
              <a:chExt cx="2257341" cy="1350593"/>
            </a:xfrm>
          </p:grpSpPr>
          <p:sp>
            <p:nvSpPr>
              <p:cNvPr id="13324" name="TextBox 13323">
                <a:extLst>
                  <a:ext uri="{FF2B5EF4-FFF2-40B4-BE49-F238E27FC236}">
                    <a16:creationId xmlns:a16="http://schemas.microsoft.com/office/drawing/2014/main" id="{7EAFE285-F756-00B9-C022-0B32F5F6268A}"/>
                  </a:ext>
                </a:extLst>
              </p:cNvPr>
              <p:cNvSpPr txBox="1"/>
              <p:nvPr/>
            </p:nvSpPr>
            <p:spPr>
              <a:xfrm>
                <a:off x="74859" y="1257439"/>
                <a:ext cx="2257341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err="1"/>
                  <a:t>Efficacité</a:t>
                </a:r>
                <a:r>
                  <a:rPr lang="en-US" dirty="0"/>
                  <a:t> </a:t>
                </a:r>
                <a:r>
                  <a:rPr lang="en-US" dirty="0" err="1"/>
                  <a:t>énergétique</a:t>
                </a:r>
                <a:r>
                  <a:rPr lang="en-US" dirty="0"/>
                  <a:t> et </a:t>
                </a:r>
                <a:r>
                  <a:rPr lang="en-US" dirty="0" err="1"/>
                  <a:t>orienter</a:t>
                </a:r>
                <a:r>
                  <a:rPr lang="en-US" dirty="0"/>
                  <a:t> les </a:t>
                </a:r>
                <a:r>
                  <a:rPr lang="en-US" dirty="0" err="1"/>
                  <a:t>rejets</a:t>
                </a:r>
                <a:r>
                  <a:rPr lang="en-US" dirty="0"/>
                  <a:t> </a:t>
                </a:r>
                <a:r>
                  <a:rPr lang="en-US" dirty="0" err="1"/>
                  <a:t>ailleurs</a:t>
                </a:r>
                <a:r>
                  <a:rPr lang="en-US" dirty="0"/>
                  <a:t> que </a:t>
                </a:r>
                <a:r>
                  <a:rPr lang="en-US" dirty="0" err="1"/>
                  <a:t>dans</a:t>
                </a:r>
                <a:r>
                  <a:rPr lang="en-US" dirty="0"/>
                  <a:t> la </a:t>
                </a:r>
                <a:r>
                  <a:rPr lang="en-US" dirty="0" err="1"/>
                  <a:t>cour</a:t>
                </a:r>
                <a:r>
                  <a:rPr lang="en-US" dirty="0"/>
                  <a:t> </a:t>
                </a:r>
              </a:p>
            </p:txBody>
          </p:sp>
          <p:cxnSp>
            <p:nvCxnSpPr>
              <p:cNvPr id="13325" name="Straight Arrow Connector 13324">
                <a:extLst>
                  <a:ext uri="{FF2B5EF4-FFF2-40B4-BE49-F238E27FC236}">
                    <a16:creationId xmlns:a16="http://schemas.microsoft.com/office/drawing/2014/main" id="{7A1FF750-060F-EF4A-B8FA-3B93A53FE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210" y="2321984"/>
                <a:ext cx="154821" cy="28604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26444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FAACE6-2EF3-7EA2-A1BF-331FCCFB8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74" y="1052736"/>
            <a:ext cx="1620203" cy="857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A36F8F-0CD6-0E29-CC8A-FA12F866E647}"/>
              </a:ext>
            </a:extLst>
          </p:cNvPr>
          <p:cNvSpPr txBox="1"/>
          <p:nvPr/>
        </p:nvSpPr>
        <p:spPr>
          <a:xfrm>
            <a:off x="2136858" y="1373180"/>
            <a:ext cx="8351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Heat waves, urban Heat islands, and  wellbeing and Health: a mobile sensing approach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716196-6CE5-468C-C8FD-F52BDB0850C3}"/>
              </a:ext>
            </a:extLst>
          </p:cNvPr>
          <p:cNvGrpSpPr/>
          <p:nvPr/>
        </p:nvGrpSpPr>
        <p:grpSpPr>
          <a:xfrm>
            <a:off x="337431" y="3028889"/>
            <a:ext cx="3361887" cy="772398"/>
            <a:chOff x="374192" y="3886206"/>
            <a:chExt cx="4482516" cy="10298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C0BB12A-27F5-AA5E-05EE-7937A4F99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17" y="4482463"/>
              <a:ext cx="1691680" cy="43360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78B227-AA01-0213-0900-A3378EE7FC57}"/>
                </a:ext>
              </a:extLst>
            </p:cNvPr>
            <p:cNvSpPr txBox="1"/>
            <p:nvPr/>
          </p:nvSpPr>
          <p:spPr>
            <a:xfrm>
              <a:off x="374192" y="3886206"/>
              <a:ext cx="1776641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Financeurs</a:t>
              </a:r>
              <a:endParaRPr lang="en-US" sz="2000" b="1" dirty="0"/>
            </a:p>
          </p:txBody>
        </p:sp>
        <p:pic>
          <p:nvPicPr>
            <p:cNvPr id="33" name="Image 3">
              <a:extLst>
                <a:ext uri="{FF2B5EF4-FFF2-40B4-BE49-F238E27FC236}">
                  <a16:creationId xmlns:a16="http://schemas.microsoft.com/office/drawing/2014/main" id="{439131F2-A2ED-3296-E2E9-9CFFC17E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4593" y="4462273"/>
              <a:ext cx="2602115" cy="45040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97D9C6-35E1-A3A2-2BD0-35101B0D4334}"/>
              </a:ext>
            </a:extLst>
          </p:cNvPr>
          <p:cNvGrpSpPr/>
          <p:nvPr/>
        </p:nvGrpSpPr>
        <p:grpSpPr>
          <a:xfrm>
            <a:off x="336837" y="2060847"/>
            <a:ext cx="3878232" cy="954545"/>
            <a:chOff x="373403" y="2595481"/>
            <a:chExt cx="5170976" cy="127272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741C1A0-55CF-4AF3-616E-9A087BA42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63" y="3097330"/>
              <a:ext cx="1092444" cy="702285"/>
            </a:xfrm>
            <a:prstGeom prst="rect">
              <a:avLst/>
            </a:prstGeom>
          </p:spPr>
        </p:pic>
        <p:pic>
          <p:nvPicPr>
            <p:cNvPr id="36" name="Picture 4" descr="Institut national de la santé et de la recherche médicale ⋅ Inserm, La  science pour la santé">
              <a:extLst>
                <a:ext uri="{FF2B5EF4-FFF2-40B4-BE49-F238E27FC236}">
                  <a16:creationId xmlns:a16="http://schemas.microsoft.com/office/drawing/2014/main" id="{8126E9D7-D9A0-0B67-9A3C-15BC6604C6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57" t="14459" r="15552" b="11408"/>
            <a:stretch/>
          </p:blipFill>
          <p:spPr bwMode="auto">
            <a:xfrm>
              <a:off x="1713976" y="3097330"/>
              <a:ext cx="1146801" cy="702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170D86F-DFC3-DD60-ED3C-0A20FC318323}"/>
                </a:ext>
              </a:extLst>
            </p:cNvPr>
            <p:cNvSpPr txBox="1"/>
            <p:nvPr/>
          </p:nvSpPr>
          <p:spPr>
            <a:xfrm>
              <a:off x="373403" y="2595481"/>
              <a:ext cx="1900520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Consortium</a:t>
              </a:r>
              <a:endParaRPr lang="en-US" sz="1500" b="1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B5D8634-2B65-0A77-A6D6-EAC1D7DDD069}"/>
                </a:ext>
              </a:extLst>
            </p:cNvPr>
            <p:cNvGrpSpPr/>
            <p:nvPr/>
          </p:nvGrpSpPr>
          <p:grpSpPr>
            <a:xfrm>
              <a:off x="2972146" y="3028736"/>
              <a:ext cx="1108526" cy="839472"/>
              <a:chOff x="32023" y="5794610"/>
              <a:chExt cx="1108526" cy="83947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E02DECF-7A18-6B58-0086-80820CF8F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023" y="6335833"/>
                <a:ext cx="1105277" cy="29824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54AD133-9648-AAEC-A21B-DAD32B7A46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272" y="5794610"/>
                <a:ext cx="1105277" cy="586718"/>
              </a:xfrm>
              <a:prstGeom prst="rect">
                <a:avLst/>
              </a:prstGeom>
            </p:spPr>
          </p:pic>
        </p:grpSp>
        <p:pic>
          <p:nvPicPr>
            <p:cNvPr id="39" name="Image 5">
              <a:extLst>
                <a:ext uri="{FF2B5EF4-FFF2-40B4-BE49-F238E27FC236}">
                  <a16:creationId xmlns:a16="http://schemas.microsoft.com/office/drawing/2014/main" id="{9802E022-2099-2DF9-2FD7-8F876D507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2041" y="3085211"/>
              <a:ext cx="1352338" cy="72652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676E52-423F-220E-8298-81545C6E0F22}"/>
              </a:ext>
            </a:extLst>
          </p:cNvPr>
          <p:cNvGrpSpPr/>
          <p:nvPr/>
        </p:nvGrpSpPr>
        <p:grpSpPr>
          <a:xfrm>
            <a:off x="7920017" y="2151144"/>
            <a:ext cx="3880430" cy="1354933"/>
            <a:chOff x="6473163" y="2715879"/>
            <a:chExt cx="5173905" cy="180657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436C4C2-FDDC-6AC5-9F39-754F95E49A85}"/>
                </a:ext>
              </a:extLst>
            </p:cNvPr>
            <p:cNvSpPr txBox="1"/>
            <p:nvPr/>
          </p:nvSpPr>
          <p:spPr>
            <a:xfrm>
              <a:off x="9263766" y="2715879"/>
              <a:ext cx="238330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Participants LIED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A21396-2715-F427-0B51-7D1B932F4656}"/>
                </a:ext>
              </a:extLst>
            </p:cNvPr>
            <p:cNvSpPr txBox="1"/>
            <p:nvPr/>
          </p:nvSpPr>
          <p:spPr>
            <a:xfrm>
              <a:off x="6473163" y="3086166"/>
              <a:ext cx="5159958" cy="1436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Martin Hendel, Prof </a:t>
              </a:r>
              <a:r>
                <a:rPr lang="en-US" sz="1600" dirty="0" err="1"/>
                <a:t>Associé</a:t>
              </a:r>
              <a:r>
                <a:rPr lang="en-US" sz="1600" dirty="0"/>
                <a:t> ESIEE Paris</a:t>
              </a:r>
            </a:p>
            <a:p>
              <a:pPr algn="r"/>
              <a:r>
                <a:rPr lang="en-US" sz="1600" dirty="0"/>
                <a:t>Frédéric </a:t>
              </a:r>
              <a:r>
                <a:rPr lang="en-US" sz="1600" dirty="0" err="1"/>
                <a:t>Filaine</a:t>
              </a:r>
              <a:r>
                <a:rPr lang="en-US" sz="1600" dirty="0"/>
                <a:t>, </a:t>
              </a:r>
              <a:r>
                <a:rPr lang="en-US" sz="1600" dirty="0" err="1"/>
                <a:t>Ingénieur</a:t>
              </a:r>
              <a:r>
                <a:rPr lang="en-US" sz="1600" dirty="0"/>
                <a:t> </a:t>
              </a:r>
              <a:r>
                <a:rPr lang="en-US" sz="1600" dirty="0" err="1"/>
                <a:t>d’études</a:t>
              </a:r>
              <a:r>
                <a:rPr lang="en-US" sz="1600" dirty="0"/>
                <a:t> </a:t>
              </a:r>
              <a:r>
                <a:rPr lang="en-US" sz="1600" dirty="0" err="1"/>
                <a:t>UPCité</a:t>
              </a:r>
              <a:endParaRPr lang="en-US" sz="1600" dirty="0"/>
            </a:p>
            <a:p>
              <a:pPr algn="r"/>
              <a:r>
                <a:rPr lang="en-US" sz="1600" dirty="0"/>
                <a:t>James Kamara, </a:t>
              </a:r>
              <a:r>
                <a:rPr lang="en-US" sz="1600" dirty="0" err="1"/>
                <a:t>Doctorant</a:t>
              </a:r>
              <a:r>
                <a:rPr lang="en-US" sz="1600" dirty="0"/>
                <a:t> ESIEE Paris </a:t>
              </a:r>
              <a:br>
                <a:rPr lang="en-US" sz="1600" dirty="0"/>
              </a:br>
              <a:r>
                <a:rPr lang="en-US" sz="1600" dirty="0"/>
                <a:t>(2023-2026)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FFB87A1-97A4-8D26-71E9-3C2B7DFF61FD}"/>
              </a:ext>
            </a:extLst>
          </p:cNvPr>
          <p:cNvSpPr txBox="1"/>
          <p:nvPr/>
        </p:nvSpPr>
        <p:spPr>
          <a:xfrm>
            <a:off x="407368" y="3928923"/>
            <a:ext cx="111764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Objectifs</a:t>
            </a:r>
            <a:endParaRPr lang="en-US" sz="2000" b="1" dirty="0"/>
          </a:p>
          <a:p>
            <a:pPr marL="257175" indent="-257175">
              <a:buAutoNum type="arabicPeriod"/>
            </a:pPr>
            <a:r>
              <a:rPr lang="en-US" sz="2000" dirty="0" err="1"/>
              <a:t>investiguer</a:t>
            </a:r>
            <a:r>
              <a:rPr lang="en-US" sz="2000" dirty="0"/>
              <a:t> les </a:t>
            </a:r>
            <a:r>
              <a:rPr lang="en-US" sz="2000" dirty="0" err="1"/>
              <a:t>déterminants</a:t>
            </a:r>
            <a:r>
              <a:rPr lang="en-US" sz="2000" dirty="0"/>
              <a:t> du stress </a:t>
            </a:r>
            <a:r>
              <a:rPr lang="en-US" sz="2000" dirty="0" err="1"/>
              <a:t>thermique</a:t>
            </a:r>
            <a:r>
              <a:rPr lang="en-US" sz="2000" dirty="0"/>
              <a:t> </a:t>
            </a:r>
            <a:r>
              <a:rPr lang="en-US" sz="2000" dirty="0" err="1"/>
              <a:t>individuel</a:t>
            </a:r>
            <a:r>
              <a:rPr lang="en-US" sz="2000" dirty="0"/>
              <a:t> (</a:t>
            </a:r>
            <a:r>
              <a:rPr lang="en-US" sz="2000" dirty="0" err="1"/>
              <a:t>environnement</a:t>
            </a:r>
            <a:r>
              <a:rPr lang="en-US" sz="2000" dirty="0"/>
              <a:t> ext., </a:t>
            </a:r>
            <a:r>
              <a:rPr lang="en-US" sz="2000" dirty="0" err="1"/>
              <a:t>bâtiments</a:t>
            </a:r>
            <a:r>
              <a:rPr lang="en-US" sz="2000" dirty="0"/>
              <a:t>, </a:t>
            </a:r>
            <a:r>
              <a:rPr lang="en-US" sz="2000" dirty="0" err="1"/>
              <a:t>stratégies</a:t>
            </a:r>
            <a:r>
              <a:rPr lang="en-US" sz="2000" dirty="0"/>
              <a:t> </a:t>
            </a:r>
            <a:r>
              <a:rPr lang="en-US" sz="2000" dirty="0" err="1"/>
              <a:t>individuelles</a:t>
            </a:r>
            <a:r>
              <a:rPr lang="en-US" sz="2000" dirty="0"/>
              <a:t>, etc.)</a:t>
            </a:r>
          </a:p>
          <a:p>
            <a:pPr marL="257175" indent="-257175">
              <a:buAutoNum type="arabicPeriod"/>
            </a:pPr>
            <a:endParaRPr lang="en-US" sz="2000" dirty="0"/>
          </a:p>
          <a:p>
            <a:pPr marL="257175" indent="-257175">
              <a:buAutoNum type="arabicPeriod"/>
            </a:pPr>
            <a:r>
              <a:rPr lang="en-US" sz="2000" dirty="0" err="1"/>
              <a:t>caractériser</a:t>
            </a:r>
            <a:r>
              <a:rPr lang="en-US" sz="2000" dirty="0"/>
              <a:t> le stress </a:t>
            </a:r>
            <a:r>
              <a:rPr lang="en-US" sz="2000" dirty="0" err="1"/>
              <a:t>thermique</a:t>
            </a:r>
            <a:r>
              <a:rPr lang="en-US" sz="2000" dirty="0"/>
              <a:t> et son impact sur le bien-</a:t>
            </a:r>
            <a:r>
              <a:rPr lang="en-US" sz="2000" dirty="0" err="1"/>
              <a:t>être</a:t>
            </a:r>
            <a:r>
              <a:rPr lang="en-US" sz="2000" dirty="0"/>
              <a:t>, la </a:t>
            </a:r>
            <a:r>
              <a:rPr lang="en-US" sz="2000" dirty="0" err="1"/>
              <a:t>qualité</a:t>
            </a:r>
            <a:r>
              <a:rPr lang="en-US" sz="2000" dirty="0"/>
              <a:t> du </a:t>
            </a:r>
            <a:r>
              <a:rPr lang="en-US" sz="2000" dirty="0" err="1"/>
              <a:t>sommeil</a:t>
            </a:r>
            <a:r>
              <a:rPr lang="en-US" sz="2000" dirty="0"/>
              <a:t> et des </a:t>
            </a:r>
            <a:r>
              <a:rPr lang="en-US" sz="2000" dirty="0" err="1"/>
              <a:t>indicateurs</a:t>
            </a:r>
            <a:r>
              <a:rPr lang="en-US" sz="2000" dirty="0"/>
              <a:t> </a:t>
            </a:r>
            <a:r>
              <a:rPr lang="en-US" sz="2000" dirty="0" err="1"/>
              <a:t>physiologiques</a:t>
            </a:r>
            <a:endParaRPr lang="en-US" sz="2000" dirty="0"/>
          </a:p>
          <a:p>
            <a:pPr marL="257175" indent="-257175">
              <a:buAutoNum type="arabicPeriod"/>
            </a:pPr>
            <a:endParaRPr lang="en-US" sz="2000" dirty="0"/>
          </a:p>
          <a:p>
            <a:pPr marL="257175" indent="-257175">
              <a:buAutoNum type="arabicPeriod"/>
            </a:pPr>
            <a:r>
              <a:rPr lang="en-US" sz="2000" dirty="0"/>
              <a:t>proposer des </a:t>
            </a:r>
            <a:r>
              <a:rPr lang="en-US" sz="2000" dirty="0" err="1"/>
              <a:t>pistes</a:t>
            </a:r>
            <a:r>
              <a:rPr lang="en-US" sz="2000" dirty="0"/>
              <a:t> </a:t>
            </a:r>
            <a:r>
              <a:rPr lang="en-US" sz="2000" dirty="0" err="1"/>
              <a:t>d’action</a:t>
            </a:r>
            <a:r>
              <a:rPr lang="en-US" sz="2000" dirty="0"/>
              <a:t> et </a:t>
            </a:r>
            <a:r>
              <a:rPr lang="en-US" sz="2000" dirty="0" err="1"/>
              <a:t>recommandations</a:t>
            </a:r>
            <a:r>
              <a:rPr lang="en-US" sz="2000" dirty="0"/>
              <a:t> pour les politiques </a:t>
            </a:r>
            <a:r>
              <a:rPr lang="en-US" sz="2000" dirty="0" err="1"/>
              <a:t>d’adaptation</a:t>
            </a:r>
            <a:r>
              <a:rPr lang="en-US" sz="2000" dirty="0"/>
              <a:t> des </a:t>
            </a:r>
            <a:r>
              <a:rPr lang="en-US" sz="2000" dirty="0" err="1"/>
              <a:t>villes</a:t>
            </a:r>
            <a:endParaRPr lang="en-US" sz="2000" dirty="0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C841A38B-3041-E8EF-443A-4F3EF3795A1C}"/>
              </a:ext>
            </a:extLst>
          </p:cNvPr>
          <p:cNvSpPr txBox="1">
            <a:spLocks/>
          </p:cNvSpPr>
          <p:nvPr/>
        </p:nvSpPr>
        <p:spPr>
          <a:xfrm>
            <a:off x="2439859" y="4048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eaLnBrk="0" hangingPunct="0">
              <a:defRPr sz="36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fr-FR" altLang="fr-FR" dirty="0"/>
              <a:t>Chaleur et Santé : H3Sensing</a:t>
            </a:r>
          </a:p>
        </p:txBody>
      </p: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A27592AB-A27B-1D82-305E-509435DC3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ED223DD-9E27-4E05-B216-1976FF0462F5}" type="slidenum">
              <a:rPr lang="fr-FR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21</a:t>
            </a:fld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191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1F1046-366B-5B9F-A764-0CCA66150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507" y="976313"/>
            <a:ext cx="4080773" cy="40178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A67E7A-DDEE-B0FC-992F-03E414F5E46D}"/>
              </a:ext>
            </a:extLst>
          </p:cNvPr>
          <p:cNvGrpSpPr/>
          <p:nvPr/>
        </p:nvGrpSpPr>
        <p:grpSpPr>
          <a:xfrm>
            <a:off x="-23232" y="1588916"/>
            <a:ext cx="6726488" cy="4075872"/>
            <a:chOff x="36848" y="1633535"/>
            <a:chExt cx="6265151" cy="37963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169F3D-868C-5146-D6F0-1AAD64D6D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48" y="1633535"/>
              <a:ext cx="6265151" cy="37920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E1D279-3B41-455D-451B-943F9C2FD35A}"/>
                </a:ext>
              </a:extLst>
            </p:cNvPr>
            <p:cNvSpPr txBox="1"/>
            <p:nvPr/>
          </p:nvSpPr>
          <p:spPr>
            <a:xfrm>
              <a:off x="4685112" y="5138024"/>
              <a:ext cx="1288804" cy="29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Parison 2020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021E6EE-010E-93B2-E138-A5D43364A2E0}"/>
              </a:ext>
            </a:extLst>
          </p:cNvPr>
          <p:cNvSpPr txBox="1"/>
          <p:nvPr/>
        </p:nvSpPr>
        <p:spPr>
          <a:xfrm>
            <a:off x="332056" y="1483546"/>
            <a:ext cx="45705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Mobiles : Sac-</a:t>
            </a:r>
            <a:r>
              <a:rPr lang="en-US" sz="2000" dirty="0" err="1"/>
              <a:t>à</a:t>
            </a:r>
            <a:r>
              <a:rPr lang="en-US" sz="2000" dirty="0"/>
              <a:t>-dos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F0999-5242-9C0A-2206-86CAAAF0D97A}"/>
              </a:ext>
            </a:extLst>
          </p:cNvPr>
          <p:cNvSpPr txBox="1"/>
          <p:nvPr/>
        </p:nvSpPr>
        <p:spPr>
          <a:xfrm>
            <a:off x="332056" y="5574180"/>
            <a:ext cx="4570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Fixes (dans le </a:t>
            </a:r>
            <a:r>
              <a:rPr lang="en-US" sz="2000" dirty="0" err="1"/>
              <a:t>logement</a:t>
            </a:r>
            <a:r>
              <a:rPr lang="en-US" sz="2000" dirty="0"/>
              <a:t>) 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 err="1"/>
              <a:t>Paramètres</a:t>
            </a:r>
            <a:r>
              <a:rPr lang="en-US" sz="2000" dirty="0"/>
              <a:t> </a:t>
            </a:r>
            <a:r>
              <a:rPr lang="en-US" sz="2000" dirty="0" err="1"/>
              <a:t>météorologiques</a:t>
            </a:r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Apports </a:t>
            </a:r>
            <a:r>
              <a:rPr lang="en-US" sz="2000" dirty="0" err="1"/>
              <a:t>solaires</a:t>
            </a:r>
            <a:endParaRPr lang="en-US" sz="2000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E1915992-F609-310D-BB67-B5B837BB3496}"/>
              </a:ext>
            </a:extLst>
          </p:cNvPr>
          <p:cNvSpPr txBox="1">
            <a:spLocks/>
          </p:cNvSpPr>
          <p:nvPr/>
        </p:nvSpPr>
        <p:spPr>
          <a:xfrm>
            <a:off x="2439859" y="4048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algn="ctr" eaLnBrk="0" hangingPunct="0">
              <a:defRPr sz="36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fr-FR" altLang="fr-FR" dirty="0"/>
              <a:t>H3Sensing : Mesures prévues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DF92C228-775F-A173-4705-7D714E7AE8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ED223DD-9E27-4E05-B216-1976FF0462F5}" type="slidenum">
              <a:rPr lang="fr-FR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22</a:t>
            </a:fld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B99EF-1B14-22E2-D37D-7809B58F9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56" y="3623356"/>
            <a:ext cx="5451032" cy="299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144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5BDB21-958E-3521-23BC-40CEE0F6EF81}"/>
              </a:ext>
            </a:extLst>
          </p:cNvPr>
          <p:cNvGrpSpPr/>
          <p:nvPr/>
        </p:nvGrpSpPr>
        <p:grpSpPr>
          <a:xfrm>
            <a:off x="4574490" y="2023299"/>
            <a:ext cx="3318826" cy="3659957"/>
            <a:chOff x="3759668" y="1356323"/>
            <a:chExt cx="3922192" cy="43253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F8BF65-17E5-10E4-3284-2FC236F24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745"/>
            <a:stretch/>
          </p:blipFill>
          <p:spPr>
            <a:xfrm>
              <a:off x="3905794" y="1356323"/>
              <a:ext cx="3776066" cy="432534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F1CED3-3ECE-AADF-C8FC-B56AF977D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5794" y="1356323"/>
              <a:ext cx="2616926" cy="30343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52CECB-84F0-938E-F31B-3C99CEF22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7145" r="61479"/>
            <a:stretch/>
          </p:blipFill>
          <p:spPr>
            <a:xfrm>
              <a:off x="3759668" y="4763554"/>
              <a:ext cx="1454588" cy="65994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E512A9-6476-9083-49CE-DD58D2DACA0E}"/>
              </a:ext>
            </a:extLst>
          </p:cNvPr>
          <p:cNvGrpSpPr/>
          <p:nvPr/>
        </p:nvGrpSpPr>
        <p:grpSpPr>
          <a:xfrm>
            <a:off x="8355066" y="1772816"/>
            <a:ext cx="3172621" cy="4942383"/>
            <a:chOff x="4167051" y="1506267"/>
            <a:chExt cx="3667260" cy="57129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939062-6053-1814-0E3A-36FA43AE8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7051" y="1843575"/>
              <a:ext cx="3667260" cy="43049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C28506-478F-93E6-AA31-F96FCF5D6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2970" y="6148558"/>
              <a:ext cx="2030906" cy="10706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A3E058-2E6F-3DEB-72AF-7A983E84E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7051" y="1506267"/>
              <a:ext cx="3667260" cy="33397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92D1C42-ACD6-96A0-C9E8-8760C0E4A51A}"/>
              </a:ext>
            </a:extLst>
          </p:cNvPr>
          <p:cNvSpPr txBox="1"/>
          <p:nvPr/>
        </p:nvSpPr>
        <p:spPr>
          <a:xfrm>
            <a:off x="32869" y="1740872"/>
            <a:ext cx="43384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Questionnaires 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Pratiques (</a:t>
            </a:r>
            <a:r>
              <a:rPr lang="en-US" dirty="0" err="1"/>
              <a:t>sommeil</a:t>
            </a:r>
            <a:r>
              <a:rPr lang="en-US" dirty="0"/>
              <a:t>, </a:t>
            </a:r>
            <a:r>
              <a:rPr lang="en-US" dirty="0" err="1"/>
              <a:t>activités</a:t>
            </a:r>
            <a:r>
              <a:rPr lang="en-US" dirty="0"/>
              <a:t> physiques, transports, alimentation, …)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Santé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Caractéristiques</a:t>
            </a:r>
            <a:r>
              <a:rPr lang="en-US" dirty="0"/>
              <a:t> </a:t>
            </a:r>
            <a:r>
              <a:rPr lang="en-US" dirty="0" err="1"/>
              <a:t>démographiques</a:t>
            </a:r>
            <a:r>
              <a:rPr lang="en-US" dirty="0"/>
              <a:t> et socio-</a:t>
            </a:r>
            <a:r>
              <a:rPr lang="en-US" dirty="0" err="1"/>
              <a:t>économiques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Quartier, </a:t>
            </a:r>
            <a:r>
              <a:rPr lang="en-US" dirty="0" err="1"/>
              <a:t>logement</a:t>
            </a:r>
            <a:r>
              <a:rPr lang="en-US" dirty="0"/>
              <a:t> et </a:t>
            </a:r>
            <a:r>
              <a:rPr lang="en-US" dirty="0" err="1"/>
              <a:t>bâtiment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Mesures</a:t>
            </a:r>
            <a:r>
              <a:rPr lang="en-US" dirty="0"/>
              <a:t> 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Santé</a:t>
            </a:r>
            <a:r>
              <a:rPr lang="en-US" dirty="0"/>
              <a:t> (tension </a:t>
            </a:r>
            <a:r>
              <a:rPr lang="en-US" dirty="0" err="1"/>
              <a:t>artérielle</a:t>
            </a:r>
            <a:r>
              <a:rPr lang="en-US" dirty="0"/>
              <a:t>, sudation, </a:t>
            </a:r>
            <a:r>
              <a:rPr lang="en-US" dirty="0" err="1"/>
              <a:t>température</a:t>
            </a:r>
            <a:r>
              <a:rPr lang="en-US" dirty="0"/>
              <a:t> de </a:t>
            </a:r>
            <a:r>
              <a:rPr lang="en-US" dirty="0" err="1"/>
              <a:t>peau</a:t>
            </a:r>
            <a:r>
              <a:rPr lang="en-US" dirty="0"/>
              <a:t>, …)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Microclimatiques</a:t>
            </a:r>
            <a:r>
              <a:rPr lang="en-US" dirty="0"/>
              <a:t> (</a:t>
            </a:r>
            <a:r>
              <a:rPr lang="en-US" dirty="0" err="1"/>
              <a:t>T</a:t>
            </a:r>
            <a:r>
              <a:rPr lang="en-US" baseline="-25000" dirty="0" err="1"/>
              <a:t>air</a:t>
            </a:r>
            <a:r>
              <a:rPr lang="en-US" dirty="0"/>
              <a:t>, HR, vent, </a:t>
            </a:r>
            <a:r>
              <a:rPr lang="en-US" dirty="0" err="1"/>
              <a:t>T</a:t>
            </a:r>
            <a:r>
              <a:rPr lang="en-US" baseline="-25000" dirty="0" err="1"/>
              <a:t>mrt</a:t>
            </a:r>
            <a:r>
              <a:rPr lang="en-US" dirty="0"/>
              <a:t>) 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FFAAF04F-B675-EA96-665E-2CD30E2F04C1}"/>
              </a:ext>
            </a:extLst>
          </p:cNvPr>
          <p:cNvSpPr txBox="1">
            <a:spLocks/>
          </p:cNvSpPr>
          <p:nvPr/>
        </p:nvSpPr>
        <p:spPr>
          <a:xfrm>
            <a:off x="2439859" y="4048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fr-FR"/>
            </a:defPPr>
            <a:lvl1pPr algn="ctr" eaLnBrk="0" hangingPunct="0">
              <a:defRPr sz="3600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fr-FR" altLang="fr-FR" dirty="0"/>
              <a:t>H3Sensing : </a:t>
            </a:r>
            <a:r>
              <a:rPr lang="fr-FR" altLang="fr-FR" dirty="0" err="1"/>
              <a:t>échantillonage</a:t>
            </a:r>
            <a:endParaRPr lang="fr-FR" altLang="fr-FR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9CA7D-658A-CF07-50B5-B55561D21A12}"/>
              </a:ext>
            </a:extLst>
          </p:cNvPr>
          <p:cNvSpPr txBox="1"/>
          <p:nvPr/>
        </p:nvSpPr>
        <p:spPr>
          <a:xfrm>
            <a:off x="32869" y="1340768"/>
            <a:ext cx="11463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Recrutement</a:t>
            </a:r>
            <a:r>
              <a:rPr lang="en-US" dirty="0"/>
              <a:t> de 180 habitants du Grand Paris, deux </a:t>
            </a:r>
            <a:r>
              <a:rPr lang="en-US" dirty="0" err="1"/>
              <a:t>périodes</a:t>
            </a:r>
            <a:r>
              <a:rPr lang="en-US" dirty="0"/>
              <a:t> de 4 </a:t>
            </a:r>
            <a:r>
              <a:rPr lang="en-US" dirty="0" err="1"/>
              <a:t>jours</a:t>
            </a:r>
            <a:r>
              <a:rPr lang="en-US" dirty="0"/>
              <a:t> au </a:t>
            </a:r>
            <a:r>
              <a:rPr lang="en-US" dirty="0" err="1"/>
              <a:t>printemps</a:t>
            </a:r>
            <a:r>
              <a:rPr lang="en-US" dirty="0"/>
              <a:t> et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l’été</a:t>
            </a:r>
            <a:r>
              <a:rPr lang="en-US" dirty="0"/>
              <a:t> 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82BD57-E0B1-FA62-605C-2E0D28BF6BCE}"/>
              </a:ext>
            </a:extLst>
          </p:cNvPr>
          <p:cNvSpPr txBox="1"/>
          <p:nvPr/>
        </p:nvSpPr>
        <p:spPr>
          <a:xfrm>
            <a:off x="479376" y="5237871"/>
            <a:ext cx="66619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2024</a:t>
            </a:r>
            <a:r>
              <a:rPr lang="en-US" dirty="0"/>
              <a:t> </a:t>
            </a:r>
          </a:p>
          <a:p>
            <a:r>
              <a:rPr lang="en-US" dirty="0"/>
              <a:t>Assemblage de 25 kits de </a:t>
            </a:r>
            <a:r>
              <a:rPr lang="en-US" dirty="0" err="1"/>
              <a:t>mesure</a:t>
            </a:r>
            <a:endParaRPr lang="en-US" dirty="0"/>
          </a:p>
          <a:p>
            <a:r>
              <a:rPr lang="en-US" b="1" dirty="0"/>
              <a:t>2025</a:t>
            </a:r>
          </a:p>
          <a:p>
            <a:r>
              <a:rPr lang="en-US" dirty="0"/>
              <a:t>Formation des assistants de recherche</a:t>
            </a:r>
          </a:p>
          <a:p>
            <a:r>
              <a:rPr lang="en-US" dirty="0" err="1"/>
              <a:t>Campagnes</a:t>
            </a:r>
            <a:r>
              <a:rPr lang="en-US" dirty="0"/>
              <a:t> de </a:t>
            </a:r>
            <a:r>
              <a:rPr lang="en-US" dirty="0" err="1"/>
              <a:t>mesure</a:t>
            </a:r>
            <a:r>
              <a:rPr lang="en-US" dirty="0"/>
              <a:t> pendant le </a:t>
            </a:r>
            <a:r>
              <a:rPr lang="en-US" dirty="0" err="1"/>
              <a:t>printemps</a:t>
            </a:r>
            <a:r>
              <a:rPr lang="en-US" dirty="0"/>
              <a:t> et </a:t>
            </a:r>
            <a:r>
              <a:rPr lang="en-US" dirty="0" err="1"/>
              <a:t>l’été</a:t>
            </a:r>
            <a:endParaRPr lang="en-US" dirty="0"/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3E35D336-1BE2-AD07-BB79-55E95274A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ED223DD-9E27-4E05-B216-1976FF0462F5}" type="slidenum">
              <a:rPr lang="fr-FR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23</a:t>
            </a:fld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206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17" y="332656"/>
            <a:ext cx="10972800" cy="1143000"/>
          </a:xfrm>
        </p:spPr>
        <p:txBody>
          <a:bodyPr/>
          <a:lstStyle/>
          <a:p>
            <a:r>
              <a:rPr lang="fr-FR" sz="3600" dirty="0"/>
              <a:t>L’équipe Climat Energie en Milieu Urbain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F697AFA-4446-F4F2-6784-B9571B9BD980}"/>
              </a:ext>
            </a:extLst>
          </p:cNvPr>
          <p:cNvSpPr txBox="1">
            <a:spLocks/>
          </p:cNvSpPr>
          <p:nvPr/>
        </p:nvSpPr>
        <p:spPr>
          <a:xfrm>
            <a:off x="-1672" y="1628800"/>
            <a:ext cx="5849104" cy="67479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/>
            <a:r>
              <a:rPr lang="fr-FR" sz="2100" dirty="0"/>
              <a:t>Porteur de la thématique </a:t>
            </a:r>
            <a:r>
              <a:rPr lang="fr-FR" sz="2100" b="1" dirty="0"/>
              <a:t>Rafraîchissement urbain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8ABAF1-F1CB-0C13-B9AE-CDF504CABD19}"/>
              </a:ext>
            </a:extLst>
          </p:cNvPr>
          <p:cNvGrpSpPr/>
          <p:nvPr/>
        </p:nvGrpSpPr>
        <p:grpSpPr>
          <a:xfrm>
            <a:off x="4054640" y="2463453"/>
            <a:ext cx="8208912" cy="4245561"/>
            <a:chOff x="-178965" y="1705512"/>
            <a:chExt cx="8940066" cy="4250825"/>
          </a:xfrm>
        </p:grpSpPr>
        <p:graphicFrame>
          <p:nvGraphicFramePr>
            <p:cNvPr id="21" name="Diagramme 18">
              <a:extLst>
                <a:ext uri="{FF2B5EF4-FFF2-40B4-BE49-F238E27FC236}">
                  <a16:creationId xmlns:a16="http://schemas.microsoft.com/office/drawing/2014/main" id="{77A92407-310E-8C41-F7FE-CB7325329BA7}"/>
                </a:ext>
              </a:extLst>
            </p:cNvPr>
            <p:cNvGraphicFramePr/>
            <p:nvPr/>
          </p:nvGraphicFramePr>
          <p:xfrm>
            <a:off x="-178965" y="1705512"/>
            <a:ext cx="8940066" cy="40622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2" name="Image 4">
              <a:extLst>
                <a:ext uri="{FF2B5EF4-FFF2-40B4-BE49-F238E27FC236}">
                  <a16:creationId xmlns:a16="http://schemas.microsoft.com/office/drawing/2014/main" id="{51644486-107D-4752-D209-6D510D06C553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638" y="1919097"/>
              <a:ext cx="1530121" cy="1147706"/>
            </a:xfrm>
            <a:prstGeom prst="rect">
              <a:avLst/>
            </a:prstGeom>
            <a:noFill/>
            <a:ln>
              <a:noFill/>
            </a:ln>
            <a:effectLst>
              <a:outerShdw blurRad="241300" dist="76200" dir="1320000" algn="ctr" rotWithShape="0">
                <a:srgbClr val="000000">
                  <a:alpha val="71000"/>
                </a:srgbClr>
              </a:outerShdw>
            </a:effectLst>
          </p:spPr>
        </p:pic>
        <p:pic>
          <p:nvPicPr>
            <p:cNvPr id="23" name="Picture 7" descr="C:\Users\Martin.hendel\Desktop\Martin\CIFRE\Thèse\Manuscrit\latex\img\Watering_FR.eps">
              <a:extLst>
                <a:ext uri="{FF2B5EF4-FFF2-40B4-BE49-F238E27FC236}">
                  <a16:creationId xmlns:a16="http://schemas.microsoft.com/office/drawing/2014/main" id="{D529B748-0FCD-CD15-3F41-8294F64DA1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899"/>
            <a:stretch/>
          </p:blipFill>
          <p:spPr bwMode="auto">
            <a:xfrm>
              <a:off x="3552523" y="4305858"/>
              <a:ext cx="1536788" cy="1147188"/>
            </a:xfrm>
            <a:prstGeom prst="rect">
              <a:avLst/>
            </a:prstGeom>
            <a:noFill/>
            <a:ln>
              <a:noFill/>
            </a:ln>
            <a:effectLst>
              <a:outerShdw blurRad="241300" dist="76200" dir="1320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5EA32C-894A-93B4-6857-990A2FC57FEE}"/>
                </a:ext>
              </a:extLst>
            </p:cNvPr>
            <p:cNvSpPr/>
            <p:nvPr/>
          </p:nvSpPr>
          <p:spPr>
            <a:xfrm>
              <a:off x="5741581" y="4609237"/>
              <a:ext cx="483931" cy="333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13" indent="-214313">
                <a:buFont typeface="Arial" charset="0"/>
                <a:buChar char="•"/>
              </a:pPr>
              <a:endParaRPr lang="en-US" sz="1200">
                <a:ea typeface="Arial" charset="0"/>
              </a:endParaRPr>
            </a:p>
          </p:txBody>
        </p:sp>
        <p:sp>
          <p:nvSpPr>
            <p:cNvPr id="25" name="ZoneTexte 3">
              <a:extLst>
                <a:ext uri="{FF2B5EF4-FFF2-40B4-BE49-F238E27FC236}">
                  <a16:creationId xmlns:a16="http://schemas.microsoft.com/office/drawing/2014/main" id="{83B98D31-7314-CAF9-13BF-8C4398EF4F0E}"/>
                </a:ext>
              </a:extLst>
            </p:cNvPr>
            <p:cNvSpPr txBox="1"/>
            <p:nvPr/>
          </p:nvSpPr>
          <p:spPr>
            <a:xfrm>
              <a:off x="1932824" y="3130658"/>
              <a:ext cx="2282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/>
                <a:t>Facette urbaine </a:t>
              </a:r>
              <a:r>
                <a:rPr lang="fr-FR" sz="1200" i="1"/>
                <a:t>in situ</a:t>
              </a:r>
              <a:r>
                <a:rPr lang="fr-FR" sz="1200"/>
                <a:t> </a:t>
              </a:r>
              <a:br>
                <a:rPr lang="fr-FR" sz="1200"/>
              </a:br>
              <a:r>
                <a:rPr lang="fr-FR" sz="1200"/>
                <a:t>(mur, toiture, revêtement)</a:t>
              </a:r>
            </a:p>
          </p:txBody>
        </p:sp>
        <p:pic>
          <p:nvPicPr>
            <p:cNvPr id="26" name="Image 4">
              <a:extLst>
                <a:ext uri="{FF2B5EF4-FFF2-40B4-BE49-F238E27FC236}">
                  <a16:creationId xmlns:a16="http://schemas.microsoft.com/office/drawing/2014/main" id="{E28E9A44-41DB-D0AA-771C-9B9A6D1D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652" y="4219244"/>
              <a:ext cx="1373195" cy="1287815"/>
            </a:xfrm>
            <a:prstGeom prst="rect">
              <a:avLst/>
            </a:prstGeom>
            <a:effectLst>
              <a:outerShdw blurRad="38100" dist="114300" dir="2640000" sx="99000" sy="99000" algn="ctr" rotWithShape="0">
                <a:schemeClr val="tx1">
                  <a:lumMod val="40000"/>
                  <a:lumOff val="60000"/>
                  <a:alpha val="75000"/>
                </a:scheme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7B886B-DC24-52E4-5DC2-ABE1508B8E8D}"/>
                </a:ext>
              </a:extLst>
            </p:cNvPr>
            <p:cNvSpPr/>
            <p:nvPr/>
          </p:nvSpPr>
          <p:spPr>
            <a:xfrm>
              <a:off x="52019" y="5622379"/>
              <a:ext cx="483931" cy="3339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4313" indent="-214313">
                <a:buFont typeface="Arial" charset="0"/>
                <a:buChar char="•"/>
              </a:pPr>
              <a:endParaRPr lang="en-US" sz="1200">
                <a:ea typeface="Arial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A779384-26EB-AAE8-81E8-1AE7F283EB17}"/>
              </a:ext>
            </a:extLst>
          </p:cNvPr>
          <p:cNvSpPr txBox="1"/>
          <p:nvPr/>
        </p:nvSpPr>
        <p:spPr>
          <a:xfrm>
            <a:off x="531150" y="1366023"/>
            <a:ext cx="7383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Equipe</a:t>
            </a:r>
            <a:r>
              <a:rPr lang="en-US" sz="2000" b="1" dirty="0"/>
              <a:t> :</a:t>
            </a:r>
            <a:r>
              <a:rPr lang="en-US" sz="2000" dirty="0"/>
              <a:t> 6 ens.-</a:t>
            </a:r>
            <a:r>
              <a:rPr lang="en-US" sz="2000" dirty="0" err="1"/>
              <a:t>chercheurs</a:t>
            </a:r>
            <a:r>
              <a:rPr lang="en-US" sz="2000" dirty="0"/>
              <a:t> permanents, 7 </a:t>
            </a:r>
            <a:r>
              <a:rPr lang="en-US" sz="2000" dirty="0" err="1"/>
              <a:t>thèses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cours</a:t>
            </a:r>
            <a:r>
              <a:rPr lang="en-US" sz="2000" dirty="0"/>
              <a:t> +1 postdoc</a:t>
            </a:r>
            <a:endParaRPr lang="is-IS" sz="2000" dirty="0"/>
          </a:p>
        </p:txBody>
      </p:sp>
      <p:pic>
        <p:nvPicPr>
          <p:cNvPr id="29" name="Image 5">
            <a:extLst>
              <a:ext uri="{FF2B5EF4-FFF2-40B4-BE49-F238E27FC236}">
                <a16:creationId xmlns:a16="http://schemas.microsoft.com/office/drawing/2014/main" id="{54603B81-AEE1-91E5-A966-B1A4EF8FD3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6" t="10749" r="2911" b="17797"/>
          <a:stretch/>
        </p:blipFill>
        <p:spPr>
          <a:xfrm>
            <a:off x="9796513" y="4164373"/>
            <a:ext cx="1231715" cy="1003777"/>
          </a:xfrm>
          <a:prstGeom prst="rect">
            <a:avLst/>
          </a:prstGeom>
          <a:noFill/>
          <a:ln>
            <a:noFill/>
          </a:ln>
          <a:effectLst>
            <a:outerShdw blurRad="241300" dist="76200" dir="1320000" algn="ctr" rotWithShape="0">
              <a:srgbClr val="000000">
                <a:alpha val="71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AF9248-C695-F630-C329-5548E9A9985B}"/>
              </a:ext>
            </a:extLst>
          </p:cNvPr>
          <p:cNvGrpSpPr/>
          <p:nvPr/>
        </p:nvGrpSpPr>
        <p:grpSpPr>
          <a:xfrm>
            <a:off x="9840416" y="1150924"/>
            <a:ext cx="2310131" cy="1197956"/>
            <a:chOff x="9719702" y="3132264"/>
            <a:chExt cx="2310131" cy="119795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A2CDC72-C0E1-DF25-A97D-8680C6901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74656" y="3881016"/>
              <a:ext cx="1455177" cy="449204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7727BE4A-C100-8F29-1B2C-92489322C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9702" y="3505538"/>
              <a:ext cx="728726" cy="728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Image 5">
              <a:extLst>
                <a:ext uri="{FF2B5EF4-FFF2-40B4-BE49-F238E27FC236}">
                  <a16:creationId xmlns:a16="http://schemas.microsoft.com/office/drawing/2014/main" id="{34916540-3FF7-2F1C-94FA-3D7C748A4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4656" y="3132264"/>
              <a:ext cx="1352338" cy="726522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575FE-DE09-E459-D01A-97D11E253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B7768-08B9-DB40-92CA-B92E51D02E84}" type="slidenum">
              <a:rPr lang="fr-FR" altLang="fr-FR" sz="1200" smtClean="0"/>
              <a:pPr/>
              <a:t>24</a:t>
            </a:fld>
            <a:endParaRPr lang="fr-FR" altLang="fr-FR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F2B2F2-78B5-8A04-32AE-F10D878CFB22}"/>
              </a:ext>
            </a:extLst>
          </p:cNvPr>
          <p:cNvSpPr/>
          <p:nvPr/>
        </p:nvSpPr>
        <p:spPr>
          <a:xfrm>
            <a:off x="65650" y="2252049"/>
            <a:ext cx="57012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ea typeface="Arial" charset="0"/>
              </a:rPr>
              <a:t>Thèses</a:t>
            </a:r>
            <a:r>
              <a:rPr lang="en-US" b="1" dirty="0">
                <a:ea typeface="Arial" charset="0"/>
              </a:rPr>
              <a:t> “</a:t>
            </a:r>
            <a:r>
              <a:rPr lang="en-US" b="1" dirty="0" err="1">
                <a:ea typeface="Arial" charset="0"/>
              </a:rPr>
              <a:t>Rafraîchissement</a:t>
            </a:r>
            <a:r>
              <a:rPr lang="en-US" b="1" dirty="0">
                <a:ea typeface="Arial" charset="0"/>
              </a:rPr>
              <a:t> </a:t>
            </a:r>
            <a:r>
              <a:rPr lang="en-US" b="1" dirty="0" err="1">
                <a:ea typeface="Arial" charset="0"/>
              </a:rPr>
              <a:t>urbain</a:t>
            </a:r>
            <a:r>
              <a:rPr lang="en-US" b="1" dirty="0">
                <a:ea typeface="Arial" charset="0"/>
              </a:rPr>
              <a:t>” (9) :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S. Parison (2017-2020) :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Arrosage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urbain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G. Karam (2019-2023) 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Cours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OASIS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M. Chaumont (2019-2023) 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Toitures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réfl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et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arrosées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Chanial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(2020-2024) :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Revêtements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urbains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in situ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ea typeface="Arial" charset="0"/>
              </a:rPr>
              <a:t>M. Frere (2020-2025) : </a:t>
            </a:r>
            <a:r>
              <a:rPr lang="en-US" sz="1600" dirty="0" err="1">
                <a:ea typeface="Arial" charset="0"/>
              </a:rPr>
              <a:t>Matériaux</a:t>
            </a:r>
            <a:r>
              <a:rPr lang="en-US" sz="1600" dirty="0">
                <a:ea typeface="Arial" charset="0"/>
              </a:rPr>
              <a:t> </a:t>
            </a:r>
            <a:r>
              <a:rPr lang="en-US" sz="1600" dirty="0" err="1">
                <a:ea typeface="Arial" charset="0"/>
              </a:rPr>
              <a:t>routiers</a:t>
            </a:r>
            <a:endParaRPr lang="en-US" sz="1600" dirty="0">
              <a:ea typeface="Arial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ea typeface="Arial" charset="0"/>
              </a:rPr>
              <a:t>C. </a:t>
            </a:r>
            <a:r>
              <a:rPr lang="en-US" sz="1600" b="1" dirty="0" err="1">
                <a:ea typeface="Arial" charset="0"/>
              </a:rPr>
              <a:t>Abboud</a:t>
            </a:r>
            <a:r>
              <a:rPr lang="en-US" sz="1600" b="1" dirty="0">
                <a:ea typeface="Arial" charset="0"/>
              </a:rPr>
              <a:t> (2023-2026) : Rev. et </a:t>
            </a:r>
            <a:r>
              <a:rPr lang="en-US" sz="1600" b="1" dirty="0" err="1">
                <a:ea typeface="Arial" charset="0"/>
              </a:rPr>
              <a:t>forêts</a:t>
            </a:r>
            <a:r>
              <a:rPr lang="en-US" sz="1600" b="1" dirty="0">
                <a:ea typeface="Arial" charset="0"/>
              </a:rPr>
              <a:t> </a:t>
            </a:r>
            <a:r>
              <a:rPr lang="en-US" sz="1600" b="1" dirty="0" err="1">
                <a:ea typeface="Arial" charset="0"/>
              </a:rPr>
              <a:t>urbains</a:t>
            </a:r>
            <a:endParaRPr lang="en-US" sz="1600" b="1" dirty="0">
              <a:ea typeface="Arial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ea typeface="Arial" charset="0"/>
              </a:rPr>
              <a:t>J. Kamara (2023-2026) : Stress </a:t>
            </a:r>
            <a:r>
              <a:rPr lang="en-US" sz="1600" dirty="0" err="1">
                <a:ea typeface="Arial" charset="0"/>
              </a:rPr>
              <a:t>thermique</a:t>
            </a:r>
            <a:r>
              <a:rPr lang="en-US" sz="1600" dirty="0">
                <a:ea typeface="Arial" charset="0"/>
              </a:rPr>
              <a:t> mobile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ea typeface="Arial" charset="0"/>
              </a:rPr>
              <a:t>A. </a:t>
            </a:r>
            <a:r>
              <a:rPr lang="en-US" sz="1600" dirty="0" err="1">
                <a:ea typeface="Arial" charset="0"/>
              </a:rPr>
              <a:t>Girier-Timsit</a:t>
            </a:r>
            <a:r>
              <a:rPr lang="en-US" sz="1600" dirty="0">
                <a:ea typeface="Arial" charset="0"/>
              </a:rPr>
              <a:t> (2024-2027) : </a:t>
            </a:r>
            <a:r>
              <a:rPr lang="en-US" sz="1600" dirty="0" err="1">
                <a:ea typeface="Arial" charset="0"/>
              </a:rPr>
              <a:t>Thermique</a:t>
            </a:r>
            <a:r>
              <a:rPr lang="en-US" sz="1600" dirty="0">
                <a:ea typeface="Arial" charset="0"/>
              </a:rPr>
              <a:t> et phys. des </a:t>
            </a:r>
            <a:r>
              <a:rPr lang="en-US" sz="1600" dirty="0" err="1">
                <a:ea typeface="Arial" charset="0"/>
              </a:rPr>
              <a:t>plantes</a:t>
            </a:r>
            <a:endParaRPr lang="en-US" sz="1600" dirty="0">
              <a:ea typeface="Arial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ea typeface="Arial" charset="0"/>
              </a:rPr>
              <a:t>A. </a:t>
            </a:r>
            <a:r>
              <a:rPr lang="en-US" sz="1600" dirty="0" err="1">
                <a:ea typeface="Arial" charset="0"/>
              </a:rPr>
              <a:t>Coupry</a:t>
            </a:r>
            <a:r>
              <a:rPr lang="en-US" sz="1600" dirty="0">
                <a:ea typeface="Arial" charset="0"/>
              </a:rPr>
              <a:t> (2025-2028) : </a:t>
            </a:r>
            <a:r>
              <a:rPr lang="en-US" sz="1600" dirty="0" err="1">
                <a:ea typeface="Arial" charset="0"/>
              </a:rPr>
              <a:t>Surchauffe</a:t>
            </a:r>
            <a:r>
              <a:rPr lang="en-US" sz="1600" dirty="0">
                <a:ea typeface="Arial" charset="0"/>
              </a:rPr>
              <a:t> </a:t>
            </a:r>
            <a:r>
              <a:rPr lang="en-US" sz="1600" dirty="0" err="1">
                <a:ea typeface="Arial" charset="0"/>
              </a:rPr>
              <a:t>urbaine</a:t>
            </a:r>
            <a:r>
              <a:rPr lang="en-US" sz="1600" dirty="0">
                <a:ea typeface="Arial" charset="0"/>
              </a:rPr>
              <a:t> et aide </a:t>
            </a:r>
            <a:r>
              <a:rPr lang="en-US" sz="1600" dirty="0" err="1">
                <a:ea typeface="Arial" charset="0"/>
              </a:rPr>
              <a:t>à</a:t>
            </a:r>
            <a:r>
              <a:rPr lang="en-US" sz="1600" dirty="0">
                <a:ea typeface="Arial" charset="0"/>
              </a:rPr>
              <a:t> la </a:t>
            </a:r>
            <a:r>
              <a:rPr lang="en-US" sz="1600" dirty="0" err="1">
                <a:ea typeface="Arial" charset="0"/>
              </a:rPr>
              <a:t>décision</a:t>
            </a:r>
            <a:endParaRPr lang="en-US" sz="1600" dirty="0">
              <a:ea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DF1DE8-9FCA-3501-99FE-BD986993AA4E}"/>
              </a:ext>
            </a:extLst>
          </p:cNvPr>
          <p:cNvSpPr/>
          <p:nvPr/>
        </p:nvSpPr>
        <p:spPr>
          <a:xfrm>
            <a:off x="109169" y="4871894"/>
            <a:ext cx="54377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Arial" charset="0"/>
              </a:rPr>
              <a:t>Postdocs (5) :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Herbaut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(2019-2020) 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Projet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E3S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S. Parison (2020-2022) :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Démonstrateur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VdP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Sellila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(2022-2024) : PRRD Sense-City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M. Chaumont (2024) : LUTECE + LEM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VdP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dirty="0"/>
              <a:t>M. </a:t>
            </a:r>
            <a:r>
              <a:rPr lang="en-US" sz="1600" dirty="0" err="1"/>
              <a:t>Chanial</a:t>
            </a:r>
            <a:r>
              <a:rPr lang="en-US" sz="1600" dirty="0"/>
              <a:t> (2025-2026) : </a:t>
            </a:r>
            <a:r>
              <a:rPr lang="en-US" sz="1600" dirty="0" err="1"/>
              <a:t>Projet</a:t>
            </a:r>
            <a:r>
              <a:rPr lang="en-US" sz="1600" dirty="0"/>
              <a:t> Cool Street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24236513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10" descr="Figure_Temperature_0cm_72h_EN.eps">
            <a:extLst>
              <a:ext uri="{FF2B5EF4-FFF2-40B4-BE49-F238E27FC236}">
                <a16:creationId xmlns:a16="http://schemas.microsoft.com/office/drawing/2014/main" id="{F3D4C007-8341-82F7-97D3-1CCCC3FECD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002" y="1763875"/>
            <a:ext cx="3679974" cy="2003543"/>
          </a:xfrm>
          <a:prstGeom prst="rect">
            <a:avLst/>
          </a:prstGeom>
        </p:spPr>
      </p:pic>
      <p:sp>
        <p:nvSpPr>
          <p:cNvPr id="59" name="Espace réservé du contenu 5">
            <a:extLst>
              <a:ext uri="{FF2B5EF4-FFF2-40B4-BE49-F238E27FC236}">
                <a16:creationId xmlns:a16="http://schemas.microsoft.com/office/drawing/2014/main" id="{B250E530-B57B-1C43-CBC5-067160D2A65B}"/>
              </a:ext>
            </a:extLst>
          </p:cNvPr>
          <p:cNvSpPr txBox="1">
            <a:spLocks/>
          </p:cNvSpPr>
          <p:nvPr/>
        </p:nvSpPr>
        <p:spPr bwMode="auto">
          <a:xfrm>
            <a:off x="71529" y="1596731"/>
            <a:ext cx="4824536" cy="330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0">
              <a:buNone/>
            </a:pPr>
            <a:r>
              <a:rPr lang="fr-FR" sz="2400" b="1"/>
              <a:t>Matériaux urbains</a:t>
            </a:r>
          </a:p>
          <a:p>
            <a:pPr marL="533400" lvl="1" indent="-266700"/>
            <a:r>
              <a:rPr lang="fr-FR" sz="1900"/>
              <a:t>Revêtements</a:t>
            </a:r>
          </a:p>
          <a:p>
            <a:pPr marL="533400" lvl="1" indent="-266700"/>
            <a:r>
              <a:rPr lang="fr-FR" sz="1900"/>
              <a:t>Façades et toitures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17" y="404664"/>
            <a:ext cx="10972800" cy="1143000"/>
          </a:xfrm>
        </p:spPr>
        <p:txBody>
          <a:bodyPr/>
          <a:lstStyle/>
          <a:p>
            <a:r>
              <a:rPr lang="fr-FR" sz="3600" dirty="0"/>
              <a:t>Matériaux urbains</a:t>
            </a: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AF3BE533-C74F-16FC-11FD-EB7761ECF6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228" y="3029578"/>
            <a:ext cx="2668435" cy="1403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11">
            <a:extLst>
              <a:ext uri="{FF2B5EF4-FFF2-40B4-BE49-F238E27FC236}">
                <a16:creationId xmlns:a16="http://schemas.microsoft.com/office/drawing/2014/main" id="{3ECBED77-E1DB-F66B-0569-F0F711DB09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228" y="4452189"/>
            <a:ext cx="2668435" cy="200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D1A7D-6CDA-8F85-89A1-D07B69FBBD7B}"/>
              </a:ext>
            </a:extLst>
          </p:cNvPr>
          <p:cNvSpPr txBox="1"/>
          <p:nvPr/>
        </p:nvSpPr>
        <p:spPr>
          <a:xfrm>
            <a:off x="4876" y="2694138"/>
            <a:ext cx="3082006" cy="39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Démonstrateur</a:t>
            </a:r>
            <a:r>
              <a:rPr lang="en-US" b="1"/>
              <a:t> Ville de Paris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1B630-9152-8120-29C7-13D7DE88334C}"/>
              </a:ext>
            </a:extLst>
          </p:cNvPr>
          <p:cNvSpPr txBox="1"/>
          <p:nvPr/>
        </p:nvSpPr>
        <p:spPr>
          <a:xfrm>
            <a:off x="2754381" y="1695762"/>
            <a:ext cx="1434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Revêtements</a:t>
            </a:r>
            <a:endParaRPr lang="en-US" b="1"/>
          </a:p>
        </p:txBody>
      </p:sp>
      <p:pic>
        <p:nvPicPr>
          <p:cNvPr id="10" name="Image 2" descr="Schéma Dispositif_ss arr_EN.eps">
            <a:extLst>
              <a:ext uri="{FF2B5EF4-FFF2-40B4-BE49-F238E27FC236}">
                <a16:creationId xmlns:a16="http://schemas.microsoft.com/office/drawing/2014/main" id="{11F3A096-7702-040D-BA58-536ECAEE24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529" y="2052265"/>
            <a:ext cx="2119023" cy="1736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55341-0506-A30A-38B2-C22EA4E8E9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298" y="1174738"/>
            <a:ext cx="525109" cy="537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576308-0446-1214-ED55-EF073AEA20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812" y="1242847"/>
            <a:ext cx="624544" cy="401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3281AF-31BE-A5C3-1806-A89BEB170C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33" y="497398"/>
            <a:ext cx="618950" cy="579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847AB3-061E-D5B4-44CA-940C26D6FCD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239" y="612955"/>
            <a:ext cx="1163851" cy="3695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3C78EDC-B349-B524-9E48-BC9523EC56D8}"/>
              </a:ext>
            </a:extLst>
          </p:cNvPr>
          <p:cNvGrpSpPr/>
          <p:nvPr/>
        </p:nvGrpSpPr>
        <p:grpSpPr>
          <a:xfrm>
            <a:off x="2832257" y="4369870"/>
            <a:ext cx="1926958" cy="2020064"/>
            <a:chOff x="533400" y="2484274"/>
            <a:chExt cx="3428444" cy="35941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DB4E3DB-AF1B-96F8-3CB6-6DADD3E1B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2484274"/>
              <a:ext cx="3428444" cy="359410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0865DF3-2B77-7030-F752-9F1516D54EF5}"/>
                </a:ext>
              </a:extLst>
            </p:cNvPr>
            <p:cNvSpPr txBox="1"/>
            <p:nvPr/>
          </p:nvSpPr>
          <p:spPr>
            <a:xfrm>
              <a:off x="2447919" y="4543425"/>
              <a:ext cx="1513925" cy="3901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25" err="1">
                  <a:latin typeface="Garamond" panose="02020404030301010803" pitchFamily="18" charset="0"/>
                </a:rPr>
                <a:t>Echantillon</a:t>
              </a:r>
              <a:endParaRPr lang="en-US" sz="825">
                <a:latin typeface="Garamond" panose="02020404030301010803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DE3E9C5-5009-D522-F682-931B661AFED5}"/>
                </a:ext>
              </a:extLst>
            </p:cNvPr>
            <p:cNvSpPr txBox="1"/>
            <p:nvPr/>
          </p:nvSpPr>
          <p:spPr>
            <a:xfrm>
              <a:off x="2447918" y="2991895"/>
              <a:ext cx="1460010" cy="4124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25">
                  <a:latin typeface="Garamond" panose="02020404030301010803" pitchFamily="18" charset="0"/>
                </a:rPr>
                <a:t>Lampe </a:t>
              </a:r>
              <a:r>
                <a:rPr lang="en-US" sz="825" err="1">
                  <a:latin typeface="Garamond" panose="02020404030301010803" pitchFamily="18" charset="0"/>
                </a:rPr>
                <a:t>Xénon</a:t>
              </a:r>
              <a:endParaRPr lang="en-US" sz="825">
                <a:latin typeface="Garamond" panose="02020404030301010803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CBD2830-B880-F705-F754-6B91C5CF770F}"/>
              </a:ext>
            </a:extLst>
          </p:cNvPr>
          <p:cNvSpPr txBox="1"/>
          <p:nvPr/>
        </p:nvSpPr>
        <p:spPr>
          <a:xfrm>
            <a:off x="2755157" y="4057186"/>
            <a:ext cx="2097152" cy="390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Façades et </a:t>
            </a:r>
            <a:r>
              <a:rPr lang="en-US" b="1" err="1"/>
              <a:t>toitures</a:t>
            </a:r>
            <a:endParaRPr lang="en-US" b="1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D8E409-9B30-6090-F201-95E5AB2862A4}"/>
              </a:ext>
            </a:extLst>
          </p:cNvPr>
          <p:cNvGrpSpPr/>
          <p:nvPr/>
        </p:nvGrpSpPr>
        <p:grpSpPr>
          <a:xfrm>
            <a:off x="5419397" y="5905054"/>
            <a:ext cx="2272135" cy="754841"/>
            <a:chOff x="78693" y="1396913"/>
            <a:chExt cx="4120680" cy="136895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8C31D10-9DCF-87B2-D0CB-DA9B8D5C5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93" y="1396913"/>
              <a:ext cx="2731912" cy="136895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AC83B6E-D83A-B548-D203-9C91E915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6532" y="1594175"/>
              <a:ext cx="1362841" cy="97443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A19F762-3768-DE57-8511-01ED7C166D9D}"/>
              </a:ext>
            </a:extLst>
          </p:cNvPr>
          <p:cNvSpPr txBox="1"/>
          <p:nvPr/>
        </p:nvSpPr>
        <p:spPr>
          <a:xfrm>
            <a:off x="7666627" y="5820809"/>
            <a:ext cx="2087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Mesure</a:t>
            </a:r>
            <a:r>
              <a:rPr lang="en-US" b="1"/>
              <a:t> </a:t>
            </a:r>
            <a:r>
              <a:rPr lang="en-US" b="1" err="1"/>
              <a:t>d’albédo</a:t>
            </a:r>
            <a:r>
              <a:rPr lang="en-US" b="1"/>
              <a:t> </a:t>
            </a:r>
          </a:p>
          <a:p>
            <a:r>
              <a:rPr lang="en-US" b="1" err="1"/>
              <a:t>Mesure</a:t>
            </a:r>
            <a:r>
              <a:rPr lang="en-US" b="1"/>
              <a:t> </a:t>
            </a:r>
            <a:r>
              <a:rPr lang="en-US" b="1" err="1"/>
              <a:t>d’émissivité</a:t>
            </a:r>
            <a:br>
              <a:rPr lang="en-US" b="1"/>
            </a:br>
            <a:r>
              <a:rPr lang="en-US" b="1" err="1"/>
              <a:t>en</a:t>
            </a:r>
            <a:r>
              <a:rPr lang="en-US" b="1"/>
              <a:t> </a:t>
            </a:r>
            <a:r>
              <a:rPr lang="en-US" b="1" err="1"/>
              <a:t>labo</a:t>
            </a:r>
            <a:r>
              <a:rPr lang="en-US" b="1"/>
              <a:t> </a:t>
            </a:r>
            <a:r>
              <a:rPr lang="en-US" b="1" err="1"/>
              <a:t>ou</a:t>
            </a:r>
            <a:r>
              <a:rPr lang="en-US" b="1"/>
              <a:t> </a:t>
            </a:r>
            <a:r>
              <a:rPr lang="en-US" b="1" i="1"/>
              <a:t>in situ</a:t>
            </a:r>
          </a:p>
        </p:txBody>
      </p:sp>
      <p:sp>
        <p:nvSpPr>
          <p:cNvPr id="4" name="Flèche droite 15">
            <a:extLst>
              <a:ext uri="{FF2B5EF4-FFF2-40B4-BE49-F238E27FC236}">
                <a16:creationId xmlns:a16="http://schemas.microsoft.com/office/drawing/2014/main" id="{FE92BA28-0F35-E13A-7248-90BFA8136C86}"/>
              </a:ext>
            </a:extLst>
          </p:cNvPr>
          <p:cNvSpPr/>
          <p:nvPr/>
        </p:nvSpPr>
        <p:spPr>
          <a:xfrm>
            <a:off x="71528" y="1776885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B7F4CDE6-9CE4-D6E6-26ED-CEC5F73AC2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25</a:t>
            </a:fld>
            <a:endParaRPr lang="fr-FR" sz="1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2E63AC-804A-1D70-3BD8-49BDA3DF1F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0788" y="1205656"/>
            <a:ext cx="648402" cy="475875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F06DD99B-8A73-D5BB-0B79-B32A8ACB55C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922" y="1204787"/>
            <a:ext cx="785561" cy="477612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3A915C97-7B52-577C-2023-7FCEB69174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42238" y="2439625"/>
            <a:ext cx="1163852" cy="227710"/>
          </a:xfrm>
          <a:prstGeom prst="rect">
            <a:avLst/>
          </a:prstGeom>
        </p:spPr>
      </p:pic>
      <p:pic>
        <p:nvPicPr>
          <p:cNvPr id="22" name="Picture 2" descr="Logos">
            <a:extLst>
              <a:ext uri="{FF2B5EF4-FFF2-40B4-BE49-F238E27FC236}">
                <a16:creationId xmlns:a16="http://schemas.microsoft.com/office/drawing/2014/main" id="{56A2BBD5-4125-5AEF-EE13-63CCBAE5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6036" y="1111795"/>
            <a:ext cx="1560054" cy="12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C0498D-0913-D704-6DE3-F3F188A10515}"/>
              </a:ext>
            </a:extLst>
          </p:cNvPr>
          <p:cNvSpPr txBox="1"/>
          <p:nvPr/>
        </p:nvSpPr>
        <p:spPr>
          <a:xfrm>
            <a:off x="4653118" y="5529972"/>
            <a:ext cx="107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UMat4CC</a:t>
            </a:r>
          </a:p>
        </p:txBody>
      </p:sp>
      <p:pic>
        <p:nvPicPr>
          <p:cNvPr id="24" name="Image 4">
            <a:extLst>
              <a:ext uri="{FF2B5EF4-FFF2-40B4-BE49-F238E27FC236}">
                <a16:creationId xmlns:a16="http://schemas.microsoft.com/office/drawing/2014/main" id="{2601BD9A-D525-8706-287E-F0D897B21E7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069" y="5153805"/>
            <a:ext cx="1192618" cy="368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2425E1-E3A9-62A0-6D19-74AF022B73D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591" y="2991132"/>
            <a:ext cx="2273919" cy="17054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0AC499-3602-0016-7F67-54600FC7713B}"/>
              </a:ext>
            </a:extLst>
          </p:cNvPr>
          <p:cNvSpPr txBox="1"/>
          <p:nvPr/>
        </p:nvSpPr>
        <p:spPr>
          <a:xfrm>
            <a:off x="9875634" y="2636912"/>
            <a:ext cx="233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err="1"/>
              <a:t>Démonstrateur</a:t>
            </a:r>
            <a:r>
              <a:rPr lang="en-US" b="1"/>
              <a:t> </a:t>
            </a:r>
            <a:r>
              <a:rPr lang="en-US" b="1" err="1"/>
              <a:t>Eiffage</a:t>
            </a:r>
            <a:endParaRPr lang="en-US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DE408A-6C53-10CD-E070-B0D45CC5B509}"/>
              </a:ext>
            </a:extLst>
          </p:cNvPr>
          <p:cNvSpPr txBox="1"/>
          <p:nvPr/>
        </p:nvSpPr>
        <p:spPr>
          <a:xfrm>
            <a:off x="2754381" y="6436362"/>
            <a:ext cx="2617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M. Chaumont (2019-2023)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C0BB96-267A-0D9F-83FB-B1591F89B237}"/>
              </a:ext>
            </a:extLst>
          </p:cNvPr>
          <p:cNvSpPr txBox="1"/>
          <p:nvPr/>
        </p:nvSpPr>
        <p:spPr>
          <a:xfrm>
            <a:off x="10029450" y="4689603"/>
            <a:ext cx="222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M. Frere (2020-2025)</a:t>
            </a:r>
          </a:p>
        </p:txBody>
      </p:sp>
      <p:sp>
        <p:nvSpPr>
          <p:cNvPr id="35" name="ZoneTexte 22">
            <a:extLst>
              <a:ext uri="{FF2B5EF4-FFF2-40B4-BE49-F238E27FC236}">
                <a16:creationId xmlns:a16="http://schemas.microsoft.com/office/drawing/2014/main" id="{626755F2-5C7C-3C8A-FCA9-84B4B8E60AFE}"/>
              </a:ext>
            </a:extLst>
          </p:cNvPr>
          <p:cNvSpPr txBox="1"/>
          <p:nvPr/>
        </p:nvSpPr>
        <p:spPr>
          <a:xfrm>
            <a:off x="9777801" y="4920196"/>
            <a:ext cx="2409634" cy="1869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/>
              <a:t>Hendel et al., </a:t>
            </a:r>
            <a:r>
              <a:rPr lang="fr-FR" sz="1050" i="1"/>
              <a:t>Urban </a:t>
            </a:r>
            <a:r>
              <a:rPr lang="fr-FR" sz="1050" i="1" err="1"/>
              <a:t>Climate</a:t>
            </a:r>
            <a:r>
              <a:rPr lang="fr-FR" sz="1050"/>
              <a:t>, 2014</a:t>
            </a:r>
          </a:p>
          <a:p>
            <a:r>
              <a:rPr lang="fr-FR" sz="1050"/>
              <a:t>Hendel et al., </a:t>
            </a:r>
            <a:r>
              <a:rPr lang="fr-FR" sz="1050" i="1"/>
              <a:t>Urban </a:t>
            </a:r>
            <a:r>
              <a:rPr lang="fr-FR" sz="1050" i="1" err="1"/>
              <a:t>Climate</a:t>
            </a:r>
            <a:r>
              <a:rPr lang="fr-FR" sz="1050"/>
              <a:t>, 2015</a:t>
            </a:r>
          </a:p>
          <a:p>
            <a:r>
              <a:rPr lang="fr-FR" sz="1050"/>
              <a:t>Hendel et al., </a:t>
            </a:r>
            <a:r>
              <a:rPr lang="fr-FR" sz="1050" i="1" err="1"/>
              <a:t>Appl</a:t>
            </a:r>
            <a:r>
              <a:rPr lang="fr-FR" sz="1050" i="1"/>
              <a:t>. </a:t>
            </a:r>
            <a:r>
              <a:rPr lang="fr-FR" sz="1050" i="1" err="1"/>
              <a:t>Therm</a:t>
            </a:r>
            <a:r>
              <a:rPr lang="fr-FR" sz="1050" i="1"/>
              <a:t>. Eng., </a:t>
            </a:r>
            <a:r>
              <a:rPr lang="fr-FR" sz="1050"/>
              <a:t>2015</a:t>
            </a:r>
          </a:p>
          <a:p>
            <a:r>
              <a:rPr lang="bn-IN" sz="1050">
                <a:latin typeface="Calibri"/>
                <a:cs typeface="Calibri"/>
              </a:rPr>
              <a:t>Hendel et al., </a:t>
            </a:r>
            <a:r>
              <a:rPr lang="fr-FR" sz="1050" i="1" err="1">
                <a:latin typeface="Calibri"/>
                <a:cs typeface="Calibri"/>
              </a:rPr>
              <a:t>Build</a:t>
            </a:r>
            <a:r>
              <a:rPr lang="fr-FR" sz="1050" i="1">
                <a:latin typeface="Calibri"/>
                <a:cs typeface="Calibri"/>
              </a:rPr>
              <a:t>. and Env.</a:t>
            </a:r>
            <a:r>
              <a:rPr lang="fr-FR" sz="1050">
                <a:latin typeface="Calibri"/>
                <a:cs typeface="Calibri"/>
              </a:rPr>
              <a:t>, </a:t>
            </a:r>
            <a:r>
              <a:rPr lang="bn-IN" sz="1050">
                <a:latin typeface="Calibri"/>
                <a:cs typeface="Calibri"/>
              </a:rPr>
              <a:t>201</a:t>
            </a:r>
            <a:r>
              <a:rPr lang="fr-FR" sz="1050">
                <a:latin typeface="Calibri"/>
                <a:cs typeface="Calibri"/>
              </a:rPr>
              <a:t>8</a:t>
            </a:r>
          </a:p>
          <a:p>
            <a:r>
              <a:rPr lang="fr-FR" sz="1050" err="1">
                <a:latin typeface="Calibri"/>
                <a:cs typeface="Calibri"/>
              </a:rPr>
              <a:t>Parison</a:t>
            </a:r>
            <a:r>
              <a:rPr lang="bn-IN" sz="1050">
                <a:latin typeface="Calibri"/>
                <a:cs typeface="Calibri"/>
              </a:rPr>
              <a:t> et al., </a:t>
            </a:r>
            <a:r>
              <a:rPr lang="fr-FR" sz="1050" i="1">
                <a:latin typeface="Calibri"/>
                <a:cs typeface="Calibri"/>
              </a:rPr>
              <a:t>Urban </a:t>
            </a:r>
            <a:r>
              <a:rPr lang="fr-FR" sz="1050" i="1" err="1">
                <a:latin typeface="Calibri"/>
                <a:cs typeface="Calibri"/>
              </a:rPr>
              <a:t>Climate</a:t>
            </a:r>
            <a:r>
              <a:rPr lang="fr-FR" sz="1050">
                <a:latin typeface="Calibri"/>
                <a:cs typeface="Calibri"/>
              </a:rPr>
              <a:t>, </a:t>
            </a:r>
            <a:r>
              <a:rPr lang="bn-IN" sz="1050">
                <a:latin typeface="Calibri"/>
                <a:cs typeface="Calibri"/>
              </a:rPr>
              <a:t>20</a:t>
            </a:r>
            <a:r>
              <a:rPr lang="fr-FR" sz="1050">
                <a:latin typeface="Calibri"/>
                <a:cs typeface="Calibri"/>
              </a:rPr>
              <a:t>20</a:t>
            </a:r>
          </a:p>
          <a:p>
            <a:r>
              <a:rPr lang="fr-FR" sz="1050" err="1">
                <a:latin typeface="Calibri"/>
                <a:cs typeface="Calibri"/>
              </a:rPr>
              <a:t>Parison</a:t>
            </a:r>
            <a:r>
              <a:rPr lang="bn-IN" sz="1050">
                <a:latin typeface="Calibri"/>
                <a:cs typeface="Calibri"/>
              </a:rPr>
              <a:t> et al., </a:t>
            </a:r>
            <a:r>
              <a:rPr lang="fr-FR" sz="1050" i="1" err="1">
                <a:latin typeface="Calibri"/>
                <a:cs typeface="Calibri"/>
              </a:rPr>
              <a:t>Energy</a:t>
            </a:r>
            <a:r>
              <a:rPr lang="fr-FR" sz="1050" i="1">
                <a:latin typeface="Calibri"/>
                <a:cs typeface="Calibri"/>
              </a:rPr>
              <a:t> and </a:t>
            </a:r>
            <a:r>
              <a:rPr lang="fr-FR" sz="1050" i="1" err="1">
                <a:latin typeface="Calibri"/>
                <a:cs typeface="Calibri"/>
              </a:rPr>
              <a:t>Build</a:t>
            </a:r>
            <a:r>
              <a:rPr lang="fr-FR" sz="1050" i="1">
                <a:latin typeface="Calibri"/>
                <a:cs typeface="Calibri"/>
              </a:rPr>
              <a:t>.</a:t>
            </a:r>
            <a:r>
              <a:rPr lang="fr-FR" sz="1050">
                <a:latin typeface="Calibri"/>
                <a:cs typeface="Calibri"/>
              </a:rPr>
              <a:t>, </a:t>
            </a:r>
            <a:r>
              <a:rPr lang="bn-IN" sz="1050">
                <a:latin typeface="Calibri"/>
                <a:cs typeface="Calibri"/>
              </a:rPr>
              <a:t>20</a:t>
            </a:r>
            <a:r>
              <a:rPr lang="fr-FR" sz="1050">
                <a:latin typeface="Calibri"/>
                <a:cs typeface="Calibri"/>
              </a:rPr>
              <a:t>20</a:t>
            </a:r>
          </a:p>
          <a:p>
            <a:r>
              <a:rPr lang="fr-FR" sz="1050">
                <a:latin typeface="Calibri"/>
                <a:cs typeface="Calibri"/>
              </a:rPr>
              <a:t>Chaumont et al., </a:t>
            </a:r>
            <a:r>
              <a:rPr lang="fr-FR" sz="1050" i="1">
                <a:latin typeface="Calibri"/>
                <a:cs typeface="Calibri"/>
              </a:rPr>
              <a:t>Energy and </a:t>
            </a:r>
            <a:r>
              <a:rPr lang="fr-FR" sz="1050" i="1" err="1">
                <a:latin typeface="Calibri"/>
                <a:cs typeface="Calibri"/>
              </a:rPr>
              <a:t>Build</a:t>
            </a:r>
            <a:r>
              <a:rPr lang="fr-FR" sz="1050" i="1">
                <a:latin typeface="Calibri"/>
                <a:cs typeface="Calibri"/>
              </a:rPr>
              <a:t>.</a:t>
            </a:r>
            <a:r>
              <a:rPr lang="fr-FR" sz="1050">
                <a:latin typeface="Calibri"/>
                <a:cs typeface="Calibri"/>
              </a:rPr>
              <a:t>, </a:t>
            </a:r>
            <a:r>
              <a:rPr lang="bn-IN" sz="1050">
                <a:latin typeface="Calibri"/>
                <a:cs typeface="Calibri"/>
              </a:rPr>
              <a:t>20</a:t>
            </a:r>
            <a:r>
              <a:rPr lang="fr-FR" sz="1050">
                <a:latin typeface="Calibri"/>
                <a:cs typeface="Calibri"/>
              </a:rPr>
              <a:t>24</a:t>
            </a:r>
          </a:p>
          <a:p>
            <a:r>
              <a:rPr lang="fr-FR" sz="1050">
                <a:latin typeface="Calibri"/>
                <a:cs typeface="Calibri"/>
              </a:rPr>
              <a:t>Chaumont et al., </a:t>
            </a:r>
            <a:r>
              <a:rPr lang="fr-FR" sz="1050" i="1" err="1">
                <a:latin typeface="Calibri"/>
                <a:cs typeface="Calibri"/>
              </a:rPr>
              <a:t>under</a:t>
            </a:r>
            <a:r>
              <a:rPr lang="fr-FR" sz="1050" i="1">
                <a:latin typeface="Calibri"/>
                <a:cs typeface="Calibri"/>
              </a:rPr>
              <a:t> </a:t>
            </a:r>
            <a:r>
              <a:rPr lang="fr-FR" sz="1050" i="1" err="1">
                <a:latin typeface="Calibri"/>
                <a:cs typeface="Calibri"/>
              </a:rPr>
              <a:t>review</a:t>
            </a:r>
            <a:endParaRPr lang="fr-FR" sz="1050" i="1">
              <a:latin typeface="Calibri"/>
              <a:cs typeface="Calibri"/>
            </a:endParaRPr>
          </a:p>
          <a:p>
            <a:r>
              <a:rPr lang="fr-FR" sz="1050" err="1">
                <a:latin typeface="Calibri"/>
                <a:cs typeface="Calibri"/>
              </a:rPr>
              <a:t>Parison</a:t>
            </a:r>
            <a:r>
              <a:rPr lang="fr-FR" sz="1050">
                <a:latin typeface="Calibri"/>
                <a:cs typeface="Calibri"/>
              </a:rPr>
              <a:t> et al., </a:t>
            </a:r>
            <a:r>
              <a:rPr lang="fr-FR" sz="1050" i="1">
                <a:latin typeface="Calibri"/>
                <a:cs typeface="Calibri"/>
              </a:rPr>
              <a:t>CIFQ 2022</a:t>
            </a:r>
          </a:p>
          <a:p>
            <a:r>
              <a:rPr lang="fr-FR" sz="1050" err="1"/>
              <a:t>Frere</a:t>
            </a:r>
            <a:r>
              <a:rPr lang="fr-FR" sz="1050"/>
              <a:t> et al., </a:t>
            </a:r>
            <a:r>
              <a:rPr lang="fr-FR" sz="1050" i="1"/>
              <a:t>Urban </a:t>
            </a:r>
            <a:r>
              <a:rPr lang="fr-FR" sz="1050" i="1" err="1"/>
              <a:t>Climate</a:t>
            </a:r>
            <a:r>
              <a:rPr lang="fr-FR" sz="1050" i="1"/>
              <a:t>,</a:t>
            </a:r>
            <a:r>
              <a:rPr lang="fr-FR" sz="1050"/>
              <a:t> 2024</a:t>
            </a:r>
            <a:endParaRPr lang="fr-FR" sz="1050">
              <a:latin typeface="Calibri"/>
              <a:cs typeface="Calibri"/>
            </a:endParaRPr>
          </a:p>
          <a:p>
            <a:r>
              <a:rPr lang="fr-FR" sz="1050">
                <a:latin typeface="Calibri"/>
                <a:cs typeface="Calibri"/>
              </a:rPr>
              <a:t>Karam et al., </a:t>
            </a:r>
            <a:r>
              <a:rPr lang="fr-FR" sz="1050" i="1" err="1">
                <a:latin typeface="Calibri"/>
                <a:cs typeface="Calibri"/>
              </a:rPr>
              <a:t>under</a:t>
            </a:r>
            <a:r>
              <a:rPr lang="fr-FR" sz="1050" i="1">
                <a:latin typeface="Calibri"/>
                <a:cs typeface="Calibri"/>
              </a:rPr>
              <a:t> </a:t>
            </a:r>
            <a:r>
              <a:rPr lang="fr-FR" sz="1050" i="1" err="1">
                <a:latin typeface="Calibri"/>
                <a:cs typeface="Calibri"/>
              </a:rPr>
              <a:t>review</a:t>
            </a:r>
            <a:endParaRPr lang="fr-FR" sz="105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A1CDFD-581D-EC15-AB0E-EFCA9BD4CA4E}"/>
              </a:ext>
            </a:extLst>
          </p:cNvPr>
          <p:cNvSpPr txBox="1"/>
          <p:nvPr/>
        </p:nvSpPr>
        <p:spPr>
          <a:xfrm>
            <a:off x="8929" y="6440927"/>
            <a:ext cx="2824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CIFRE C. </a:t>
            </a:r>
            <a:r>
              <a:rPr lang="en-US" sz="1400" b="1" err="1">
                <a:ea typeface="Arial" charset="0"/>
              </a:rPr>
              <a:t>Abboud</a:t>
            </a:r>
            <a:r>
              <a:rPr lang="en-US" sz="1400" b="1">
                <a:ea typeface="Arial" charset="0"/>
              </a:rPr>
              <a:t> (2023-2026)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A945A9-FF74-F908-6939-13455F7A6B0A}"/>
              </a:ext>
            </a:extLst>
          </p:cNvPr>
          <p:cNvSpPr txBox="1"/>
          <p:nvPr/>
        </p:nvSpPr>
        <p:spPr>
          <a:xfrm>
            <a:off x="2754381" y="3769295"/>
            <a:ext cx="282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CIFRE M. Hendel (2013-2016)</a:t>
            </a:r>
          </a:p>
        </p:txBody>
      </p:sp>
      <p:pic>
        <p:nvPicPr>
          <p:cNvPr id="44" name="Picture 2" descr="D:\Utilisateurs\Hendelm\Mes documents\Martin\CIFRE\Projets et Manips en cours\Expérimentation Arrosage\Données\Photos Caméra IR APUR\130708_Lesage\IR000512_IR.tif">
            <a:extLst>
              <a:ext uri="{FF2B5EF4-FFF2-40B4-BE49-F238E27FC236}">
                <a16:creationId xmlns:a16="http://schemas.microsoft.com/office/drawing/2014/main" id="{45E287A3-EB2E-AA6C-4587-33257144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886" y="1772985"/>
            <a:ext cx="1098417" cy="8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 16" descr="Stockage Flux de chaleur_EN.eps">
            <a:extLst>
              <a:ext uri="{FF2B5EF4-FFF2-40B4-BE49-F238E27FC236}">
                <a16:creationId xmlns:a16="http://schemas.microsoft.com/office/drawing/2014/main" id="{8E01051D-0325-38CF-FD17-4D1674B0237D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582" y="2684387"/>
            <a:ext cx="1205721" cy="1086417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004C184D-5BD2-1A12-B8A8-BE7A1B011E3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579" y="3788533"/>
            <a:ext cx="4323691" cy="139413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887C5B1-6B6D-E9A9-AAF7-8B526B7ADDA4}"/>
              </a:ext>
            </a:extLst>
          </p:cNvPr>
          <p:cNvSpPr txBox="1"/>
          <p:nvPr/>
        </p:nvSpPr>
        <p:spPr>
          <a:xfrm>
            <a:off x="6241315" y="5224236"/>
            <a:ext cx="2779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CIFRE S. Parison (2017-2020)</a:t>
            </a:r>
          </a:p>
        </p:txBody>
      </p:sp>
    </p:spTree>
    <p:extLst>
      <p:ext uri="{BB962C8B-B14F-4D97-AF65-F5344CB8AC3E}">
        <p14:creationId xmlns:p14="http://schemas.microsoft.com/office/powerpoint/2010/main" val="225919282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4">
            <a:extLst>
              <a:ext uri="{FF2B5EF4-FFF2-40B4-BE49-F238E27FC236}">
                <a16:creationId xmlns:a16="http://schemas.microsoft.com/office/drawing/2014/main" id="{66F0E108-1FE8-6937-C1DB-37852F1C9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3" y="5804941"/>
            <a:ext cx="1505100" cy="465037"/>
          </a:xfrm>
          <a:prstGeom prst="rect">
            <a:avLst/>
          </a:prstGeom>
        </p:spPr>
      </p:pic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AD9AE571-6D85-6AEF-C858-69A7CA396ABE}"/>
              </a:ext>
            </a:extLst>
          </p:cNvPr>
          <p:cNvSpPr txBox="1">
            <a:spLocks/>
          </p:cNvSpPr>
          <p:nvPr/>
        </p:nvSpPr>
        <p:spPr bwMode="auto">
          <a:xfrm>
            <a:off x="76417" y="1596731"/>
            <a:ext cx="4824536" cy="330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0">
              <a:buNone/>
            </a:pPr>
            <a:r>
              <a:rPr lang="fr-FR" sz="2400"/>
              <a:t>Matériaux urbains</a:t>
            </a:r>
          </a:p>
          <a:p>
            <a:pPr marL="533400" lvl="1" indent="-266700"/>
            <a:r>
              <a:rPr lang="fr-FR" sz="1900"/>
              <a:t>Revêtements</a:t>
            </a:r>
          </a:p>
          <a:p>
            <a:pPr marL="533400" lvl="1" indent="-266700"/>
            <a:r>
              <a:rPr lang="fr-FR" sz="1900"/>
              <a:t>Façades et toitures</a:t>
            </a:r>
          </a:p>
          <a:p>
            <a:pPr marL="266700" lvl="1" indent="0">
              <a:buNone/>
            </a:pPr>
            <a:endParaRPr lang="fr-FR" sz="1800">
              <a:cs typeface="Calibri"/>
            </a:endParaRPr>
          </a:p>
          <a:p>
            <a:pPr marL="266700" lvl="1" indent="0">
              <a:buNone/>
            </a:pPr>
            <a:r>
              <a:rPr lang="fr-FR" sz="2400" b="1">
                <a:cs typeface="Calibri"/>
              </a:rPr>
              <a:t>Rafraîchissement </a:t>
            </a:r>
            <a:r>
              <a:rPr lang="fr-FR" sz="2400" b="1" i="1">
                <a:cs typeface="Calibri"/>
              </a:rPr>
              <a:t>in situ</a:t>
            </a:r>
          </a:p>
          <a:p>
            <a:pPr marL="533400" lvl="1" indent="-266700"/>
            <a:r>
              <a:rPr lang="fr-FR" sz="1900"/>
              <a:t>Arrosage urbain</a:t>
            </a:r>
          </a:p>
          <a:p>
            <a:pPr marL="533400" lvl="1" indent="-266700"/>
            <a:r>
              <a:rPr lang="fr-FR" sz="1900"/>
              <a:t>Matériaux innovants</a:t>
            </a:r>
          </a:p>
          <a:p>
            <a:pPr marL="533400" lvl="1" indent="-266700"/>
            <a:r>
              <a:rPr lang="fr-FR" sz="1900"/>
              <a:t>Cours d’école</a:t>
            </a:r>
          </a:p>
          <a:p>
            <a:pPr marL="533400" lvl="1" indent="-266700"/>
            <a:r>
              <a:rPr lang="fr-FR" sz="1900"/>
              <a:t>Forêts urbaines</a:t>
            </a:r>
          </a:p>
        </p:txBody>
      </p:sp>
      <p:sp>
        <p:nvSpPr>
          <p:cNvPr id="4" name="Flèche droite 15">
            <a:extLst>
              <a:ext uri="{FF2B5EF4-FFF2-40B4-BE49-F238E27FC236}">
                <a16:creationId xmlns:a16="http://schemas.microsoft.com/office/drawing/2014/main" id="{449FEB1A-3D35-F90E-A5D9-49718BE428F1}"/>
              </a:ext>
            </a:extLst>
          </p:cNvPr>
          <p:cNvSpPr/>
          <p:nvPr/>
        </p:nvSpPr>
        <p:spPr>
          <a:xfrm>
            <a:off x="76416" y="1776885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121">
            <a:extLst>
              <a:ext uri="{FF2B5EF4-FFF2-40B4-BE49-F238E27FC236}">
                <a16:creationId xmlns:a16="http://schemas.microsoft.com/office/drawing/2014/main" id="{89B91B12-553A-EB20-FB1C-8D483CE97015}"/>
              </a:ext>
            </a:extLst>
          </p:cNvPr>
          <p:cNvSpPr/>
          <p:nvPr/>
        </p:nvSpPr>
        <p:spPr>
          <a:xfrm>
            <a:off x="76416" y="3223212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Rafraîchissement urbain </a:t>
            </a:r>
            <a:r>
              <a:rPr lang="fr-FR" sz="3600" i="1" dirty="0"/>
              <a:t>in situ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12C82DC-3D1E-3FEF-B36C-87C2722FD97D}"/>
              </a:ext>
            </a:extLst>
          </p:cNvPr>
          <p:cNvGrpSpPr/>
          <p:nvPr/>
        </p:nvGrpSpPr>
        <p:grpSpPr>
          <a:xfrm>
            <a:off x="2712704" y="4965595"/>
            <a:ext cx="580043" cy="696132"/>
            <a:chOff x="4355976" y="4581128"/>
            <a:chExt cx="1626668" cy="1952224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021B1BA2-01DB-2E44-5BF2-319E884F9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1" y="4581128"/>
              <a:ext cx="1123502" cy="1428139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91D4DC2C-58D7-AB81-D365-C0FAFDF8C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5976" y="6064591"/>
              <a:ext cx="1626668" cy="468761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E1211FDC-9624-F3B1-46AA-BE695C51E6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969" y="4630692"/>
            <a:ext cx="3240256" cy="1822644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45884920-01E4-D307-D72D-F2FFE334FFF7}"/>
              </a:ext>
            </a:extLst>
          </p:cNvPr>
          <p:cNvSpPr txBox="1"/>
          <p:nvPr/>
        </p:nvSpPr>
        <p:spPr>
          <a:xfrm>
            <a:off x="9741194" y="4264316"/>
            <a:ext cx="245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err="1"/>
              <a:t>Projet</a:t>
            </a:r>
            <a:r>
              <a:rPr lang="en-US" b="1" dirty="0"/>
              <a:t> FEDER UIA OASIS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EB57BE5-73DF-7D49-C879-809FF64FCA9F}"/>
              </a:ext>
            </a:extLst>
          </p:cNvPr>
          <p:cNvSpPr txBox="1"/>
          <p:nvPr/>
        </p:nvSpPr>
        <p:spPr>
          <a:xfrm>
            <a:off x="7126108" y="1803305"/>
            <a:ext cx="115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err="1"/>
              <a:t>Projet</a:t>
            </a:r>
            <a:r>
              <a:rPr lang="en-US" b="1"/>
              <a:t> E3S</a:t>
            </a:r>
          </a:p>
        </p:txBody>
      </p:sp>
      <p:pic>
        <p:nvPicPr>
          <p:cNvPr id="121" name="Image 10">
            <a:extLst>
              <a:ext uri="{FF2B5EF4-FFF2-40B4-BE49-F238E27FC236}">
                <a16:creationId xmlns:a16="http://schemas.microsoft.com/office/drawing/2014/main" id="{C5167F20-3580-7B93-2B01-6D0A1BD5B7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030" y="4536120"/>
            <a:ext cx="2255831" cy="2154770"/>
          </a:xfrm>
          <a:prstGeom prst="rect">
            <a:avLst/>
          </a:prstGeom>
        </p:spPr>
      </p:pic>
      <p:pic>
        <p:nvPicPr>
          <p:cNvPr id="117" name="Picture 4" descr="Trophées &quot;C'est aussi ma Terre&quot; - ENGIE">
            <a:extLst>
              <a:ext uri="{FF2B5EF4-FFF2-40B4-BE49-F238E27FC236}">
                <a16:creationId xmlns:a16="http://schemas.microsoft.com/office/drawing/2014/main" id="{AD6A83F3-7D98-E6AE-7A68-2056A13B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91" y="5054163"/>
            <a:ext cx="631135" cy="6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2EC3C7-2B49-E47B-3653-58AAA3A8D1D6}"/>
              </a:ext>
            </a:extLst>
          </p:cNvPr>
          <p:cNvGrpSpPr/>
          <p:nvPr/>
        </p:nvGrpSpPr>
        <p:grpSpPr>
          <a:xfrm>
            <a:off x="3634258" y="1491206"/>
            <a:ext cx="2206789" cy="3017914"/>
            <a:chOff x="9931216" y="1527393"/>
            <a:chExt cx="1664883" cy="2276827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95800DC-C011-A642-A2AC-5C16E54E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31216" y="1527393"/>
              <a:ext cx="1664883" cy="1138517"/>
            </a:xfrm>
            <a:prstGeom prst="rect">
              <a:avLst/>
            </a:prstGeom>
          </p:spPr>
        </p:pic>
        <p:pic>
          <p:nvPicPr>
            <p:cNvPr id="118" name="Picture 6" descr="Lisière d'une Tierce Forêt : quand les arbres reviennent ...">
              <a:extLst>
                <a:ext uri="{FF2B5EF4-FFF2-40B4-BE49-F238E27FC236}">
                  <a16:creationId xmlns:a16="http://schemas.microsoft.com/office/drawing/2014/main" id="{9BC1948D-481A-3E46-E2E0-3B40B3C08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217" y="2671930"/>
              <a:ext cx="1664881" cy="561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8" descr="Lisière d'une Tierce Forêt : quand les arbres reviennent ...">
              <a:extLst>
                <a:ext uri="{FF2B5EF4-FFF2-40B4-BE49-F238E27FC236}">
                  <a16:creationId xmlns:a16="http://schemas.microsoft.com/office/drawing/2014/main" id="{401480A9-2E6B-157E-CB99-34263F91C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1216" y="3242235"/>
              <a:ext cx="1664881" cy="561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0" name="Picture 10">
            <a:extLst>
              <a:ext uri="{FF2B5EF4-FFF2-40B4-BE49-F238E27FC236}">
                <a16:creationId xmlns:a16="http://schemas.microsoft.com/office/drawing/2014/main" id="{52203044-BE92-8D5F-36CD-B3703307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438" y="5095216"/>
            <a:ext cx="673386" cy="5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1ACF4BED-8A50-066F-7166-39F869CB5F73}"/>
              </a:ext>
            </a:extLst>
          </p:cNvPr>
          <p:cNvSpPr txBox="1"/>
          <p:nvPr/>
        </p:nvSpPr>
        <p:spPr>
          <a:xfrm>
            <a:off x="3591164" y="1205733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/>
              <a:t>Lisière</a:t>
            </a:r>
            <a:r>
              <a:rPr lang="en-US" b="1"/>
              <a:t> Tierce </a:t>
            </a:r>
            <a:r>
              <a:rPr lang="en-US" b="1" err="1"/>
              <a:t>Forêt</a:t>
            </a:r>
            <a:endParaRPr lang="en-US" b="1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0F5540A4-C72F-9B01-D27D-971BC29DA1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536" y="5002247"/>
            <a:ext cx="638455" cy="6537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455CB-7988-2DCC-7C77-3044731AE860}"/>
              </a:ext>
            </a:extLst>
          </p:cNvPr>
          <p:cNvGrpSpPr/>
          <p:nvPr/>
        </p:nvGrpSpPr>
        <p:grpSpPr>
          <a:xfrm>
            <a:off x="3533988" y="4490221"/>
            <a:ext cx="2653200" cy="1399553"/>
            <a:chOff x="3754547" y="4064640"/>
            <a:chExt cx="2653200" cy="1399553"/>
          </a:xfrm>
        </p:grpSpPr>
        <p:pic>
          <p:nvPicPr>
            <p:cNvPr id="109" name="Image 6" descr="Watering.eps">
              <a:extLst>
                <a:ext uri="{FF2B5EF4-FFF2-40B4-BE49-F238E27FC236}">
                  <a16:creationId xmlns:a16="http://schemas.microsoft.com/office/drawing/2014/main" id="{95BA7CB9-B15C-42B2-25AD-791072A74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1817"/>
            <a:stretch/>
          </p:blipFill>
          <p:spPr>
            <a:xfrm>
              <a:off x="3811723" y="4416768"/>
              <a:ext cx="1274018" cy="96915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B05F859-8246-3661-B0FA-14B16E621F59}"/>
                </a:ext>
              </a:extLst>
            </p:cNvPr>
            <p:cNvSpPr txBox="1"/>
            <p:nvPr/>
          </p:nvSpPr>
          <p:spPr>
            <a:xfrm>
              <a:off x="3754547" y="4064640"/>
              <a:ext cx="1800975" cy="38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err="1"/>
                <a:t>Arrosage</a:t>
              </a:r>
              <a:r>
                <a:rPr lang="en-US" b="1"/>
                <a:t> </a:t>
              </a:r>
              <a:r>
                <a:rPr lang="en-US" b="1" err="1"/>
                <a:t>urbain</a:t>
              </a:r>
              <a:endParaRPr lang="en-US" b="1"/>
            </a:p>
          </p:txBody>
        </p:sp>
        <p:pic>
          <p:nvPicPr>
            <p:cNvPr id="114" name="Picture 3" descr="C:\Users\Martin.hendel\Desktop\Martin\CIFRE\Thèse\Manuscrit\latex\img\statsign_Louvre.eps">
              <a:extLst>
                <a:ext uri="{FF2B5EF4-FFF2-40B4-BE49-F238E27FC236}">
                  <a16:creationId xmlns:a16="http://schemas.microsoft.com/office/drawing/2014/main" id="{93D2654B-45AB-D445-9257-4DF618772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175" b="68312"/>
            <a:stretch/>
          </p:blipFill>
          <p:spPr bwMode="auto">
            <a:xfrm>
              <a:off x="5115544" y="4377958"/>
              <a:ext cx="1292203" cy="108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7" name="ZoneTexte 5">
            <a:extLst>
              <a:ext uri="{FF2B5EF4-FFF2-40B4-BE49-F238E27FC236}">
                <a16:creationId xmlns:a16="http://schemas.microsoft.com/office/drawing/2014/main" id="{56849CC8-DD74-BDE3-11CA-229CF2384265}"/>
              </a:ext>
            </a:extLst>
          </p:cNvPr>
          <p:cNvSpPr txBox="1"/>
          <p:nvPr/>
        </p:nvSpPr>
        <p:spPr>
          <a:xfrm>
            <a:off x="10128448" y="476672"/>
            <a:ext cx="2079415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Hendel et al., </a:t>
            </a:r>
            <a:r>
              <a:rPr lang="fr-FR" sz="1050" i="1" dirty="0"/>
              <a:t>Urban </a:t>
            </a:r>
            <a:r>
              <a:rPr lang="fr-FR" sz="1050" i="1" dirty="0" err="1"/>
              <a:t>Climate</a:t>
            </a:r>
            <a:r>
              <a:rPr lang="fr-FR" sz="1050" dirty="0"/>
              <a:t>, 2016</a:t>
            </a:r>
          </a:p>
          <a:p>
            <a:r>
              <a:rPr lang="fr-FR" sz="1050" dirty="0" err="1"/>
              <a:t>Parison</a:t>
            </a:r>
            <a:r>
              <a:rPr lang="fr-FR" sz="1050" dirty="0"/>
              <a:t> et al.,</a:t>
            </a:r>
            <a:r>
              <a:rPr lang="fr-FR" sz="1050" i="1" dirty="0"/>
              <a:t> Urban </a:t>
            </a:r>
            <a:r>
              <a:rPr lang="fr-FR" sz="1050" i="1" dirty="0" err="1"/>
              <a:t>Climate</a:t>
            </a:r>
            <a:r>
              <a:rPr lang="fr-FR" sz="1050" dirty="0"/>
              <a:t>, 2020</a:t>
            </a:r>
          </a:p>
          <a:p>
            <a:r>
              <a:rPr lang="en-US" sz="1050" dirty="0" err="1"/>
              <a:t>Chanial</a:t>
            </a:r>
            <a:r>
              <a:rPr lang="en-US" sz="1050" dirty="0"/>
              <a:t> et al., </a:t>
            </a:r>
            <a:r>
              <a:rPr lang="en-US" sz="1050" i="1" dirty="0"/>
              <a:t>under review</a:t>
            </a:r>
          </a:p>
          <a:p>
            <a:r>
              <a:rPr lang="fr-FR" sz="1050" dirty="0" err="1"/>
              <a:t>Parison</a:t>
            </a:r>
            <a:r>
              <a:rPr lang="fr-FR" sz="1050" dirty="0"/>
              <a:t> et al., </a:t>
            </a:r>
            <a:r>
              <a:rPr lang="fr-FR" sz="1050" i="1" dirty="0"/>
              <a:t>SCS</a:t>
            </a:r>
            <a:r>
              <a:rPr lang="fr-FR" sz="1050" dirty="0"/>
              <a:t>, 2023</a:t>
            </a:r>
            <a:endParaRPr lang="fr-FR" sz="1050" i="1" dirty="0"/>
          </a:p>
          <a:p>
            <a:r>
              <a:rPr lang="fr-FR" sz="1050" dirty="0"/>
              <a:t>Karam et al., </a:t>
            </a:r>
            <a:r>
              <a:rPr lang="fr-FR" sz="1050" i="1" dirty="0"/>
              <a:t>COBEE 2022</a:t>
            </a:r>
          </a:p>
          <a:p>
            <a:r>
              <a:rPr lang="fr-FR" sz="1050" dirty="0" err="1"/>
              <a:t>Frere</a:t>
            </a:r>
            <a:r>
              <a:rPr lang="fr-FR" sz="1050" dirty="0"/>
              <a:t> et al., </a:t>
            </a:r>
            <a:r>
              <a:rPr lang="fr-FR" sz="1050" i="1" dirty="0" err="1"/>
              <a:t>under</a:t>
            </a:r>
            <a:r>
              <a:rPr lang="fr-FR" sz="1050" i="1" dirty="0"/>
              <a:t> </a:t>
            </a:r>
            <a:r>
              <a:rPr lang="fr-FR" sz="1050" i="1" dirty="0" err="1"/>
              <a:t>preparation</a:t>
            </a:r>
            <a:endParaRPr lang="fr-FR" sz="1050" i="1" dirty="0"/>
          </a:p>
          <a:p>
            <a:r>
              <a:rPr lang="en-US" sz="1050" dirty="0" err="1"/>
              <a:t>Abboud</a:t>
            </a:r>
            <a:r>
              <a:rPr lang="en-US" sz="1050" dirty="0"/>
              <a:t> et al., </a:t>
            </a:r>
            <a:r>
              <a:rPr lang="en-US" sz="1050" i="1" dirty="0"/>
              <a:t>EGU 2024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AF191FE-095B-745E-5159-20AAC4C4B02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92" y="2172637"/>
            <a:ext cx="2307356" cy="173051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3F60224A-C469-E8A0-EC84-0243261CB5DD}"/>
              </a:ext>
            </a:extLst>
          </p:cNvPr>
          <p:cNvSpPr txBox="1"/>
          <p:nvPr/>
        </p:nvSpPr>
        <p:spPr>
          <a:xfrm>
            <a:off x="6293029" y="4256228"/>
            <a:ext cx="225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LIFE C-LOW-N Asphalt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6D82D7AC-E4E8-7AA8-936B-97A407AD289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2" y="6343736"/>
            <a:ext cx="357931" cy="335206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189AF2F-8727-80A2-D512-8621ED8AB8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4782" y="6386317"/>
            <a:ext cx="1278003" cy="250044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B58CCA2B-A61C-BA59-E21F-27F68BA90B8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99" y="6375284"/>
            <a:ext cx="857041" cy="272110"/>
          </a:xfrm>
          <a:prstGeom prst="rect">
            <a:avLst/>
          </a:prstGeom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75E4BB87-D866-44C5-0451-E9449187E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26</a:t>
            </a:fld>
            <a:endParaRPr lang="fr-FR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8E245-D559-1C68-A410-468732F2CA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7061" y="5722901"/>
            <a:ext cx="857202" cy="629117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EEC6B270-D100-4656-FA00-7141358CD38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181" y="5721752"/>
            <a:ext cx="1038531" cy="631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9DD0ED-9454-55E0-5831-91B525256B72}"/>
              </a:ext>
            </a:extLst>
          </p:cNvPr>
          <p:cNvSpPr txBox="1"/>
          <p:nvPr/>
        </p:nvSpPr>
        <p:spPr>
          <a:xfrm>
            <a:off x="3519020" y="5929714"/>
            <a:ext cx="282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CIFRE M. Hendel (2013-2016)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F28DB-CDE8-DC32-D473-2987EB3D7481}"/>
              </a:ext>
            </a:extLst>
          </p:cNvPr>
          <p:cNvSpPr txBox="1"/>
          <p:nvPr/>
        </p:nvSpPr>
        <p:spPr>
          <a:xfrm>
            <a:off x="3519020" y="6433591"/>
            <a:ext cx="2850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CIFRE M. </a:t>
            </a:r>
            <a:r>
              <a:rPr lang="en-US" sz="1400" b="1" err="1">
                <a:ea typeface="Arial" charset="0"/>
              </a:rPr>
              <a:t>Chanial</a:t>
            </a:r>
            <a:r>
              <a:rPr lang="en-US" sz="1400" b="1">
                <a:ea typeface="Arial" charset="0"/>
              </a:rPr>
              <a:t> (2020-2023)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45B77-8D0F-BA6F-AC52-B1973FC077AA}"/>
              </a:ext>
            </a:extLst>
          </p:cNvPr>
          <p:cNvSpPr txBox="1"/>
          <p:nvPr/>
        </p:nvSpPr>
        <p:spPr>
          <a:xfrm>
            <a:off x="9927500" y="6433591"/>
            <a:ext cx="227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G. Karam (2019-2023)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5AF65-1461-208B-20DE-D65949E1C802}"/>
              </a:ext>
            </a:extLst>
          </p:cNvPr>
          <p:cNvSpPr txBox="1"/>
          <p:nvPr/>
        </p:nvSpPr>
        <p:spPr>
          <a:xfrm>
            <a:off x="10014009" y="3887441"/>
            <a:ext cx="222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>
                <a:ea typeface="Arial" charset="0"/>
              </a:rPr>
              <a:t>Thèse</a:t>
            </a:r>
            <a:r>
              <a:rPr lang="en-US" sz="1400" b="1" dirty="0">
                <a:ea typeface="Arial" charset="0"/>
              </a:rPr>
              <a:t> M. Frere (2020-2025)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AB0B7B-8F3B-4A2D-3984-EBECBEDEF468}"/>
              </a:ext>
            </a:extLst>
          </p:cNvPr>
          <p:cNvSpPr txBox="1"/>
          <p:nvPr/>
        </p:nvSpPr>
        <p:spPr>
          <a:xfrm>
            <a:off x="3522799" y="6181653"/>
            <a:ext cx="2779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>
                <a:ea typeface="Arial" charset="0"/>
              </a:rPr>
              <a:t>Thèse</a:t>
            </a:r>
            <a:r>
              <a:rPr lang="en-US" sz="1400" b="1">
                <a:ea typeface="Arial" charset="0"/>
              </a:rPr>
              <a:t> CIFRE S. Parison (2017-2020)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789AE0-6C85-9326-7D27-4AD563AFACC1}"/>
              </a:ext>
            </a:extLst>
          </p:cNvPr>
          <p:cNvGrpSpPr/>
          <p:nvPr/>
        </p:nvGrpSpPr>
        <p:grpSpPr>
          <a:xfrm>
            <a:off x="5911541" y="1158976"/>
            <a:ext cx="3912317" cy="3089112"/>
            <a:chOff x="10938110" y="3153436"/>
            <a:chExt cx="3912317" cy="308911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09B11E-EB3B-81C7-E4C4-278DC8F4A26D}"/>
                </a:ext>
              </a:extLst>
            </p:cNvPr>
            <p:cNvSpPr txBox="1"/>
            <p:nvPr/>
          </p:nvSpPr>
          <p:spPr>
            <a:xfrm>
              <a:off x="12045849" y="3153436"/>
              <a:ext cx="1474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err="1"/>
                <a:t>Forêt</a:t>
              </a:r>
              <a:r>
                <a:rPr lang="en-US" b="1"/>
                <a:t> </a:t>
              </a:r>
              <a:r>
                <a:rPr lang="en-US" b="1" err="1"/>
                <a:t>urbaine</a:t>
              </a:r>
              <a:endParaRPr lang="en-US" b="1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2EEA481-9E01-46B4-5A43-A9DF7532AD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938110" y="3259740"/>
              <a:ext cx="1110188" cy="2982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1142B4-D99E-451F-EB40-0EC786403BE6}"/>
                </a:ext>
              </a:extLst>
            </p:cNvPr>
            <p:cNvSpPr txBox="1"/>
            <p:nvPr/>
          </p:nvSpPr>
          <p:spPr>
            <a:xfrm>
              <a:off x="12045849" y="3447366"/>
              <a:ext cx="280457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err="1">
                  <a:ea typeface="Arial" charset="0"/>
                </a:rPr>
                <a:t>Thèse</a:t>
              </a:r>
              <a:r>
                <a:rPr lang="en-US" sz="1400" b="1">
                  <a:ea typeface="Arial" charset="0"/>
                </a:rPr>
                <a:t> CIFRE C. </a:t>
              </a:r>
              <a:r>
                <a:rPr lang="en-US" sz="1400" b="1" err="1">
                  <a:ea typeface="Arial" charset="0"/>
                </a:rPr>
                <a:t>Abboud</a:t>
              </a:r>
              <a:r>
                <a:rPr lang="en-US" sz="1400" b="1">
                  <a:ea typeface="Arial" charset="0"/>
                </a:rPr>
                <a:t> (2023-2026)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0001B01-71A6-B4A5-FDA7-164A849EEB3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559" y="3108516"/>
            <a:ext cx="2581665" cy="7831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F84A0A-F8B0-1AE5-8857-47C4C85716F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748" y="1610153"/>
            <a:ext cx="2670603" cy="15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8219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u contenu 5">
            <a:extLst>
              <a:ext uri="{FF2B5EF4-FFF2-40B4-BE49-F238E27FC236}">
                <a16:creationId xmlns:a16="http://schemas.microsoft.com/office/drawing/2014/main" id="{235A0A72-43E8-F264-4192-03C1F6963F07}"/>
              </a:ext>
            </a:extLst>
          </p:cNvPr>
          <p:cNvSpPr txBox="1">
            <a:spLocks/>
          </p:cNvSpPr>
          <p:nvPr/>
        </p:nvSpPr>
        <p:spPr bwMode="auto">
          <a:xfrm>
            <a:off x="73321" y="1591833"/>
            <a:ext cx="4824536" cy="396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0">
              <a:buNone/>
            </a:pPr>
            <a:r>
              <a:rPr lang="fr-FR" sz="2400"/>
              <a:t>Matériaux urbains</a:t>
            </a:r>
          </a:p>
          <a:p>
            <a:pPr marL="533400" lvl="1" indent="-266700"/>
            <a:r>
              <a:rPr lang="fr-FR" sz="1900"/>
              <a:t>Revêtements</a:t>
            </a:r>
          </a:p>
          <a:p>
            <a:pPr marL="533400" lvl="1" indent="-266700"/>
            <a:r>
              <a:rPr lang="fr-FR" sz="1900"/>
              <a:t>Façades et toitures</a:t>
            </a:r>
          </a:p>
          <a:p>
            <a:pPr marL="266700" lvl="1" indent="0">
              <a:buNone/>
            </a:pPr>
            <a:endParaRPr lang="fr-FR" sz="1800">
              <a:cs typeface="Calibri"/>
            </a:endParaRPr>
          </a:p>
          <a:p>
            <a:pPr marL="266700" lvl="1" indent="0">
              <a:buNone/>
            </a:pPr>
            <a:r>
              <a:rPr lang="fr-FR" sz="2400">
                <a:cs typeface="Calibri"/>
              </a:rPr>
              <a:t>Rafraîchissement </a:t>
            </a:r>
            <a:r>
              <a:rPr lang="fr-FR" sz="2400" i="1">
                <a:cs typeface="Calibri"/>
              </a:rPr>
              <a:t>in situ</a:t>
            </a:r>
          </a:p>
          <a:p>
            <a:pPr marL="533400" lvl="1" indent="-266700"/>
            <a:r>
              <a:rPr lang="fr-FR" sz="1900"/>
              <a:t>Arrosage urbain</a:t>
            </a:r>
          </a:p>
          <a:p>
            <a:pPr marL="533400" lvl="1" indent="-266700"/>
            <a:r>
              <a:rPr lang="fr-FR" sz="1900"/>
              <a:t>Matériaux innovants</a:t>
            </a:r>
          </a:p>
          <a:p>
            <a:pPr marL="533400" lvl="1" indent="-266700"/>
            <a:r>
              <a:rPr lang="fr-FR" sz="1900"/>
              <a:t>Cours d’école</a:t>
            </a:r>
          </a:p>
          <a:p>
            <a:pPr marL="533400" lvl="1" indent="-266700"/>
            <a:r>
              <a:rPr lang="fr-FR" sz="1900"/>
              <a:t>Forêts urbaines</a:t>
            </a:r>
          </a:p>
          <a:p>
            <a:pPr marL="609600" lvl="1" indent="-342900"/>
            <a:endParaRPr lang="fr-FR" sz="2400">
              <a:latin typeface="Calibri"/>
              <a:cs typeface="Calibri"/>
            </a:endParaRPr>
          </a:p>
          <a:p>
            <a:pPr marL="266700" lvl="1" indent="0">
              <a:buNone/>
            </a:pPr>
            <a:r>
              <a:rPr lang="fr-FR" sz="2400" b="1">
                <a:cs typeface="Calibri"/>
              </a:rPr>
              <a:t>Aide à la décision</a:t>
            </a:r>
          </a:p>
          <a:p>
            <a:pPr marL="533400" lvl="1" indent="-266700"/>
            <a:r>
              <a:rPr lang="fr-FR" sz="1900"/>
              <a:t>Où intervenir en priorité ? </a:t>
            </a:r>
          </a:p>
          <a:p>
            <a:pPr marL="533400" lvl="1" indent="-266700"/>
            <a:r>
              <a:rPr lang="fr-FR" sz="1900"/>
              <a:t>Aide à la conception</a:t>
            </a:r>
            <a:endParaRPr lang="fr-FR" sz="1900">
              <a:latin typeface="Calibri"/>
              <a:cs typeface="Calibri"/>
            </a:endParaRPr>
          </a:p>
        </p:txBody>
      </p:sp>
      <p:sp>
        <p:nvSpPr>
          <p:cNvPr id="46" name="Flèche droite 121">
            <a:extLst>
              <a:ext uri="{FF2B5EF4-FFF2-40B4-BE49-F238E27FC236}">
                <a16:creationId xmlns:a16="http://schemas.microsoft.com/office/drawing/2014/main" id="{EDC90F81-18DF-DAF5-ECDE-76C16A53646C}"/>
              </a:ext>
            </a:extLst>
          </p:cNvPr>
          <p:cNvSpPr/>
          <p:nvPr/>
        </p:nvSpPr>
        <p:spPr>
          <a:xfrm>
            <a:off x="73321" y="3223212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 droite 121">
            <a:extLst>
              <a:ext uri="{FF2B5EF4-FFF2-40B4-BE49-F238E27FC236}">
                <a16:creationId xmlns:a16="http://schemas.microsoft.com/office/drawing/2014/main" id="{7D751573-5D29-DF61-1E0B-5012CD5F5C54}"/>
              </a:ext>
            </a:extLst>
          </p:cNvPr>
          <p:cNvSpPr/>
          <p:nvPr/>
        </p:nvSpPr>
        <p:spPr>
          <a:xfrm>
            <a:off x="73321" y="5482573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Aide à la décision/conception</a:t>
            </a:r>
          </a:p>
        </p:txBody>
      </p:sp>
      <p:pic>
        <p:nvPicPr>
          <p:cNvPr id="32" name="Image 5">
            <a:extLst>
              <a:ext uri="{FF2B5EF4-FFF2-40B4-BE49-F238E27FC236}">
                <a16:creationId xmlns:a16="http://schemas.microsoft.com/office/drawing/2014/main" id="{44F81A09-C344-31D5-DDBC-11E42165E5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8" t="9302" b="17809"/>
          <a:stretch/>
        </p:blipFill>
        <p:spPr>
          <a:xfrm>
            <a:off x="3329220" y="4475963"/>
            <a:ext cx="2454232" cy="196370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23EF38F-58A5-C35A-6531-45517265481E}"/>
              </a:ext>
            </a:extLst>
          </p:cNvPr>
          <p:cNvSpPr/>
          <p:nvPr/>
        </p:nvSpPr>
        <p:spPr>
          <a:xfrm>
            <a:off x="3238285" y="6439665"/>
            <a:ext cx="27878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1400" dirty="0">
                <a:latin typeface="Calibri"/>
                <a:cs typeface="Calibri"/>
              </a:rPr>
              <a:t>Hendel et al., </a:t>
            </a:r>
            <a:r>
              <a:rPr lang="fr-FR" sz="1400" i="1" dirty="0">
                <a:latin typeface="Calibri"/>
                <a:cs typeface="Calibri"/>
              </a:rPr>
              <a:t>Urban </a:t>
            </a:r>
            <a:r>
              <a:rPr lang="fr-FR" sz="1400" i="1" dirty="0" err="1">
                <a:latin typeface="Calibri"/>
                <a:cs typeface="Calibri"/>
              </a:rPr>
              <a:t>Climate</a:t>
            </a:r>
            <a:r>
              <a:rPr lang="fr-FR" sz="1400" dirty="0">
                <a:latin typeface="Calibri"/>
                <a:cs typeface="Calibri"/>
              </a:rPr>
              <a:t>, </a:t>
            </a:r>
            <a:r>
              <a:rPr lang="bn-IN" sz="1400" dirty="0">
                <a:latin typeface="Calibri"/>
                <a:cs typeface="Calibri"/>
              </a:rPr>
              <a:t>20</a:t>
            </a:r>
            <a:r>
              <a:rPr lang="fr-FR" sz="1400" dirty="0">
                <a:latin typeface="Calibri"/>
                <a:cs typeface="Calibri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021C57-3943-84BE-D0E3-34980C3BDC61}"/>
              </a:ext>
            </a:extLst>
          </p:cNvPr>
          <p:cNvSpPr txBox="1"/>
          <p:nvPr/>
        </p:nvSpPr>
        <p:spPr>
          <a:xfrm>
            <a:off x="3239517" y="4093884"/>
            <a:ext cx="33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Stratégie</a:t>
            </a:r>
            <a:r>
              <a:rPr lang="en-US" b="1" dirty="0"/>
              <a:t> </a:t>
            </a:r>
            <a:r>
              <a:rPr lang="en-US" b="1" dirty="0" err="1"/>
              <a:t>d’arrosage</a:t>
            </a:r>
            <a:r>
              <a:rPr lang="en-US" b="1" dirty="0"/>
              <a:t> </a:t>
            </a:r>
            <a:r>
              <a:rPr lang="en-US" b="1" dirty="0" err="1"/>
              <a:t>urbain</a:t>
            </a:r>
            <a:endParaRPr lang="en-US" b="1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129E66-46A1-DABD-5BD2-23B428219E40}"/>
              </a:ext>
            </a:extLst>
          </p:cNvPr>
          <p:cNvGrpSpPr/>
          <p:nvPr/>
        </p:nvGrpSpPr>
        <p:grpSpPr>
          <a:xfrm>
            <a:off x="5910912" y="4704941"/>
            <a:ext cx="2964018" cy="1194856"/>
            <a:chOff x="5006981" y="2087316"/>
            <a:chExt cx="7367992" cy="297019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95C0096-B353-3244-5BA9-7E18A0881D0F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40392" y="2087371"/>
              <a:ext cx="3334581" cy="29701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4400F67-82EB-9F32-C181-D6B4A3E5A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981" y="2087316"/>
              <a:ext cx="3246223" cy="2969414"/>
            </a:xfrm>
            <a:prstGeom prst="rect">
              <a:avLst/>
            </a:prstGeom>
          </p:spPr>
        </p:pic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13A3D5E6-664C-F086-D5E4-35B3D50B742E}"/>
                </a:ext>
              </a:extLst>
            </p:cNvPr>
            <p:cNvSpPr/>
            <p:nvPr/>
          </p:nvSpPr>
          <p:spPr>
            <a:xfrm>
              <a:off x="8385425" y="3324687"/>
              <a:ext cx="578428" cy="282717"/>
            </a:xfrm>
            <a:prstGeom prst="rightArrow">
              <a:avLst/>
            </a:prstGeom>
            <a:solidFill>
              <a:srgbClr val="5375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C1DDAF2-F053-582B-738E-6F58495E5CC1}"/>
              </a:ext>
            </a:extLst>
          </p:cNvPr>
          <p:cNvGrpSpPr/>
          <p:nvPr/>
        </p:nvGrpSpPr>
        <p:grpSpPr>
          <a:xfrm>
            <a:off x="5823781" y="5894444"/>
            <a:ext cx="2967803" cy="781055"/>
            <a:chOff x="1588540" y="1279445"/>
            <a:chExt cx="9233492" cy="2430038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05383E-1644-2255-15F0-FE10085AEE25}"/>
                </a:ext>
              </a:extLst>
            </p:cNvPr>
            <p:cNvSpPr txBox="1"/>
            <p:nvPr/>
          </p:nvSpPr>
          <p:spPr>
            <a:xfrm>
              <a:off x="1588540" y="2202107"/>
              <a:ext cx="4684068" cy="1053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Cooling priority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7586BE9-71CF-AD84-0E59-B0409EFDB08D}"/>
                </a:ext>
              </a:extLst>
            </p:cNvPr>
            <p:cNvSpPr txBox="1"/>
            <p:nvPr/>
          </p:nvSpPr>
          <p:spPr>
            <a:xfrm>
              <a:off x="6123811" y="1837073"/>
              <a:ext cx="1370711" cy="8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Low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006C681-77A0-6745-BF3F-FD38A67916B6}"/>
                </a:ext>
              </a:extLst>
            </p:cNvPr>
            <p:cNvSpPr/>
            <p:nvPr/>
          </p:nvSpPr>
          <p:spPr>
            <a:xfrm>
              <a:off x="9130816" y="3098150"/>
              <a:ext cx="379081" cy="207288"/>
            </a:xfrm>
            <a:prstGeom prst="rect">
              <a:avLst/>
            </a:prstGeom>
            <a:pattFill prst="openDmnd">
              <a:fgClr>
                <a:srgbClr val="224AFC"/>
              </a:fgClr>
              <a:bgClr>
                <a:srgbClr val="EE453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328A07B-390B-82CE-99AD-90187465A3A8}"/>
                </a:ext>
              </a:extLst>
            </p:cNvPr>
            <p:cNvSpPr/>
            <p:nvPr/>
          </p:nvSpPr>
          <p:spPr>
            <a:xfrm>
              <a:off x="9614119" y="3100125"/>
              <a:ext cx="379081" cy="207288"/>
            </a:xfrm>
            <a:prstGeom prst="rect">
              <a:avLst/>
            </a:prstGeom>
            <a:solidFill>
              <a:srgbClr val="D45F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4A526F3-1656-48B9-F735-339C102F5590}"/>
                </a:ext>
              </a:extLst>
            </p:cNvPr>
            <p:cNvSpPr/>
            <p:nvPr/>
          </p:nvSpPr>
          <p:spPr>
            <a:xfrm>
              <a:off x="7682886" y="2237460"/>
              <a:ext cx="379081" cy="207288"/>
            </a:xfrm>
            <a:prstGeom prst="rect">
              <a:avLst/>
            </a:prstGeom>
            <a:solidFill>
              <a:srgbClr val="F7C6C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107F248-1CF7-79A3-95D2-97442500FC85}"/>
                </a:ext>
              </a:extLst>
            </p:cNvPr>
            <p:cNvSpPr/>
            <p:nvPr/>
          </p:nvSpPr>
          <p:spPr>
            <a:xfrm>
              <a:off x="7682886" y="2524356"/>
              <a:ext cx="379081" cy="207288"/>
            </a:xfrm>
            <a:prstGeom prst="rect">
              <a:avLst/>
            </a:prstGeom>
            <a:solidFill>
              <a:srgbClr val="EE453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4E7B0F-B77F-3D39-AF19-F4DD8DA8A972}"/>
                </a:ext>
              </a:extLst>
            </p:cNvPr>
            <p:cNvSpPr txBox="1"/>
            <p:nvPr/>
          </p:nvSpPr>
          <p:spPr>
            <a:xfrm>
              <a:off x="6123811" y="2847677"/>
              <a:ext cx="1457290" cy="8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High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288DF5D-09D4-B70C-4126-15AB4B2D61C1}"/>
                </a:ext>
              </a:extLst>
            </p:cNvPr>
            <p:cNvSpPr/>
            <p:nvPr/>
          </p:nvSpPr>
          <p:spPr>
            <a:xfrm>
              <a:off x="8165692" y="2524356"/>
              <a:ext cx="379081" cy="207288"/>
            </a:xfrm>
            <a:prstGeom prst="rect">
              <a:avLst/>
            </a:prstGeom>
            <a:pattFill prst="wdUpDiag">
              <a:fgClr>
                <a:srgbClr val="224AFC"/>
              </a:fgClr>
              <a:bgClr>
                <a:srgbClr val="F7C6C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C48C2D7-89B5-2A50-A4BB-41FDED062E45}"/>
                </a:ext>
              </a:extLst>
            </p:cNvPr>
            <p:cNvSpPr/>
            <p:nvPr/>
          </p:nvSpPr>
          <p:spPr>
            <a:xfrm>
              <a:off x="8648501" y="2524356"/>
              <a:ext cx="379081" cy="207288"/>
            </a:xfrm>
            <a:prstGeom prst="rect">
              <a:avLst/>
            </a:prstGeom>
            <a:pattFill prst="wdDnDiag">
              <a:fgClr>
                <a:srgbClr val="224AFC"/>
              </a:fgClr>
              <a:bgClr>
                <a:srgbClr val="F7C6C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45B966F-0BF9-20D4-7EE6-C898CF149A05}"/>
                </a:ext>
              </a:extLst>
            </p:cNvPr>
            <p:cNvSpPr/>
            <p:nvPr/>
          </p:nvSpPr>
          <p:spPr>
            <a:xfrm>
              <a:off x="8165692" y="2811251"/>
              <a:ext cx="379081" cy="207288"/>
            </a:xfrm>
            <a:prstGeom prst="rect">
              <a:avLst/>
            </a:prstGeom>
            <a:pattFill prst="wdUpDiag">
              <a:fgClr>
                <a:srgbClr val="224AFC"/>
              </a:fgClr>
              <a:bgClr>
                <a:srgbClr val="EE453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AE262D7-9306-DFFC-4C5D-4AA6D8EA34B9}"/>
                </a:ext>
              </a:extLst>
            </p:cNvPr>
            <p:cNvSpPr/>
            <p:nvPr/>
          </p:nvSpPr>
          <p:spPr>
            <a:xfrm>
              <a:off x="8648499" y="2811248"/>
              <a:ext cx="379081" cy="207288"/>
            </a:xfrm>
            <a:prstGeom prst="rect">
              <a:avLst/>
            </a:prstGeom>
            <a:pattFill prst="wdDnDiag">
              <a:fgClr>
                <a:srgbClr val="224AFC"/>
              </a:fgClr>
              <a:bgClr>
                <a:srgbClr val="EE453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F2CC491-4801-7B6D-A3D6-BD84B91C3088}"/>
                </a:ext>
              </a:extLst>
            </p:cNvPr>
            <p:cNvCxnSpPr/>
            <p:nvPr/>
          </p:nvCxnSpPr>
          <p:spPr>
            <a:xfrm>
              <a:off x="7581006" y="2186800"/>
              <a:ext cx="0" cy="13178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564434A-090B-0E91-04F3-3CBE71BADDD1}"/>
                </a:ext>
              </a:extLst>
            </p:cNvPr>
            <p:cNvCxnSpPr/>
            <p:nvPr/>
          </p:nvCxnSpPr>
          <p:spPr>
            <a:xfrm>
              <a:off x="7682886" y="2101158"/>
              <a:ext cx="236328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AC0146-ECAA-2315-6807-96A9D1D23490}"/>
                </a:ext>
              </a:extLst>
            </p:cNvPr>
            <p:cNvSpPr txBox="1"/>
            <p:nvPr/>
          </p:nvSpPr>
          <p:spPr>
            <a:xfrm>
              <a:off x="7300002" y="1279445"/>
              <a:ext cx="3522030" cy="86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Sensitivity type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49BC423-B7AE-95A7-54CE-AA58D7E50C67}"/>
                </a:ext>
              </a:extLst>
            </p:cNvPr>
            <p:cNvSpPr/>
            <p:nvPr/>
          </p:nvSpPr>
          <p:spPr>
            <a:xfrm>
              <a:off x="9130816" y="2811254"/>
              <a:ext cx="379081" cy="207288"/>
            </a:xfrm>
            <a:prstGeom prst="rect">
              <a:avLst/>
            </a:prstGeom>
            <a:pattFill prst="openDmnd">
              <a:fgClr>
                <a:srgbClr val="224AFC"/>
              </a:fgClr>
              <a:bgClr>
                <a:srgbClr val="F7C6C7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920C19B7-8980-F0B6-8953-E3FA4F46E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27</a:t>
            </a:fld>
            <a:endParaRPr lang="fr-FR" sz="120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28D8A41-D283-D2EB-7CC8-D03E6CB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3579" y="3727058"/>
            <a:ext cx="1305900" cy="6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Association - Agence de la transition écologique">
            <a:extLst>
              <a:ext uri="{FF2B5EF4-FFF2-40B4-BE49-F238E27FC236}">
                <a16:creationId xmlns:a16="http://schemas.microsoft.com/office/drawing/2014/main" id="{898A9894-63CF-0BF3-AE8A-474A4AE0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8608" y="3723583"/>
            <a:ext cx="614198" cy="70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A7EB67-FC1F-31FC-51E0-FF30AC8E329E}"/>
              </a:ext>
            </a:extLst>
          </p:cNvPr>
          <p:cNvSpPr txBox="1"/>
          <p:nvPr/>
        </p:nvSpPr>
        <p:spPr>
          <a:xfrm>
            <a:off x="9404155" y="4097728"/>
            <a:ext cx="2787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IPR Toulouse</a:t>
            </a:r>
          </a:p>
        </p:txBody>
      </p:sp>
      <p:pic>
        <p:nvPicPr>
          <p:cNvPr id="15" name="Image 4">
            <a:extLst>
              <a:ext uri="{FF2B5EF4-FFF2-40B4-BE49-F238E27FC236}">
                <a16:creationId xmlns:a16="http://schemas.microsoft.com/office/drawing/2014/main" id="{8E0D2234-9920-76A5-7614-3317C9A9E6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320" y="3588149"/>
            <a:ext cx="1192618" cy="368488"/>
          </a:xfrm>
          <a:prstGeom prst="rect">
            <a:avLst/>
          </a:prstGeom>
        </p:spPr>
      </p:pic>
      <p:sp>
        <p:nvSpPr>
          <p:cNvPr id="16" name="Flèche droite 15">
            <a:extLst>
              <a:ext uri="{FF2B5EF4-FFF2-40B4-BE49-F238E27FC236}">
                <a16:creationId xmlns:a16="http://schemas.microsoft.com/office/drawing/2014/main" id="{710614BA-A1BF-88A5-BAC6-236DC541F78F}"/>
              </a:ext>
            </a:extLst>
          </p:cNvPr>
          <p:cNvSpPr/>
          <p:nvPr/>
        </p:nvSpPr>
        <p:spPr>
          <a:xfrm>
            <a:off x="76416" y="1776885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31ECD9-46D7-FF01-8C3A-3034990B1ECE}"/>
              </a:ext>
            </a:extLst>
          </p:cNvPr>
          <p:cNvSpPr txBox="1"/>
          <p:nvPr/>
        </p:nvSpPr>
        <p:spPr>
          <a:xfrm>
            <a:off x="10002994" y="3552757"/>
            <a:ext cx="21125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/>
              <a:t>Karam et al., </a:t>
            </a:r>
            <a:r>
              <a:rPr lang="fr-FR" sz="1400" i="1"/>
              <a:t>COBEE</a:t>
            </a:r>
            <a:r>
              <a:rPr lang="fr-FR" sz="1400"/>
              <a:t> </a:t>
            </a:r>
            <a:r>
              <a:rPr lang="fr-FR" sz="1400" i="1"/>
              <a:t>2022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004E813-4841-DA49-F406-00DDBD81E4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979" y="3983511"/>
            <a:ext cx="525109" cy="5377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1423843-F341-83A8-C049-1F4A7F5FEC1F}"/>
              </a:ext>
            </a:extLst>
          </p:cNvPr>
          <p:cNvSpPr txBox="1"/>
          <p:nvPr/>
        </p:nvSpPr>
        <p:spPr>
          <a:xfrm>
            <a:off x="4719080" y="3584455"/>
            <a:ext cx="10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UMat4CC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3DB974E-B622-6230-47B3-8CB73B137AA2}"/>
              </a:ext>
            </a:extLst>
          </p:cNvPr>
          <p:cNvGrpSpPr/>
          <p:nvPr/>
        </p:nvGrpSpPr>
        <p:grpSpPr>
          <a:xfrm>
            <a:off x="9052186" y="4411983"/>
            <a:ext cx="3073140" cy="2057725"/>
            <a:chOff x="9860730" y="5153024"/>
            <a:chExt cx="2264595" cy="151633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845667B-D097-A077-DDE2-413E54118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60730" y="5153024"/>
              <a:ext cx="2264595" cy="151633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35B0DB-B992-632D-CA5E-EDB2D885E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60731" y="6544194"/>
              <a:ext cx="375844" cy="12516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AE81713-6FA8-3C7C-09B5-49EA74F37251}"/>
              </a:ext>
            </a:extLst>
          </p:cNvPr>
          <p:cNvGrpSpPr/>
          <p:nvPr/>
        </p:nvGrpSpPr>
        <p:grpSpPr>
          <a:xfrm>
            <a:off x="11482321" y="565263"/>
            <a:ext cx="633263" cy="760003"/>
            <a:chOff x="4355976" y="4581128"/>
            <a:chExt cx="1626668" cy="195222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400F798-C8EC-749A-FF22-F9E9B654A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1" y="4581128"/>
              <a:ext cx="1123502" cy="142813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08146D3-9574-49D3-E126-DF2C38B76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5976" y="6064591"/>
              <a:ext cx="1626668" cy="468761"/>
            </a:xfrm>
            <a:prstGeom prst="rect">
              <a:avLst/>
            </a:prstGeom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71AE5C8-1628-A5B0-EAE3-E89EFBF93EE0}"/>
              </a:ext>
            </a:extLst>
          </p:cNvPr>
          <p:cNvSpPr/>
          <p:nvPr/>
        </p:nvSpPr>
        <p:spPr>
          <a:xfrm>
            <a:off x="8996307" y="6439665"/>
            <a:ext cx="27878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>
                <a:latin typeface="Calibri"/>
                <a:cs typeface="Calibri"/>
              </a:rPr>
              <a:t>Stage M1 F. Rodriguez (2023)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06DA500-9CFA-1A98-6811-C624E6120E5D}"/>
              </a:ext>
            </a:extLst>
          </p:cNvPr>
          <p:cNvGrpSpPr>
            <a:grpSpLocks noChangeAspect="1"/>
          </p:cNvGrpSpPr>
          <p:nvPr/>
        </p:nvGrpSpPr>
        <p:grpSpPr>
          <a:xfrm>
            <a:off x="4323123" y="1589200"/>
            <a:ext cx="1829017" cy="1847460"/>
            <a:chOff x="0" y="0"/>
            <a:chExt cx="6208004" cy="6270579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E9FBC62-1D2E-BA6B-7C9A-5E72660E9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104002"/>
              <a:ext cx="6208004" cy="307890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0EFBEA86-6951-A055-FD95-E0B1C7B0E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6208004" cy="3104002"/>
            </a:xfrm>
            <a:prstGeom prst="rect">
              <a:avLst/>
            </a:prstGeom>
          </p:spPr>
        </p:pic>
        <p:sp>
          <p:nvSpPr>
            <p:cNvPr id="84" name="TextBox 8">
              <a:extLst>
                <a:ext uri="{FF2B5EF4-FFF2-40B4-BE49-F238E27FC236}">
                  <a16:creationId xmlns:a16="http://schemas.microsoft.com/office/drawing/2014/main" id="{49325962-D637-E483-1F43-2EB15041684F}"/>
                </a:ext>
              </a:extLst>
            </p:cNvPr>
            <p:cNvSpPr txBox="1"/>
            <p:nvPr/>
          </p:nvSpPr>
          <p:spPr>
            <a:xfrm>
              <a:off x="4520098" y="2369855"/>
              <a:ext cx="1627907" cy="82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300"/>
                </a:spcBef>
              </a:pPr>
              <a:r>
                <a:rPr lang="en-US" sz="900" kern="120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Avant</a:t>
              </a:r>
              <a:endParaRPr lang="en-FR" sz="1200">
                <a:effectLst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9">
              <a:extLst>
                <a:ext uri="{FF2B5EF4-FFF2-40B4-BE49-F238E27FC236}">
                  <a16:creationId xmlns:a16="http://schemas.microsoft.com/office/drawing/2014/main" id="{43BAEB88-0150-9033-177A-D7EB6D5D6727}"/>
                </a:ext>
              </a:extLst>
            </p:cNvPr>
            <p:cNvSpPr txBox="1"/>
            <p:nvPr/>
          </p:nvSpPr>
          <p:spPr>
            <a:xfrm>
              <a:off x="4519144" y="5446398"/>
              <a:ext cx="1649671" cy="82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300"/>
                </a:spcBef>
              </a:pPr>
              <a:r>
                <a:rPr lang="en-US" sz="900" kern="120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Après</a:t>
              </a:r>
              <a:endParaRPr lang="en-FR" sz="1200">
                <a:effectLst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78AB482-FA1D-C1E2-6E41-5CC65B2A1DF8}"/>
              </a:ext>
            </a:extLst>
          </p:cNvPr>
          <p:cNvGrpSpPr/>
          <p:nvPr/>
        </p:nvGrpSpPr>
        <p:grpSpPr>
          <a:xfrm>
            <a:off x="3503427" y="1584987"/>
            <a:ext cx="805669" cy="1877031"/>
            <a:chOff x="0" y="99122"/>
            <a:chExt cx="693420" cy="161609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AD870CA-4B43-5D72-DBDF-4E7426F91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455" b="-3177"/>
            <a:stretch/>
          </p:blipFill>
          <p:spPr bwMode="auto">
            <a:xfrm>
              <a:off x="0" y="99122"/>
              <a:ext cx="693420" cy="16160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1" name="TextBox 5">
              <a:extLst>
                <a:ext uri="{FF2B5EF4-FFF2-40B4-BE49-F238E27FC236}">
                  <a16:creationId xmlns:a16="http://schemas.microsoft.com/office/drawing/2014/main" id="{3A04CED9-6B27-360E-1128-2F4830BE44AE}"/>
                </a:ext>
              </a:extLst>
            </p:cNvPr>
            <p:cNvSpPr txBox="1"/>
            <p:nvPr/>
          </p:nvSpPr>
          <p:spPr>
            <a:xfrm>
              <a:off x="132610" y="113722"/>
              <a:ext cx="379684" cy="25223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300"/>
                </a:spcBef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IPR</a:t>
              </a:r>
              <a:endParaRPr lang="en-FR" sz="1100">
                <a:effectLst/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274982AC-C511-810B-EF55-070F5685A995}"/>
              </a:ext>
            </a:extLst>
          </p:cNvPr>
          <p:cNvSpPr txBox="1"/>
          <p:nvPr/>
        </p:nvSpPr>
        <p:spPr>
          <a:xfrm>
            <a:off x="3442380" y="1234512"/>
            <a:ext cx="131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Tierce </a:t>
            </a:r>
            <a:r>
              <a:rPr lang="en-US" b="1" dirty="0" err="1"/>
              <a:t>Forêt</a:t>
            </a:r>
            <a:endParaRPr lang="en-US" b="1" dirty="0"/>
          </a:p>
        </p:txBody>
      </p:sp>
      <p:pic>
        <p:nvPicPr>
          <p:cNvPr id="87" name="Picture 4" descr="Trophées &quot;C'est aussi ma Terre&quot; - ENGIE">
            <a:extLst>
              <a:ext uri="{FF2B5EF4-FFF2-40B4-BE49-F238E27FC236}">
                <a16:creationId xmlns:a16="http://schemas.microsoft.com/office/drawing/2014/main" id="{3F9A0945-7123-F138-FF51-CE4D38AA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320" y="1767661"/>
            <a:ext cx="631135" cy="6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6752C4EB-D2FE-3615-0BFC-C7C0D97C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194" y="2361872"/>
            <a:ext cx="673386" cy="53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E8D01E9-CCE4-E977-1037-BA12B8DEEAD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812" y="1348739"/>
            <a:ext cx="4908514" cy="22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4420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10C9B772-7321-FC78-5A7B-5E1A392D9DA1}"/>
              </a:ext>
            </a:extLst>
          </p:cNvPr>
          <p:cNvSpPr txBox="1">
            <a:spLocks/>
          </p:cNvSpPr>
          <p:nvPr/>
        </p:nvSpPr>
        <p:spPr bwMode="auto">
          <a:xfrm>
            <a:off x="73321" y="1591833"/>
            <a:ext cx="4824536" cy="396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0">
              <a:buNone/>
            </a:pPr>
            <a:r>
              <a:rPr lang="fr-FR" sz="2400" b="1"/>
              <a:t>Matériaux urbains</a:t>
            </a:r>
          </a:p>
          <a:p>
            <a:pPr marL="533400" lvl="1" indent="-266700"/>
            <a:r>
              <a:rPr lang="fr-FR" sz="1900" b="1"/>
              <a:t>Revêtements</a:t>
            </a:r>
          </a:p>
          <a:p>
            <a:pPr marL="533400" lvl="1" indent="-266700"/>
            <a:r>
              <a:rPr lang="fr-FR" sz="1900"/>
              <a:t>Façades et </a:t>
            </a:r>
            <a:r>
              <a:rPr lang="fr-FR" sz="1900" b="1"/>
              <a:t>toitures</a:t>
            </a:r>
          </a:p>
          <a:p>
            <a:pPr marL="266700" lvl="1" indent="0">
              <a:buNone/>
            </a:pPr>
            <a:endParaRPr lang="fr-FR" sz="1800">
              <a:cs typeface="Calibri"/>
            </a:endParaRPr>
          </a:p>
          <a:p>
            <a:pPr marL="266700" lvl="1" indent="0">
              <a:buNone/>
            </a:pPr>
            <a:r>
              <a:rPr lang="fr-FR" sz="2400" b="1">
                <a:cs typeface="Calibri"/>
              </a:rPr>
              <a:t>Rafraîchissement </a:t>
            </a:r>
            <a:r>
              <a:rPr lang="fr-FR" sz="2400" b="1" i="1">
                <a:cs typeface="Calibri"/>
              </a:rPr>
              <a:t>in situ</a:t>
            </a:r>
          </a:p>
          <a:p>
            <a:pPr marL="533400" lvl="1" indent="-266700"/>
            <a:r>
              <a:rPr lang="fr-FR" sz="1900"/>
              <a:t>Arrosage urbain</a:t>
            </a:r>
          </a:p>
          <a:p>
            <a:pPr marL="533400" lvl="1" indent="-266700"/>
            <a:r>
              <a:rPr lang="fr-FR" sz="1900"/>
              <a:t>Matériaux innovants</a:t>
            </a:r>
          </a:p>
          <a:p>
            <a:pPr marL="533400" lvl="1" indent="-266700"/>
            <a:r>
              <a:rPr lang="fr-FR" sz="1900"/>
              <a:t>Cours d’école</a:t>
            </a:r>
          </a:p>
          <a:p>
            <a:pPr marL="533400" lvl="1" indent="-266700"/>
            <a:r>
              <a:rPr lang="fr-FR" sz="1900" b="1"/>
              <a:t>Stress thermique et santé</a:t>
            </a:r>
          </a:p>
          <a:p>
            <a:pPr marL="533400" lvl="1" indent="-266700"/>
            <a:r>
              <a:rPr lang="fr-FR" sz="1900" b="1"/>
              <a:t>Forêts urbaines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Projets à court et moyen terme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A8857F-5BA6-E591-9350-AACD20438867}"/>
              </a:ext>
            </a:extLst>
          </p:cNvPr>
          <p:cNvGrpSpPr/>
          <p:nvPr/>
        </p:nvGrpSpPr>
        <p:grpSpPr>
          <a:xfrm>
            <a:off x="9387422" y="2854166"/>
            <a:ext cx="2804578" cy="3887202"/>
            <a:chOff x="9387422" y="2854166"/>
            <a:chExt cx="2804578" cy="38872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AF6EC0-6F0B-7209-EA6C-B1EABFE506D8}"/>
                </a:ext>
              </a:extLst>
            </p:cNvPr>
            <p:cNvSpPr txBox="1"/>
            <p:nvPr/>
          </p:nvSpPr>
          <p:spPr>
            <a:xfrm>
              <a:off x="10471154" y="2854166"/>
              <a:ext cx="1657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err="1"/>
                <a:t>Forêts</a:t>
              </a:r>
              <a:r>
                <a:rPr lang="en-US" b="1"/>
                <a:t> </a:t>
              </a:r>
              <a:r>
                <a:rPr lang="en-US" b="1" err="1"/>
                <a:t>urbaines</a:t>
              </a:r>
              <a:endParaRPr lang="en-US" b="1"/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487BB7B-048E-9FEC-90E7-0BD78AFABF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938110" y="3259740"/>
              <a:ext cx="1110188" cy="2982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FEE669-79A7-9ECD-AF61-62A5A331A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371" y="4157821"/>
              <a:ext cx="1405175" cy="106090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DF774B-6833-8290-07CB-4C0594FABEB2}"/>
                </a:ext>
              </a:extLst>
            </p:cNvPr>
            <p:cNvSpPr txBox="1"/>
            <p:nvPr/>
          </p:nvSpPr>
          <p:spPr>
            <a:xfrm>
              <a:off x="9387422" y="6218148"/>
              <a:ext cx="28045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err="1">
                  <a:ea typeface="Arial" charset="0"/>
                </a:rPr>
                <a:t>Thèse</a:t>
              </a:r>
              <a:r>
                <a:rPr lang="en-US" sz="1400" b="1">
                  <a:ea typeface="Arial" charset="0"/>
                </a:rPr>
                <a:t> CIFRE C. </a:t>
              </a:r>
              <a:r>
                <a:rPr lang="en-US" sz="1400" b="1" err="1">
                  <a:ea typeface="Arial" charset="0"/>
                </a:rPr>
                <a:t>Abboud</a:t>
              </a:r>
              <a:r>
                <a:rPr lang="en-US" sz="1400" b="1">
                  <a:ea typeface="Arial" charset="0"/>
                </a:rPr>
                <a:t> (2023-2026)</a:t>
              </a:r>
            </a:p>
            <a:p>
              <a:r>
                <a:rPr lang="en-US" sz="1400" b="1" err="1">
                  <a:ea typeface="Arial" charset="0"/>
                </a:rPr>
                <a:t>Thèse</a:t>
              </a:r>
              <a:r>
                <a:rPr lang="en-US" sz="1400" b="1">
                  <a:ea typeface="Arial" charset="0"/>
                </a:rPr>
                <a:t> CDSN A. </a:t>
              </a:r>
              <a:r>
                <a:rPr lang="en-US" sz="1400" b="1" err="1">
                  <a:ea typeface="Arial" charset="0"/>
                </a:rPr>
                <a:t>Girier</a:t>
              </a:r>
              <a:r>
                <a:rPr lang="en-US" sz="1400" b="1">
                  <a:ea typeface="Arial" charset="0"/>
                </a:rPr>
                <a:t> (2024-2027)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82D8AEB-AF08-AF14-5BA2-1288FA1630B1}"/>
                </a:ext>
              </a:extLst>
            </p:cNvPr>
            <p:cNvSpPr txBox="1"/>
            <p:nvPr/>
          </p:nvSpPr>
          <p:spPr>
            <a:xfrm>
              <a:off x="9517050" y="5302939"/>
              <a:ext cx="12418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PEPR VDBI </a:t>
              </a:r>
            </a:p>
            <a:p>
              <a:pPr algn="ctr"/>
              <a:r>
                <a:rPr lang="en-US" sz="1600" b="1"/>
                <a:t>Paris RÉUSSI</a:t>
              </a:r>
              <a:br>
                <a:rPr lang="en-US" sz="1600" b="1"/>
              </a:br>
              <a:r>
                <a:rPr lang="en-US" sz="1600" b="1"/>
                <a:t>(2025-2030)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6C4139-F84E-B20A-E1C6-5DF3B6E6A8F4}"/>
                </a:ext>
              </a:extLst>
            </p:cNvPr>
            <p:cNvSpPr txBox="1"/>
            <p:nvPr/>
          </p:nvSpPr>
          <p:spPr>
            <a:xfrm>
              <a:off x="9526683" y="3242613"/>
              <a:ext cx="12214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IDEX </a:t>
              </a:r>
              <a:r>
                <a:rPr lang="en-US" sz="1600" b="1" err="1"/>
                <a:t>UPCité</a:t>
              </a:r>
              <a:endParaRPr lang="en-US" sz="1600" b="1"/>
            </a:p>
            <a:p>
              <a:pPr algn="ctr"/>
              <a:r>
                <a:rPr lang="en-US" sz="1600" b="1"/>
                <a:t>Cool Plants</a:t>
              </a:r>
              <a:br>
                <a:rPr lang="en-US" sz="1600" b="1"/>
              </a:br>
              <a:r>
                <a:rPr lang="en-US" sz="1600" b="1"/>
                <a:t>(2024-2025)</a:t>
              </a:r>
            </a:p>
          </p:txBody>
        </p:sp>
      </p:grp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51726E7B-4AC3-253F-48E2-1137B437D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28</a:t>
            </a:fld>
            <a:endParaRPr lang="fr-FR" sz="1200"/>
          </a:p>
        </p:txBody>
      </p:sp>
      <p:sp>
        <p:nvSpPr>
          <p:cNvPr id="12" name="Flèche droite 121">
            <a:extLst>
              <a:ext uri="{FF2B5EF4-FFF2-40B4-BE49-F238E27FC236}">
                <a16:creationId xmlns:a16="http://schemas.microsoft.com/office/drawing/2014/main" id="{EF84EF12-075A-4084-50B0-34ED70A04B4E}"/>
              </a:ext>
            </a:extLst>
          </p:cNvPr>
          <p:cNvSpPr/>
          <p:nvPr/>
        </p:nvSpPr>
        <p:spPr>
          <a:xfrm>
            <a:off x="73321" y="3223212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5">
            <a:extLst>
              <a:ext uri="{FF2B5EF4-FFF2-40B4-BE49-F238E27FC236}">
                <a16:creationId xmlns:a16="http://schemas.microsoft.com/office/drawing/2014/main" id="{E0926145-6881-67F4-8C34-FE33B709F521}"/>
              </a:ext>
            </a:extLst>
          </p:cNvPr>
          <p:cNvSpPr/>
          <p:nvPr/>
        </p:nvSpPr>
        <p:spPr>
          <a:xfrm>
            <a:off x="76416" y="1776885"/>
            <a:ext cx="277614" cy="138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CC1D6C-6EC8-CB6F-2147-3D094286A0C0}"/>
              </a:ext>
            </a:extLst>
          </p:cNvPr>
          <p:cNvGrpSpPr/>
          <p:nvPr/>
        </p:nvGrpSpPr>
        <p:grpSpPr>
          <a:xfrm>
            <a:off x="3538221" y="1315353"/>
            <a:ext cx="3150310" cy="2508694"/>
            <a:chOff x="3538221" y="1315353"/>
            <a:chExt cx="3150310" cy="2508694"/>
          </a:xfrm>
        </p:grpSpPr>
        <p:pic>
          <p:nvPicPr>
            <p:cNvPr id="43" name="Image 11">
              <a:extLst>
                <a:ext uri="{FF2B5EF4-FFF2-40B4-BE49-F238E27FC236}">
                  <a16:creationId xmlns:a16="http://schemas.microsoft.com/office/drawing/2014/main" id="{E02CF5F0-888C-100C-6C11-E8620C36A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4732" y="1691024"/>
              <a:ext cx="2427116" cy="18201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01C4F8-947A-A045-ECB0-05D7928E2F1D}"/>
                </a:ext>
              </a:extLst>
            </p:cNvPr>
            <p:cNvSpPr txBox="1"/>
            <p:nvPr/>
          </p:nvSpPr>
          <p:spPr>
            <a:xfrm>
              <a:off x="3538221" y="1315353"/>
              <a:ext cx="22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err="1"/>
                <a:t>Revêtements</a:t>
              </a:r>
              <a:r>
                <a:rPr lang="en-US" b="1"/>
                <a:t> </a:t>
              </a:r>
              <a:r>
                <a:rPr lang="en-US" b="1" err="1"/>
                <a:t>urbains</a:t>
              </a:r>
              <a:endParaRPr lang="en-US" b="1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89C6CDF-987E-FB84-596A-5FE7F162B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5020" y="1685952"/>
              <a:ext cx="593511" cy="60775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A87384-7435-38CD-74E2-88D8148AFD6C}"/>
                </a:ext>
              </a:extLst>
            </p:cNvPr>
            <p:cNvSpPr txBox="1"/>
            <p:nvPr/>
          </p:nvSpPr>
          <p:spPr>
            <a:xfrm>
              <a:off x="3538221" y="3516270"/>
              <a:ext cx="282551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err="1">
                  <a:ea typeface="Arial" charset="0"/>
                </a:rPr>
                <a:t>Thèse</a:t>
              </a:r>
              <a:r>
                <a:rPr lang="en-US" sz="1400" b="1">
                  <a:ea typeface="Arial" charset="0"/>
                </a:rPr>
                <a:t> CIFRE C. </a:t>
              </a:r>
              <a:r>
                <a:rPr lang="en-US" sz="1400" b="1" err="1">
                  <a:ea typeface="Arial" charset="0"/>
                </a:rPr>
                <a:t>Abboud</a:t>
              </a:r>
              <a:r>
                <a:rPr lang="en-US" sz="1400" b="1">
                  <a:ea typeface="Arial" charset="0"/>
                </a:rPr>
                <a:t> (2023-2026)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7843C7-4AC7-25AE-47BA-49A05385DC5F}"/>
              </a:ext>
            </a:extLst>
          </p:cNvPr>
          <p:cNvGrpSpPr/>
          <p:nvPr/>
        </p:nvGrpSpPr>
        <p:grpSpPr>
          <a:xfrm>
            <a:off x="3512683" y="3938618"/>
            <a:ext cx="5175127" cy="2771763"/>
            <a:chOff x="3512683" y="3938618"/>
            <a:chExt cx="5175127" cy="2771763"/>
          </a:xfrm>
        </p:grpSpPr>
        <p:pic>
          <p:nvPicPr>
            <p:cNvPr id="8" name="Picture 4" descr="Institut national de la santé et de la recherche médicale ⋅ Inserm, La  science pour la santé">
              <a:extLst>
                <a:ext uri="{FF2B5EF4-FFF2-40B4-BE49-F238E27FC236}">
                  <a16:creationId xmlns:a16="http://schemas.microsoft.com/office/drawing/2014/main" id="{1DD847FE-471F-BC71-A11B-71F2584C2A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57" t="14459" r="15552" b="11408"/>
            <a:stretch/>
          </p:blipFill>
          <p:spPr bwMode="auto">
            <a:xfrm>
              <a:off x="4576903" y="4319690"/>
              <a:ext cx="905748" cy="554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A43536-948F-8149-B778-452806FE39AE}"/>
                </a:ext>
              </a:extLst>
            </p:cNvPr>
            <p:cNvSpPr txBox="1"/>
            <p:nvPr/>
          </p:nvSpPr>
          <p:spPr>
            <a:xfrm>
              <a:off x="6823782" y="5281710"/>
              <a:ext cx="150033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/>
                <a:t>ANR H3Sensing </a:t>
              </a:r>
              <a:br>
                <a:rPr lang="en-US" sz="1600" b="1"/>
              </a:br>
              <a:r>
                <a:rPr lang="en-US" sz="1600" b="1"/>
                <a:t>(2022-2027)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97F735-1D9B-C9D2-80A4-99BF69CA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4732" y="4319690"/>
              <a:ext cx="862816" cy="5546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549A0C-06A7-0639-C9E9-9413A71E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4062" y="4721946"/>
              <a:ext cx="1703928" cy="16776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3048775-FB72-8597-820B-A3ADEFA57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234" y="4075636"/>
              <a:ext cx="1500338" cy="79382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0D0C627-62CD-26DC-B517-101A3915B33F}"/>
                </a:ext>
              </a:extLst>
            </p:cNvPr>
            <p:cNvSpPr txBox="1"/>
            <p:nvPr/>
          </p:nvSpPr>
          <p:spPr>
            <a:xfrm>
              <a:off x="5252130" y="6393478"/>
              <a:ext cx="28728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err="1">
                  <a:ea typeface="Arial" charset="0"/>
                </a:rPr>
                <a:t>Thèse</a:t>
              </a:r>
              <a:r>
                <a:rPr lang="en-US" sz="1400" b="1">
                  <a:ea typeface="Arial" charset="0"/>
                </a:rPr>
                <a:t> J. Kamara (2023-2026)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5CB5FBD-BAA2-7F7F-41B0-F19B0E51C98A}"/>
                </a:ext>
              </a:extLst>
            </p:cNvPr>
            <p:cNvSpPr txBox="1"/>
            <p:nvPr/>
          </p:nvSpPr>
          <p:spPr>
            <a:xfrm>
              <a:off x="6816620" y="5825751"/>
              <a:ext cx="18711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/>
                <a:t>PEPR VDBI VF++</a:t>
              </a:r>
              <a:br>
                <a:rPr lang="en-US" sz="1600" b="1"/>
              </a:br>
              <a:r>
                <a:rPr lang="en-US" sz="1600" b="1"/>
                <a:t>(2024-2029)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C3BFC2-773D-AF66-22C8-D2004B34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1681" y="4663960"/>
              <a:ext cx="1066915" cy="5987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BE6331-0892-F3B0-3C6B-6C354FBB241A}"/>
                </a:ext>
              </a:extLst>
            </p:cNvPr>
            <p:cNvSpPr txBox="1"/>
            <p:nvPr/>
          </p:nvSpPr>
          <p:spPr>
            <a:xfrm>
              <a:off x="3512683" y="3938618"/>
              <a:ext cx="1739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Chaleur et </a:t>
              </a:r>
              <a:r>
                <a:rPr lang="en-US" b="1" err="1"/>
                <a:t>santé</a:t>
              </a:r>
              <a:endParaRPr lang="en-US" b="1"/>
            </a:p>
          </p:txBody>
        </p:sp>
        <p:pic>
          <p:nvPicPr>
            <p:cNvPr id="21" name="Image 4">
              <a:extLst>
                <a:ext uri="{FF2B5EF4-FFF2-40B4-BE49-F238E27FC236}">
                  <a16:creationId xmlns:a16="http://schemas.microsoft.com/office/drawing/2014/main" id="{C62FAC21-9960-EAAD-3FCA-2B649A576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8460" y="4196706"/>
              <a:ext cx="1192618" cy="368488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6CB29FD-A27E-7ECB-0C8C-EEF680F2F053}"/>
                </a:ext>
              </a:extLst>
            </p:cNvPr>
            <p:cNvGrpSpPr/>
            <p:nvPr/>
          </p:nvGrpSpPr>
          <p:grpSpPr>
            <a:xfrm>
              <a:off x="3605318" y="4941120"/>
              <a:ext cx="1539494" cy="1769261"/>
              <a:chOff x="3905794" y="1356323"/>
              <a:chExt cx="3776066" cy="433963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24BB190-C271-A133-D225-DF81FCA938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05794" y="1356323"/>
                <a:ext cx="3776066" cy="4325341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B0F5FC8-9A9D-99E5-6903-0ABC9015BB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05794" y="5036014"/>
                <a:ext cx="1454587" cy="65994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0260DF9-1912-1CAD-EF96-8DFE1ECAF0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05794" y="1356323"/>
                <a:ext cx="2616926" cy="303434"/>
              </a:xfrm>
              <a:prstGeom prst="rect">
                <a:avLst/>
              </a:prstGeom>
            </p:spPr>
          </p:pic>
        </p:grpSp>
      </p:grpSp>
      <p:pic>
        <p:nvPicPr>
          <p:cNvPr id="12290" name="Picture 2" descr="Présentation du dispositif France 2030 par Polymeris - Polymeris">
            <a:extLst>
              <a:ext uri="{FF2B5EF4-FFF2-40B4-BE49-F238E27FC236}">
                <a16:creationId xmlns:a16="http://schemas.microsoft.com/office/drawing/2014/main" id="{13E86392-0525-EAB5-0B25-6312FD494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678" y="5560778"/>
            <a:ext cx="778249" cy="7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761C2C1-B8D6-BD43-CBF4-3F1B84279A27}"/>
              </a:ext>
            </a:extLst>
          </p:cNvPr>
          <p:cNvSpPr txBox="1"/>
          <p:nvPr/>
        </p:nvSpPr>
        <p:spPr>
          <a:xfrm>
            <a:off x="0" y="5368924"/>
            <a:ext cx="24530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Parison et al., </a:t>
            </a:r>
            <a:r>
              <a:rPr lang="en-US" sz="1400" i="1"/>
              <a:t>CIFQ 2022</a:t>
            </a:r>
          </a:p>
          <a:p>
            <a:r>
              <a:rPr lang="en-US" sz="1400" err="1"/>
              <a:t>Abboud</a:t>
            </a:r>
            <a:r>
              <a:rPr lang="en-US" sz="1400"/>
              <a:t> et al., </a:t>
            </a:r>
            <a:r>
              <a:rPr lang="en-US" sz="1400" i="1"/>
              <a:t>EGU 2024</a:t>
            </a:r>
          </a:p>
          <a:p>
            <a:r>
              <a:rPr lang="en-US" sz="1400" err="1"/>
              <a:t>Abboud</a:t>
            </a:r>
            <a:r>
              <a:rPr lang="en-US" sz="1400"/>
              <a:t> et al., </a:t>
            </a:r>
            <a:r>
              <a:rPr lang="en-US" sz="1400" i="1"/>
              <a:t>IBPSA 2024</a:t>
            </a:r>
          </a:p>
          <a:p>
            <a:r>
              <a:rPr lang="en-US" sz="1400"/>
              <a:t>Bartoli et al., </a:t>
            </a:r>
            <a:r>
              <a:rPr lang="en-US" sz="1400" i="1"/>
              <a:t>CIFQ 2022</a:t>
            </a:r>
          </a:p>
          <a:p>
            <a:r>
              <a:rPr lang="en-US" sz="1400"/>
              <a:t>Kamara et al., </a:t>
            </a:r>
            <a:r>
              <a:rPr lang="en-US" sz="1400" i="1"/>
              <a:t>AIC 2024</a:t>
            </a:r>
          </a:p>
          <a:p>
            <a:r>
              <a:rPr lang="en-US" sz="1400" err="1"/>
              <a:t>Abboud</a:t>
            </a:r>
            <a:r>
              <a:rPr lang="en-US" sz="1400"/>
              <a:t> et al</a:t>
            </a:r>
            <a:r>
              <a:rPr lang="en-US" sz="1400" i="1"/>
              <a:t>., AIC 2024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040C09-2D1C-04D7-66B2-84A1928E287B}"/>
              </a:ext>
            </a:extLst>
          </p:cNvPr>
          <p:cNvGrpSpPr/>
          <p:nvPr/>
        </p:nvGrpSpPr>
        <p:grpSpPr>
          <a:xfrm>
            <a:off x="7377074" y="1315083"/>
            <a:ext cx="4741605" cy="1456755"/>
            <a:chOff x="7377074" y="1315083"/>
            <a:chExt cx="4741605" cy="145675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82F7C9C-7EDC-E549-3918-062B398E2E65}"/>
                </a:ext>
              </a:extLst>
            </p:cNvPr>
            <p:cNvSpPr txBox="1"/>
            <p:nvPr/>
          </p:nvSpPr>
          <p:spPr>
            <a:xfrm>
              <a:off x="7462597" y="1315083"/>
              <a:ext cx="46560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b="1" err="1">
                  <a:solidFill>
                    <a:schemeClr val="accent6"/>
                  </a:solidFill>
                </a:rPr>
                <a:t>Toitures</a:t>
              </a:r>
              <a:r>
                <a:rPr lang="en-US" b="1">
                  <a:solidFill>
                    <a:schemeClr val="accent6"/>
                  </a:solidFill>
                </a:rPr>
                <a:t> </a:t>
              </a:r>
              <a:r>
                <a:rPr lang="en-US" b="1" err="1">
                  <a:solidFill>
                    <a:schemeClr val="accent6"/>
                  </a:solidFill>
                </a:rPr>
                <a:t>métalliques</a:t>
              </a:r>
              <a:r>
                <a:rPr lang="en-US" b="1">
                  <a:solidFill>
                    <a:schemeClr val="accent6"/>
                  </a:solidFill>
                </a:rPr>
                <a:t> : </a:t>
              </a:r>
              <a:r>
                <a:rPr lang="en-US" b="1" err="1">
                  <a:solidFill>
                    <a:schemeClr val="accent6"/>
                  </a:solidFill>
                </a:rPr>
                <a:t>projet</a:t>
              </a:r>
              <a:r>
                <a:rPr lang="en-US" b="1">
                  <a:solidFill>
                    <a:schemeClr val="accent6"/>
                  </a:solidFill>
                </a:rPr>
                <a:t> ZINC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6061C08-F2D5-5C24-150E-FC5AF46F1396}"/>
                </a:ext>
              </a:extLst>
            </p:cNvPr>
            <p:cNvGrpSpPr/>
            <p:nvPr/>
          </p:nvGrpSpPr>
          <p:grpSpPr>
            <a:xfrm>
              <a:off x="7377074" y="1701550"/>
              <a:ext cx="4674635" cy="1070288"/>
              <a:chOff x="7377074" y="1701550"/>
              <a:chExt cx="4674635" cy="1070288"/>
            </a:xfrm>
          </p:grpSpPr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17C4D9FF-89CF-73F4-931B-ABF34F8F86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9585" y="1701551"/>
                <a:ext cx="1410997" cy="1058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4">
                <a:extLst>
                  <a:ext uri="{FF2B5EF4-FFF2-40B4-BE49-F238E27FC236}">
                    <a16:creationId xmlns:a16="http://schemas.microsoft.com/office/drawing/2014/main" id="{EBA41C5F-3233-3A9B-0384-03BA91ADB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1879" y="1701551"/>
                <a:ext cx="919196" cy="517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16">
                <a:extLst>
                  <a:ext uri="{FF2B5EF4-FFF2-40B4-BE49-F238E27FC236}">
                    <a16:creationId xmlns:a16="http://schemas.microsoft.com/office/drawing/2014/main" id="{DB0C3EE3-8EC9-2DA5-E913-473EBD70D4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201050" y="2228992"/>
                <a:ext cx="920025" cy="542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8">
                <a:extLst>
                  <a:ext uri="{FF2B5EF4-FFF2-40B4-BE49-F238E27FC236}">
                    <a16:creationId xmlns:a16="http://schemas.microsoft.com/office/drawing/2014/main" id="{35B57474-A1BC-D923-71F7-DCF7BE564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172371" y="1701550"/>
                <a:ext cx="879338" cy="1058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05DEE72C-6AA9-D789-D58F-1614E5A3B2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59" t="3919" r="3094" b="3754"/>
              <a:stretch/>
            </p:blipFill>
            <p:spPr>
              <a:xfrm>
                <a:off x="7377074" y="1701550"/>
                <a:ext cx="1311214" cy="1058248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2CD1C0-994C-AA59-7705-00DC8689E6C5}"/>
              </a:ext>
            </a:extLst>
          </p:cNvPr>
          <p:cNvGrpSpPr/>
          <p:nvPr/>
        </p:nvGrpSpPr>
        <p:grpSpPr>
          <a:xfrm>
            <a:off x="6379276" y="3038524"/>
            <a:ext cx="2825517" cy="976346"/>
            <a:chOff x="6570032" y="2982354"/>
            <a:chExt cx="2825517" cy="97634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F7D539-7B61-9A67-1576-FDF88B485452}"/>
                </a:ext>
              </a:extLst>
            </p:cNvPr>
            <p:cNvSpPr txBox="1"/>
            <p:nvPr/>
          </p:nvSpPr>
          <p:spPr>
            <a:xfrm>
              <a:off x="7147482" y="3336337"/>
              <a:ext cx="20333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Cool-Street </a:t>
              </a:r>
              <a:br>
                <a:rPr lang="en-US" sz="1600" b="1" dirty="0"/>
              </a:br>
              <a:r>
                <a:rPr lang="en-US" sz="1600" b="1" dirty="0"/>
                <a:t>(2025-2028)</a:t>
              </a:r>
            </a:p>
          </p:txBody>
        </p:sp>
        <p:pic>
          <p:nvPicPr>
            <p:cNvPr id="33" name="Picture 32" descr="Association - Agence de la transition écologique">
              <a:extLst>
                <a:ext uri="{FF2B5EF4-FFF2-40B4-BE49-F238E27FC236}">
                  <a16:creationId xmlns:a16="http://schemas.microsoft.com/office/drawing/2014/main" id="{53099127-8A80-6BC2-E02B-82AB83A9C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9817" y="3367034"/>
              <a:ext cx="518667" cy="591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CC695A-2567-0070-15E4-9A7B666AB0DE}"/>
                </a:ext>
              </a:extLst>
            </p:cNvPr>
            <p:cNvSpPr txBox="1"/>
            <p:nvPr/>
          </p:nvSpPr>
          <p:spPr>
            <a:xfrm>
              <a:off x="6570032" y="2982354"/>
              <a:ext cx="2825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Evaluation </a:t>
              </a:r>
              <a:r>
                <a:rPr lang="en-US" b="1" dirty="0" err="1"/>
                <a:t>rafraîchissement</a:t>
              </a:r>
              <a:endParaRPr lang="en-US" b="1" dirty="0"/>
            </a:p>
          </p:txBody>
        </p: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1BF006C4-0FC4-F4B6-1F26-A162D7A47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05" y="3394659"/>
            <a:ext cx="1132339" cy="7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63907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dirty="0"/>
              <a:t>Merci de votre attention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29</a:t>
            </a:fld>
            <a:endParaRPr lang="fr-FR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016E9C-B80D-79F9-AE11-DD25F2553C80}"/>
              </a:ext>
            </a:extLst>
          </p:cNvPr>
          <p:cNvSpPr/>
          <p:nvPr/>
        </p:nvSpPr>
        <p:spPr>
          <a:xfrm>
            <a:off x="517132" y="2025641"/>
            <a:ext cx="872966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/>
              <a:t>Martin Hendel</a:t>
            </a:r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  <a:p>
            <a:pPr fontAlgn="auto">
              <a:spcAft>
                <a:spcPts val="0"/>
              </a:spcAft>
              <a:defRPr/>
            </a:pPr>
            <a:endParaRPr lang="fr-FR" sz="1600" dirty="0"/>
          </a:p>
          <a:p>
            <a:pPr fontAlgn="auto">
              <a:spcAft>
                <a:spcPts val="0"/>
              </a:spcAft>
              <a:defRPr/>
            </a:pPr>
            <a:endParaRPr lang="fr-FR" sz="1600" dirty="0"/>
          </a:p>
          <a:p>
            <a:pPr fontAlgn="auto">
              <a:spcAft>
                <a:spcPts val="0"/>
              </a:spcAft>
              <a:defRPr/>
            </a:pPr>
            <a:endParaRPr lang="fr-FR" sz="1600" dirty="0"/>
          </a:p>
          <a:p>
            <a:pPr fontAlgn="auto">
              <a:spcAft>
                <a:spcPts val="0"/>
              </a:spcAft>
              <a:defRPr/>
            </a:pPr>
            <a:r>
              <a:rPr lang="fr-FR" sz="1600" dirty="0"/>
              <a:t>Université Gustave Eiffel, ESIEE Paris, Département SEED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1600" dirty="0"/>
              <a:t>Université Paris Cité, Laboratoire Interdisciplinaire des Énergies de Demain (LIED) - UMR 8236 CNRS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1600" dirty="0"/>
              <a:t>Sciences Po, Laboratoire Interdisciplinaire d’Evaluation des Politiques Publiques (LIEPP)</a:t>
            </a:r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  <a:p>
            <a:pPr fontAlgn="auto">
              <a:spcAft>
                <a:spcPts val="0"/>
              </a:spcAft>
              <a:defRPr/>
            </a:pPr>
            <a:endParaRPr lang="fr-FR" dirty="0"/>
          </a:p>
          <a:p>
            <a:pPr fontAlgn="auto">
              <a:spcAft>
                <a:spcPts val="0"/>
              </a:spcAft>
              <a:defRPr/>
            </a:pPr>
            <a:r>
              <a:rPr lang="fr-FR" dirty="0">
                <a:hlinkClick r:id="rId3"/>
              </a:rPr>
              <a:t>martin.hendel@u-paris.fr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5C682B-D633-9361-9D55-9373E3655D82}"/>
              </a:ext>
            </a:extLst>
          </p:cNvPr>
          <p:cNvSpPr/>
          <p:nvPr/>
        </p:nvSpPr>
        <p:spPr>
          <a:xfrm>
            <a:off x="6096000" y="2025641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 err="1"/>
              <a:t>ResearchGate</a:t>
            </a:r>
            <a:br>
              <a:rPr lang="fr-FR" dirty="0"/>
            </a:br>
            <a:r>
              <a:rPr lang="fr-FR" dirty="0">
                <a:hlinkClick r:id="rId4"/>
              </a:rPr>
              <a:t>https://www.researchgate.net/profile/Martin_Hendel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054007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DA2778E-F4E1-BCE8-2FB8-76A1B41120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fld id="{684B7768-08B9-DB40-92CA-B92E51D02E84}" type="slidenum">
              <a:rPr lang="fr-FR" altLang="fr-FR" sz="1200" smtClean="0"/>
              <a:pPr/>
              <a:t>3</a:t>
            </a:fld>
            <a:endParaRPr lang="fr-FR" altLang="fr-FR" sz="120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83587A6-4F8A-C86B-4E12-3B6BBEF4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Pollutions urbaines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E06FBBD-88EA-F053-DF4D-F244DF1E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346714"/>
            <a:ext cx="4921208" cy="254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12949-D949-1F3D-9F2F-634BB7D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933056"/>
            <a:ext cx="4921208" cy="26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ECE0CB-DB15-D0EB-E5EF-90F6B84FBE73}"/>
              </a:ext>
            </a:extLst>
          </p:cNvPr>
          <p:cNvSpPr txBox="1"/>
          <p:nvPr/>
        </p:nvSpPr>
        <p:spPr>
          <a:xfrm>
            <a:off x="7392144" y="-1477328"/>
            <a:ext cx="61218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L’OMS </a:t>
            </a:r>
            <a:r>
              <a:rPr lang="en-US" b="0" i="0" dirty="0" err="1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recommande</a:t>
            </a: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 de ne pas </a:t>
            </a:r>
            <a:r>
              <a:rPr lang="en-US" b="0" i="0" dirty="0" err="1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dépasser</a:t>
            </a: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, </a:t>
            </a:r>
            <a:r>
              <a:rPr lang="en-US" b="0" i="0" dirty="0" err="1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à</a:t>
            </a: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 </a:t>
            </a:r>
            <a:r>
              <a:rPr lang="en-US" b="0" i="0" dirty="0" err="1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l’année</a:t>
            </a: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 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10 µg/m3 pour le </a:t>
            </a:r>
            <a:r>
              <a:rPr lang="en-US" b="0" i="0" dirty="0" err="1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dioxyde</a:t>
            </a: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 </a:t>
            </a:r>
            <a:r>
              <a:rPr lang="en-US" b="0" i="0" dirty="0" err="1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d’azote</a:t>
            </a: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 (NO2)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15 µg/m3 pour les PM10</a:t>
            </a:r>
            <a:b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</a:br>
            <a:endParaRPr lang="en-US" b="0" i="0" dirty="0">
              <a:solidFill>
                <a:srgbClr val="071F32"/>
              </a:solidFill>
              <a:effectLst/>
              <a:latin typeface="Montserrat" panose="02000505000000020004" pitchFamily="2" charset="7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71F32"/>
                </a:solidFill>
                <a:effectLst/>
                <a:latin typeface="Montserrat" panose="02000505000000020004" pitchFamily="2" charset="77"/>
              </a:rPr>
              <a:t>5 µg/m3 pour les PM2,5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73AD2A-9B31-AE49-E633-036C04C8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1" y="1365946"/>
            <a:ext cx="6275147" cy="417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88B95A3A-4EC4-1F20-CBE7-852F1100AF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73694" y="926225"/>
            <a:ext cx="1819453" cy="375391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fr-FR" sz="1800" b="1" dirty="0">
                <a:solidFill>
                  <a:schemeClr val="accent1"/>
                </a:solidFill>
              </a:rPr>
              <a:t>Bruit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8D04EFF-59D7-205A-317B-EAF5859657A9}"/>
              </a:ext>
            </a:extLst>
          </p:cNvPr>
          <p:cNvSpPr txBox="1"/>
          <p:nvPr/>
        </p:nvSpPr>
        <p:spPr bwMode="auto">
          <a:xfrm>
            <a:off x="10453083" y="926225"/>
            <a:ext cx="1738917" cy="504402"/>
          </a:xfrm>
          <a:prstGeom prst="rect">
            <a:avLst/>
          </a:prstGeom>
        </p:spPr>
        <p:txBody>
          <a:bodyPr/>
          <a:lstStyle>
            <a:lvl1pPr mar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Qualité de l’air</a:t>
            </a:r>
            <a:endParaRPr lang="fr-FR" sz="2000" dirty="0"/>
          </a:p>
          <a:p>
            <a:pPr marL="285750" indent="-285750">
              <a:buFont typeface="Arial"/>
              <a:buChar char="•"/>
              <a:defRPr/>
            </a:pPr>
            <a:endParaRPr lang="fr-FR" sz="2000" dirty="0"/>
          </a:p>
          <a:p>
            <a:pPr marL="285750" indent="-285750">
              <a:buFont typeface="Arial"/>
              <a:buChar char="•"/>
              <a:defRPr/>
            </a:pPr>
            <a:endParaRPr lang="fr-FR" sz="2000" dirty="0"/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03A34971-8792-1D89-42B3-69DBCC66C0CE}"/>
              </a:ext>
            </a:extLst>
          </p:cNvPr>
          <p:cNvSpPr txBox="1">
            <a:spLocks/>
          </p:cNvSpPr>
          <p:nvPr/>
        </p:nvSpPr>
        <p:spPr bwMode="auto">
          <a:xfrm>
            <a:off x="272177" y="5808760"/>
            <a:ext cx="4671695" cy="37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800" b="1" dirty="0">
                <a:solidFill>
                  <a:schemeClr val="accent1"/>
                </a:solidFill>
              </a:rPr>
              <a:t>Qualité de l’eau, des sols, de la biodiversité, …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fr-FR" sz="1800" b="1" dirty="0">
              <a:solidFill>
                <a:schemeClr val="accent1"/>
              </a:solidFill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1800" b="1" dirty="0">
                <a:solidFill>
                  <a:schemeClr val="accent1"/>
                </a:solidFill>
              </a:rPr>
              <a:t>Polluants réglementaires vs. émergents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6A0DD-159F-9F44-4142-550BB58AE9B8}"/>
              </a:ext>
            </a:extLst>
          </p:cNvPr>
          <p:cNvSpPr txBox="1"/>
          <p:nvPr/>
        </p:nvSpPr>
        <p:spPr>
          <a:xfrm>
            <a:off x="11348573" y="3563724"/>
            <a:ext cx="58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6050A-7D6C-4124-53F5-1C42F8F01D21}"/>
              </a:ext>
            </a:extLst>
          </p:cNvPr>
          <p:cNvSpPr txBox="1"/>
          <p:nvPr/>
        </p:nvSpPr>
        <p:spPr>
          <a:xfrm>
            <a:off x="11348573" y="625116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PM2,5</a:t>
            </a:r>
          </a:p>
        </p:txBody>
      </p:sp>
    </p:spTree>
    <p:extLst>
      <p:ext uri="{BB962C8B-B14F-4D97-AF65-F5344CB8AC3E}">
        <p14:creationId xmlns:p14="http://schemas.microsoft.com/office/powerpoint/2010/main" val="17209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DA2778E-F4E1-BCE8-2FB8-76A1B41120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fld id="{684B7768-08B9-DB40-92CA-B92E51D02E84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83587A6-4F8A-C86B-4E12-3B6BBEF4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Multiexpositions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0AE73-7521-0C9E-C7E1-232541692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>
          <a:xfrm>
            <a:off x="263353" y="1489449"/>
            <a:ext cx="6048671" cy="4289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D5FE5-B891-FB45-5AD8-8F1C3294AB9B}"/>
              </a:ext>
            </a:extLst>
          </p:cNvPr>
          <p:cNvSpPr txBox="1"/>
          <p:nvPr/>
        </p:nvSpPr>
        <p:spPr>
          <a:xfrm>
            <a:off x="911424" y="5783325"/>
            <a:ext cx="44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/>
              <a:t>Plan Régional Santé Environnement 4 (PRSE4)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1CB41739-61B4-FBCD-E6CC-F902F685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315345"/>
            <a:ext cx="4606551" cy="460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8936A-2BE6-AECC-6DB8-A205C6F41848}"/>
              </a:ext>
            </a:extLst>
          </p:cNvPr>
          <p:cNvSpPr txBox="1"/>
          <p:nvPr/>
        </p:nvSpPr>
        <p:spPr>
          <a:xfrm>
            <a:off x="10903650" y="5921896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N. </a:t>
            </a:r>
            <a:r>
              <a:rPr lang="fr-FR" dirty="0" err="1"/>
              <a:t>Ruaux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383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CBC58E0-C9EF-0F5A-D8DA-73021051EC39}"/>
              </a:ext>
            </a:extLst>
          </p:cNvPr>
          <p:cNvGrpSpPr/>
          <p:nvPr/>
        </p:nvGrpSpPr>
        <p:grpSpPr>
          <a:xfrm>
            <a:off x="2177089" y="880752"/>
            <a:ext cx="9922546" cy="5484734"/>
            <a:chOff x="1260763" y="880752"/>
            <a:chExt cx="9922546" cy="5484734"/>
          </a:xfrm>
        </p:grpSpPr>
        <p:pic>
          <p:nvPicPr>
            <p:cNvPr id="4" name="Picture 2" descr="http://www.coolcommunitiesflorida.com/assets/images/whatIsUHI.jpg">
              <a:extLst>
                <a:ext uri="{FF2B5EF4-FFF2-40B4-BE49-F238E27FC236}">
                  <a16:creationId xmlns:a16="http://schemas.microsoft.com/office/drawing/2014/main" id="{FB8AE0C6-1F12-F15E-1EDC-BFE33D981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763" y="880752"/>
              <a:ext cx="9922545" cy="5484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CFE29475-BAA6-DD42-B185-B3C8E12A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4387" y="6088487"/>
              <a:ext cx="286892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fr-FR" altLang="fr-FR" sz="1200" dirty="0"/>
                <a:t>Source : </a:t>
              </a:r>
              <a:r>
                <a:rPr lang="fr-FR" altLang="fr-FR" sz="1200" dirty="0" err="1"/>
                <a:t>www.coolcommunitiesflorida.com</a:t>
              </a:r>
              <a:endParaRPr lang="fr-FR" altLang="fr-FR" sz="1200" dirty="0"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5522BD-3AED-36F0-EA29-19EBFC25A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pPr>
              <a:defRPr/>
            </a:pPr>
            <a:fld id="{F7371F85-90A5-4BF6-BB3A-606B88E00456}" type="slidenum">
              <a:rPr lang="fr-FR" sz="1200" smtClean="0"/>
              <a:pPr>
                <a:defRPr/>
              </a:pPr>
              <a:t>5</a:t>
            </a:fld>
            <a:endParaRPr lang="fr-FR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61BB8-2323-B884-8369-26283E1E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859" y="1380072"/>
            <a:ext cx="1524552" cy="1856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43D38-80D6-AA65-1DBB-87B3F4150A64}"/>
              </a:ext>
            </a:extLst>
          </p:cNvPr>
          <p:cNvSpPr txBox="1"/>
          <p:nvPr/>
        </p:nvSpPr>
        <p:spPr>
          <a:xfrm>
            <a:off x="10257859" y="3202553"/>
            <a:ext cx="21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Luke Howard </a:t>
            </a:r>
            <a:br>
              <a:rPr lang="en-US" dirty="0"/>
            </a:br>
            <a:r>
              <a:rPr lang="en-US" dirty="0"/>
              <a:t>1772-1864 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Namer</a:t>
            </a:r>
            <a:r>
              <a:rPr lang="en-US" dirty="0"/>
              <a:t> of Clouds”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F91C84-E41D-8D39-AA56-DB3E2C849FA5}"/>
              </a:ext>
            </a:extLst>
          </p:cNvPr>
          <p:cNvGrpSpPr/>
          <p:nvPr/>
        </p:nvGrpSpPr>
        <p:grpSpPr>
          <a:xfrm>
            <a:off x="47328" y="1340768"/>
            <a:ext cx="4156939" cy="3739982"/>
            <a:chOff x="1581150" y="1436467"/>
            <a:chExt cx="5791312" cy="52104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725052-F96E-347C-B192-AA3484D90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1150" y="1436467"/>
              <a:ext cx="5791312" cy="521042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1CB6EC-E304-D60D-B8E3-AA08699BDB7F}"/>
                </a:ext>
              </a:extLst>
            </p:cNvPr>
            <p:cNvGrpSpPr/>
            <p:nvPr/>
          </p:nvGrpSpPr>
          <p:grpSpPr>
            <a:xfrm>
              <a:off x="3399916" y="1491800"/>
              <a:ext cx="3304537" cy="3234761"/>
              <a:chOff x="3399916" y="1491800"/>
              <a:chExt cx="3304537" cy="323476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29F3D43-6A9E-2048-AC16-08DB4C6E9A47}"/>
                  </a:ext>
                </a:extLst>
              </p:cNvPr>
              <p:cNvSpPr/>
              <p:nvPr/>
            </p:nvSpPr>
            <p:spPr>
              <a:xfrm>
                <a:off x="3399916" y="4622765"/>
                <a:ext cx="103796" cy="10379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4B4F6C9-DE34-C634-8337-77AC804EC577}"/>
                  </a:ext>
                </a:extLst>
              </p:cNvPr>
              <p:cNvSpPr/>
              <p:nvPr/>
            </p:nvSpPr>
            <p:spPr>
              <a:xfrm>
                <a:off x="4715606" y="3092452"/>
                <a:ext cx="103796" cy="1037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9DD4F2E-7054-B129-58F8-E24B727387E0}"/>
                  </a:ext>
                </a:extLst>
              </p:cNvPr>
              <p:cNvSpPr/>
              <p:nvPr/>
            </p:nvSpPr>
            <p:spPr>
              <a:xfrm>
                <a:off x="4473029" y="1491800"/>
                <a:ext cx="103796" cy="1037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E10F2C2-0A7E-007E-0C41-14DD52A16E13}"/>
                  </a:ext>
                </a:extLst>
              </p:cNvPr>
              <p:cNvSpPr/>
              <p:nvPr/>
            </p:nvSpPr>
            <p:spPr>
              <a:xfrm>
                <a:off x="6042739" y="3566084"/>
                <a:ext cx="103796" cy="1037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B4F751D-016C-1206-C829-91076A3B7484}"/>
                  </a:ext>
                </a:extLst>
              </p:cNvPr>
              <p:cNvSpPr/>
              <p:nvPr/>
            </p:nvSpPr>
            <p:spPr>
              <a:xfrm>
                <a:off x="6600657" y="4065868"/>
                <a:ext cx="103796" cy="1037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0118514-39B9-5904-8E13-1AEC61A9013D}"/>
              </a:ext>
            </a:extLst>
          </p:cNvPr>
          <p:cNvSpPr txBox="1"/>
          <p:nvPr/>
        </p:nvSpPr>
        <p:spPr>
          <a:xfrm>
            <a:off x="4204267" y="1084841"/>
            <a:ext cx="605359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Au fait, </a:t>
            </a:r>
            <a:r>
              <a:rPr lang="en-US" sz="4800" b="1" dirty="0" err="1"/>
              <a:t>c’est</a:t>
            </a:r>
            <a:r>
              <a:rPr lang="en-US" sz="4800" b="1" dirty="0"/>
              <a:t> quoi </a:t>
            </a:r>
            <a:r>
              <a:rPr lang="en-US" sz="4800" b="1" dirty="0" err="1"/>
              <a:t>l’îlot</a:t>
            </a:r>
            <a:r>
              <a:rPr lang="en-US" sz="4800" b="1" dirty="0"/>
              <a:t> de </a:t>
            </a:r>
            <a:r>
              <a:rPr lang="en-US" sz="4800" b="1" dirty="0" err="1"/>
              <a:t>chaleur</a:t>
            </a:r>
            <a:r>
              <a:rPr lang="en-US" sz="4800" b="1" dirty="0"/>
              <a:t> </a:t>
            </a:r>
            <a:r>
              <a:rPr lang="en-US" sz="4800" b="1" dirty="0" err="1"/>
              <a:t>urbain</a:t>
            </a:r>
            <a:r>
              <a:rPr lang="en-US" sz="4800" b="1" dirty="0"/>
              <a:t> </a:t>
            </a:r>
          </a:p>
          <a:p>
            <a:pPr algn="ctr"/>
            <a:r>
              <a:rPr lang="en-US" sz="4800" b="1" dirty="0"/>
              <a:t>(ICU) ?</a:t>
            </a:r>
          </a:p>
        </p:txBody>
      </p:sp>
    </p:spTree>
    <p:extLst>
      <p:ext uri="{BB962C8B-B14F-4D97-AF65-F5344CB8AC3E}">
        <p14:creationId xmlns:p14="http://schemas.microsoft.com/office/powerpoint/2010/main" val="1519588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925ACC92-3030-4047-AD5A-1F92C10C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 dirty="0"/>
              <a:t>ICU Parisien</a:t>
            </a:r>
          </a:p>
        </p:txBody>
      </p:sp>
      <p:sp>
        <p:nvSpPr>
          <p:cNvPr id="23555" name="Espace réservé du numéro de diapositive 1">
            <a:extLst>
              <a:ext uri="{FF2B5EF4-FFF2-40B4-BE49-F238E27FC236}">
                <a16:creationId xmlns:a16="http://schemas.microsoft.com/office/drawing/2014/main" id="{8B6DEEDF-DE03-1841-AB7C-5CF17644ED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B31D47F1-87BE-4088-AFA4-F4844D319082}" type="slidenum">
              <a:rPr lang="fr-FR" smtClean="0"/>
              <a:pPr eaLnBrk="1" hangingPunct="1">
                <a:defRPr/>
              </a:pPr>
              <a:t>6</a:t>
            </a:fld>
            <a:endParaRPr lang="fr-FR" altLang="fr-FR">
              <a:solidFill>
                <a:schemeClr val="bg1"/>
              </a:solidFill>
            </a:endParaRPr>
          </a:p>
        </p:txBody>
      </p:sp>
      <p:grpSp>
        <p:nvGrpSpPr>
          <p:cNvPr id="23556" name="Groupe 4">
            <a:extLst>
              <a:ext uri="{FF2B5EF4-FFF2-40B4-BE49-F238E27FC236}">
                <a16:creationId xmlns:a16="http://schemas.microsoft.com/office/drawing/2014/main" id="{89B2DE74-2FED-DB4A-AA44-64F0F52603C7}"/>
              </a:ext>
            </a:extLst>
          </p:cNvPr>
          <p:cNvGrpSpPr>
            <a:grpSpLocks/>
          </p:cNvGrpSpPr>
          <p:nvPr/>
        </p:nvGrpSpPr>
        <p:grpSpPr bwMode="auto">
          <a:xfrm>
            <a:off x="4376889" y="1965316"/>
            <a:ext cx="7312603" cy="3452190"/>
            <a:chOff x="250825" y="1877675"/>
            <a:chExt cx="8642350" cy="4080213"/>
          </a:xfrm>
        </p:grpSpPr>
        <p:pic>
          <p:nvPicPr>
            <p:cNvPr id="23558" name="Picture 100" descr="Infographie">
              <a:extLst>
                <a:ext uri="{FF2B5EF4-FFF2-40B4-BE49-F238E27FC236}">
                  <a16:creationId xmlns:a16="http://schemas.microsoft.com/office/drawing/2014/main" id="{152DEED7-BCDE-A44F-AB41-D7E7466549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0825" y="1877675"/>
              <a:ext cx="8642350" cy="408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559" name="Connecteur droit avec flèche 83">
              <a:extLst>
                <a:ext uri="{FF2B5EF4-FFF2-40B4-BE49-F238E27FC236}">
                  <a16:creationId xmlns:a16="http://schemas.microsoft.com/office/drawing/2014/main" id="{4F3A6376-CBA7-854A-B6AD-094294860D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59338" y="2565400"/>
              <a:ext cx="0" cy="93503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ZoneTexte 84">
              <a:extLst>
                <a:ext uri="{FF2B5EF4-FFF2-40B4-BE49-F238E27FC236}">
                  <a16:creationId xmlns:a16="http://schemas.microsoft.com/office/drawing/2014/main" id="{52D47302-494C-AC4F-B9C8-C365B6550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2685" y="2807400"/>
              <a:ext cx="1152167" cy="64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400" dirty="0">
                  <a:latin typeface="+mj-lt"/>
                  <a:cs typeface="Arial" charset="0"/>
                </a:rPr>
                <a:t>+3°C</a:t>
              </a:r>
            </a:p>
          </p:txBody>
        </p:sp>
      </p:grpSp>
      <p:sp>
        <p:nvSpPr>
          <p:cNvPr id="23557" name="ZoneTexte 9">
            <a:extLst>
              <a:ext uri="{FF2B5EF4-FFF2-40B4-BE49-F238E27FC236}">
                <a16:creationId xmlns:a16="http://schemas.microsoft.com/office/drawing/2014/main" id="{6486AFB5-019E-404C-B4F3-FEDFF57A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7" y="1561106"/>
            <a:ext cx="38632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dirty="0"/>
              <a:t>Phénomène de réchauffement localisé des villes</a:t>
            </a:r>
          </a:p>
          <a:p>
            <a:pPr eaLnBrk="1" hangingPunct="1"/>
            <a:endParaRPr lang="fr-FR" altLang="fr-FR" sz="2400" dirty="0"/>
          </a:p>
          <a:p>
            <a:pPr eaLnBrk="1" hangingPunct="1"/>
            <a:r>
              <a:rPr lang="fr-FR" altLang="fr-FR" sz="2400" dirty="0"/>
              <a:t>Ordre de grandeur :</a:t>
            </a:r>
          </a:p>
          <a:p>
            <a:pPr eaLnBrk="1" hangingPunct="1"/>
            <a:r>
              <a:rPr lang="fr-FR" altLang="fr-FR" sz="2400" dirty="0" err="1"/>
              <a:t>T</a:t>
            </a:r>
            <a:r>
              <a:rPr lang="fr-FR" altLang="fr-FR" sz="2400" baseline="-25000" dirty="0" err="1"/>
              <a:t>urbain</a:t>
            </a:r>
            <a:r>
              <a:rPr lang="fr-FR" altLang="fr-FR" sz="2400" dirty="0"/>
              <a:t> – </a:t>
            </a:r>
            <a:r>
              <a:rPr lang="fr-FR" altLang="fr-FR" sz="2400" dirty="0" err="1"/>
              <a:t>T</a:t>
            </a:r>
            <a:r>
              <a:rPr lang="fr-FR" altLang="fr-FR" sz="2400" baseline="-25000" dirty="0" err="1"/>
              <a:t>rural</a:t>
            </a:r>
            <a:r>
              <a:rPr lang="fr-FR" altLang="fr-FR" sz="2400" baseline="-25000" dirty="0"/>
              <a:t> </a:t>
            </a:r>
            <a:r>
              <a:rPr lang="fr-FR" altLang="fr-FR" sz="2400" dirty="0"/>
              <a:t>= +3°C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925ACC92-3030-4047-AD5A-1F92C10C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 dirty="0"/>
              <a:t>ICU Parisien</a:t>
            </a:r>
          </a:p>
        </p:txBody>
      </p:sp>
      <p:sp>
        <p:nvSpPr>
          <p:cNvPr id="23555" name="Espace réservé du numéro de diapositive 1">
            <a:extLst>
              <a:ext uri="{FF2B5EF4-FFF2-40B4-BE49-F238E27FC236}">
                <a16:creationId xmlns:a16="http://schemas.microsoft.com/office/drawing/2014/main" id="{8B6DEEDF-DE03-1841-AB7C-5CF17644ED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fld id="{B31D47F1-87BE-4088-AFA4-F4844D319082}" type="slidenum">
              <a:rPr lang="fr-FR" smtClean="0"/>
              <a:pPr eaLnBrk="1" hangingPunct="1">
                <a:defRPr/>
              </a:pPr>
              <a:t>7</a:t>
            </a:fld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23557" name="ZoneTexte 9">
            <a:extLst>
              <a:ext uri="{FF2B5EF4-FFF2-40B4-BE49-F238E27FC236}">
                <a16:creationId xmlns:a16="http://schemas.microsoft.com/office/drawing/2014/main" id="{6486AFB5-019E-404C-B4F3-FEDFF57A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7" y="1561106"/>
            <a:ext cx="38632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dirty="0"/>
              <a:t>Phénomène de réchauffement localisé des villes</a:t>
            </a:r>
          </a:p>
          <a:p>
            <a:pPr eaLnBrk="1" hangingPunct="1"/>
            <a:endParaRPr lang="fr-FR" altLang="fr-FR" sz="2400" dirty="0"/>
          </a:p>
          <a:p>
            <a:pPr eaLnBrk="1" hangingPunct="1"/>
            <a:r>
              <a:rPr lang="fr-FR" altLang="fr-FR" sz="2400" dirty="0"/>
              <a:t>Ordre de grandeur :</a:t>
            </a:r>
          </a:p>
          <a:p>
            <a:pPr eaLnBrk="1" hangingPunct="1"/>
            <a:r>
              <a:rPr lang="fr-FR" altLang="fr-FR" sz="2400" dirty="0" err="1"/>
              <a:t>T</a:t>
            </a:r>
            <a:r>
              <a:rPr lang="fr-FR" altLang="fr-FR" sz="2400" baseline="-25000" dirty="0" err="1"/>
              <a:t>urbain</a:t>
            </a:r>
            <a:r>
              <a:rPr lang="fr-FR" altLang="fr-FR" sz="2400" dirty="0"/>
              <a:t> – </a:t>
            </a:r>
            <a:r>
              <a:rPr lang="fr-FR" altLang="fr-FR" sz="2400" dirty="0" err="1"/>
              <a:t>T</a:t>
            </a:r>
            <a:r>
              <a:rPr lang="fr-FR" altLang="fr-FR" sz="2400" baseline="-25000" dirty="0" err="1"/>
              <a:t>rural</a:t>
            </a:r>
            <a:r>
              <a:rPr lang="fr-FR" altLang="fr-FR" sz="2400" baseline="-25000" dirty="0"/>
              <a:t> </a:t>
            </a:r>
            <a:r>
              <a:rPr lang="fr-FR" altLang="fr-FR" sz="2400" dirty="0"/>
              <a:t>= +3°C</a:t>
            </a:r>
          </a:p>
        </p:txBody>
      </p:sp>
      <p:sp>
        <p:nvSpPr>
          <p:cNvPr id="3" name="ZoneTexte 9">
            <a:extLst>
              <a:ext uri="{FF2B5EF4-FFF2-40B4-BE49-F238E27FC236}">
                <a16:creationId xmlns:a16="http://schemas.microsoft.com/office/drawing/2014/main" id="{7C4C0DC0-AADF-A632-9889-2A730611C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17" y="4147962"/>
            <a:ext cx="386322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FF0000"/>
                </a:solidFill>
              </a:rPr>
              <a:t>Fortement amplifiés lors de conditions anticycloniques…</a:t>
            </a:r>
          </a:p>
          <a:p>
            <a:pPr eaLnBrk="1" hangingPunct="1"/>
            <a:r>
              <a:rPr lang="fr-FR" altLang="fr-FR" sz="2000" dirty="0" err="1"/>
              <a:t>T</a:t>
            </a:r>
            <a:r>
              <a:rPr lang="fr-FR" altLang="fr-FR" sz="2000" baseline="-25000" dirty="0" err="1"/>
              <a:t>urbain</a:t>
            </a:r>
            <a:r>
              <a:rPr lang="fr-FR" altLang="fr-FR" sz="2000" dirty="0"/>
              <a:t> – </a:t>
            </a:r>
            <a:r>
              <a:rPr lang="fr-FR" altLang="fr-FR" sz="2000" dirty="0" err="1"/>
              <a:t>T</a:t>
            </a:r>
            <a:r>
              <a:rPr lang="fr-FR" altLang="fr-FR" sz="2000" baseline="-25000" dirty="0" err="1"/>
              <a:t>rural</a:t>
            </a:r>
            <a:r>
              <a:rPr lang="fr-FR" altLang="fr-FR" sz="2000" dirty="0"/>
              <a:t> jusqu’à 8°C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2EC5A0C-89F4-C5ED-4F0B-B1BEA376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34" y="1207888"/>
            <a:ext cx="4494212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DE2DA1-95EA-6DE6-F43A-31F758EA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605" y="1243798"/>
            <a:ext cx="6364058" cy="54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8">
            <a:extLst>
              <a:ext uri="{FF2B5EF4-FFF2-40B4-BE49-F238E27FC236}">
                <a16:creationId xmlns:a16="http://schemas.microsoft.com/office/drawing/2014/main" id="{80A2ECDC-48E9-86CF-1AF2-89D2BCB70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862" y="6187224"/>
            <a:ext cx="3944802" cy="461665"/>
          </a:xfrm>
          <a:prstGeom prst="rect">
            <a:avLst/>
          </a:prstGeom>
          <a:solidFill>
            <a:srgbClr val="FFFFFF">
              <a:alpha val="75686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fr-FR" altLang="fr-FR" sz="1200" dirty="0"/>
              <a:t>Simulation de la température d’air à 2m à 6h le 10 août 2003 </a:t>
            </a:r>
            <a:br>
              <a:rPr lang="fr-FR" altLang="fr-FR" sz="1200" dirty="0"/>
            </a:br>
            <a:r>
              <a:rPr lang="fr-FR" altLang="fr-FR" sz="1200" dirty="0"/>
              <a:t>Source: EPICEA, 2012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C1CA61D-EDAA-3EB0-4529-B1919B3F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341" y="1264270"/>
            <a:ext cx="909680" cy="54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e 15">
            <a:extLst>
              <a:ext uri="{FF2B5EF4-FFF2-40B4-BE49-F238E27FC236}">
                <a16:creationId xmlns:a16="http://schemas.microsoft.com/office/drawing/2014/main" id="{62A9AE52-6C15-06BF-32E3-BE5ABF3C5B65}"/>
              </a:ext>
            </a:extLst>
          </p:cNvPr>
          <p:cNvGrpSpPr>
            <a:grpSpLocks/>
          </p:cNvGrpSpPr>
          <p:nvPr/>
        </p:nvGrpSpPr>
        <p:grpSpPr bwMode="auto">
          <a:xfrm>
            <a:off x="11728698" y="1330921"/>
            <a:ext cx="260350" cy="369887"/>
            <a:chOff x="8388350" y="1268413"/>
            <a:chExt cx="260350" cy="369887"/>
          </a:xfrm>
        </p:grpSpPr>
        <p:cxnSp>
          <p:nvCxnSpPr>
            <p:cNvPr id="16" name="Connecteur droit avec flèche 16">
              <a:extLst>
                <a:ext uri="{FF2B5EF4-FFF2-40B4-BE49-F238E27FC236}">
                  <a16:creationId xmlns:a16="http://schemas.microsoft.com/office/drawing/2014/main" id="{23A677CC-10E5-A69A-2CDE-75907F51DFDC}"/>
                </a:ext>
              </a:extLst>
            </p:cNvPr>
            <p:cNvCxnSpPr/>
            <p:nvPr/>
          </p:nvCxnSpPr>
          <p:spPr>
            <a:xfrm flipV="1">
              <a:off x="8388350" y="1268413"/>
              <a:ext cx="0" cy="3603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ZoneTexte 11">
              <a:extLst>
                <a:ext uri="{FF2B5EF4-FFF2-40B4-BE49-F238E27FC236}">
                  <a16:creationId xmlns:a16="http://schemas.microsoft.com/office/drawing/2014/main" id="{60C3D99C-974D-83E5-48D7-531142B4A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8350" y="1268413"/>
              <a:ext cx="2603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/>
                <a:t>N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4010648B-43C8-7AB7-9F67-94D1C31B2F18}"/>
              </a:ext>
            </a:extLst>
          </p:cNvPr>
          <p:cNvSpPr/>
          <p:nvPr/>
        </p:nvSpPr>
        <p:spPr>
          <a:xfrm>
            <a:off x="8699605" y="4753342"/>
            <a:ext cx="299846" cy="2880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664A46-C474-BFCB-3BD4-519F930E39E1}"/>
              </a:ext>
            </a:extLst>
          </p:cNvPr>
          <p:cNvSpPr/>
          <p:nvPr/>
        </p:nvSpPr>
        <p:spPr>
          <a:xfrm>
            <a:off x="9036514" y="3068960"/>
            <a:ext cx="299846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5F350-B337-2118-D9C6-97DDA4962C7A}"/>
              </a:ext>
            </a:extLst>
          </p:cNvPr>
          <p:cNvSpPr txBox="1"/>
          <p:nvPr/>
        </p:nvSpPr>
        <p:spPr>
          <a:xfrm>
            <a:off x="2405329" y="5229200"/>
            <a:ext cx="710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2000" dirty="0">
                <a:solidFill>
                  <a:srgbClr val="FF0000"/>
                </a:solidFill>
              </a:rPr>
              <a:t>12°C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B5E346-C871-988F-2314-C0C8577A5207}"/>
              </a:ext>
            </a:extLst>
          </p:cNvPr>
          <p:cNvCxnSpPr>
            <a:cxnSpLocks/>
          </p:cNvCxnSpPr>
          <p:nvPr/>
        </p:nvCxnSpPr>
        <p:spPr>
          <a:xfrm flipH="1">
            <a:off x="2567608" y="5085184"/>
            <a:ext cx="4362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417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D335AC8C-29D3-6F43-7736-98682F690DD6}"/>
              </a:ext>
            </a:extLst>
          </p:cNvPr>
          <p:cNvGrpSpPr/>
          <p:nvPr/>
        </p:nvGrpSpPr>
        <p:grpSpPr>
          <a:xfrm>
            <a:off x="1423003" y="1310185"/>
            <a:ext cx="9188131" cy="4974609"/>
            <a:chOff x="1423003" y="1310185"/>
            <a:chExt cx="9188131" cy="4974609"/>
          </a:xfrm>
        </p:grpSpPr>
        <p:pic>
          <p:nvPicPr>
            <p:cNvPr id="1026" name="Picture 2" descr="https://blog.insee.fr/wp-content/uploads/2020/05/graphique-blog-insee-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4" t="1279" r="1661" b="2089"/>
            <a:stretch/>
          </p:blipFill>
          <p:spPr bwMode="auto">
            <a:xfrm>
              <a:off x="1596788" y="1310185"/>
              <a:ext cx="9014346" cy="4974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ZoneTexte 37">
              <a:extLst>
                <a:ext uri="{FF2B5EF4-FFF2-40B4-BE49-F238E27FC236}">
                  <a16:creationId xmlns:a16="http://schemas.microsoft.com/office/drawing/2014/main" id="{1BD97E08-C37F-7C60-AAAD-72B26C94D598}"/>
                </a:ext>
              </a:extLst>
            </p:cNvPr>
            <p:cNvSpPr txBox="1"/>
            <p:nvPr/>
          </p:nvSpPr>
          <p:spPr>
            <a:xfrm>
              <a:off x="4517335" y="5544145"/>
              <a:ext cx="326455" cy="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70" name="ZoneTexte 37">
              <a:extLst>
                <a:ext uri="{FF2B5EF4-FFF2-40B4-BE49-F238E27FC236}">
                  <a16:creationId xmlns:a16="http://schemas.microsoft.com/office/drawing/2014/main" id="{B67E0D1E-C72F-42C4-EDD8-A51192321544}"/>
                </a:ext>
              </a:extLst>
            </p:cNvPr>
            <p:cNvSpPr txBox="1"/>
            <p:nvPr/>
          </p:nvSpPr>
          <p:spPr>
            <a:xfrm>
              <a:off x="3606204" y="5544145"/>
              <a:ext cx="326455" cy="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519950" y="2274315"/>
              <a:ext cx="10176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1857965" y="2906503"/>
              <a:ext cx="1198757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3537554" y="5512160"/>
              <a:ext cx="507838" cy="2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>
                  <a:solidFill>
                    <a:srgbClr val="FE0001"/>
                  </a:solidFill>
                </a:rPr>
                <a:t>16-mars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453464" y="5512160"/>
              <a:ext cx="507838" cy="2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>
                  <a:solidFill>
                    <a:srgbClr val="FE0001"/>
                  </a:solidFill>
                </a:rPr>
                <a:t>11-mai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284645" y="4060353"/>
              <a:ext cx="908655" cy="201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700">
                  <a:solidFill>
                    <a:srgbClr val="FF5C27"/>
                  </a:solidFill>
                </a:rPr>
                <a:t>Canicule été 1976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226050" y="4008349"/>
              <a:ext cx="109606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>
                  <a:solidFill>
                    <a:srgbClr val="FF5C27"/>
                  </a:solidFill>
                </a:rPr>
                <a:t>Canicule été 1976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267646" y="4293096"/>
              <a:ext cx="359049" cy="930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287512" y="4375601"/>
              <a:ext cx="326455" cy="98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647097" y="4058798"/>
              <a:ext cx="326468" cy="372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6396991" y="4286957"/>
              <a:ext cx="580387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6458859" y="3564518"/>
              <a:ext cx="634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rgbClr val="7A42A9"/>
                  </a:solidFill>
                </a:rPr>
                <a:t>Canicule </a:t>
              </a:r>
            </a:p>
            <a:p>
              <a:pPr algn="r"/>
              <a:r>
                <a:rPr lang="fr-FR" sz="900" dirty="0">
                  <a:solidFill>
                    <a:srgbClr val="7A42A9"/>
                  </a:solidFill>
                </a:rPr>
                <a:t>été 2019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929326" y="3561420"/>
              <a:ext cx="634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>
                  <a:solidFill>
                    <a:srgbClr val="DB9A66"/>
                  </a:solidFill>
                </a:rPr>
                <a:t>Canicule </a:t>
              </a:r>
            </a:p>
            <a:p>
              <a:pPr algn="r"/>
              <a:r>
                <a:rPr lang="fr-FR" sz="900" dirty="0">
                  <a:solidFill>
                    <a:srgbClr val="DB9A66"/>
                  </a:solidFill>
                </a:rPr>
                <a:t>été 1983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7117539" y="4314286"/>
              <a:ext cx="467994" cy="194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cxnSp>
          <p:nvCxnSpPr>
            <p:cNvPr id="43" name="Connecteur droit 42"/>
            <p:cNvCxnSpPr>
              <a:cxnSpLocks/>
            </p:cNvCxnSpPr>
            <p:nvPr/>
          </p:nvCxnSpPr>
          <p:spPr>
            <a:xfrm>
              <a:off x="7214102" y="4282329"/>
              <a:ext cx="9569" cy="222690"/>
            </a:xfrm>
            <a:prstGeom prst="line">
              <a:avLst/>
            </a:prstGeom>
            <a:ln w="12700">
              <a:solidFill>
                <a:srgbClr val="FFCB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7211559" y="2248442"/>
              <a:ext cx="7478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solidFill>
                    <a:srgbClr val="FFCA4E"/>
                  </a:solidFill>
                </a:rPr>
                <a:t>Canicule été 2003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626966" y="2122393"/>
              <a:ext cx="1450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1604225" y="2832817"/>
              <a:ext cx="1813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423003" y="2106184"/>
              <a:ext cx="464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>
                  <a:solidFill>
                    <a:schemeClr val="bg1">
                      <a:lumMod val="50000"/>
                    </a:schemeClr>
                  </a:solidFill>
                </a:rPr>
                <a:t>3500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423003" y="2802325"/>
              <a:ext cx="464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bg1">
                      <a:lumMod val="50000"/>
                    </a:schemeClr>
                  </a:solidFill>
                </a:rPr>
                <a:t>3000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1598851" y="3510603"/>
              <a:ext cx="1813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1592453" y="4195227"/>
              <a:ext cx="1813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1423003" y="3488230"/>
              <a:ext cx="464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>
                  <a:solidFill>
                    <a:schemeClr val="bg1">
                      <a:lumMod val="50000"/>
                    </a:schemeClr>
                  </a:solidFill>
                </a:rPr>
                <a:t>2500</a:t>
              </a:r>
            </a:p>
          </p:txBody>
        </p:sp>
        <p:sp>
          <p:nvSpPr>
            <p:cNvPr id="76" name="ZoneTexte 6">
              <a:extLst>
                <a:ext uri="{FF2B5EF4-FFF2-40B4-BE49-F238E27FC236}">
                  <a16:creationId xmlns:a16="http://schemas.microsoft.com/office/drawing/2014/main" id="{52800231-57AB-5F5B-9CD0-053EA2B6A32C}"/>
                </a:ext>
              </a:extLst>
            </p:cNvPr>
            <p:cNvSpPr txBox="1"/>
            <p:nvPr/>
          </p:nvSpPr>
          <p:spPr>
            <a:xfrm>
              <a:off x="2583046" y="2236759"/>
              <a:ext cx="1093925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598851" y="4886250"/>
              <a:ext cx="1813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586055" y="5551680"/>
              <a:ext cx="1813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1423003" y="4186279"/>
              <a:ext cx="464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>
                  <a:solidFill>
                    <a:schemeClr val="bg1">
                      <a:lumMod val="50000"/>
                    </a:schemeClr>
                  </a:solidFill>
                </a:rPr>
                <a:t>2000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1423003" y="4848347"/>
              <a:ext cx="464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>
                  <a:solidFill>
                    <a:schemeClr val="bg1">
                      <a:lumMod val="50000"/>
                    </a:schemeClr>
                  </a:solidFill>
                </a:rPr>
                <a:t>1500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423003" y="5533003"/>
              <a:ext cx="4641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chemeClr val="bg1">
                      <a:lumMod val="50000"/>
                    </a:schemeClr>
                  </a:solidFill>
                </a:rPr>
                <a:t>1000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297887" y="3500499"/>
              <a:ext cx="9683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2207498" y="3595532"/>
              <a:ext cx="1080000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>
              <a:off x="6744072" y="3933056"/>
              <a:ext cx="0" cy="473245"/>
            </a:xfrm>
            <a:prstGeom prst="straightConnector1">
              <a:avLst/>
            </a:prstGeom>
            <a:ln w="12700">
              <a:solidFill>
                <a:srgbClr val="7A42A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2191628" y="1386427"/>
              <a:ext cx="7823200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Décès quotidiens chaque année de 2010 à 2023</a:t>
              </a:r>
            </a:p>
            <a:p>
              <a:pPr algn="ctr"/>
              <a:r>
                <a:rPr lang="fr-FR" sz="1200" dirty="0"/>
                <a:t>avec représentées les moyennes sur 5 ans (2015-2019), dix ans (2010-2019) et 20 ans (2000-2019)</a:t>
              </a:r>
            </a:p>
            <a:p>
              <a:pPr algn="ctr"/>
              <a:r>
                <a:rPr lang="fr-FR" sz="1200" dirty="0"/>
                <a:t>et quelques épisodes marquants (canicule de l’été 2003, grippe de Hong-Kong de décembre 1969…)</a:t>
              </a:r>
              <a:endParaRPr lang="fr-FR" sz="16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8DF6EA3-A777-6C06-DC75-7469BC0D0394}"/>
                </a:ext>
              </a:extLst>
            </p:cNvPr>
            <p:cNvSpPr/>
            <p:nvPr/>
          </p:nvSpPr>
          <p:spPr>
            <a:xfrm>
              <a:off x="9552384" y="2924944"/>
              <a:ext cx="864096" cy="180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277800" y="2718476"/>
              <a:ext cx="1270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>
                  <a:solidFill>
                    <a:srgbClr val="051476"/>
                  </a:solidFill>
                </a:rPr>
                <a:t>Grippe de Hong-Kong</a:t>
              </a:r>
            </a:p>
            <a:p>
              <a:r>
                <a:rPr lang="fr-FR" sz="900">
                  <a:solidFill>
                    <a:srgbClr val="051476"/>
                  </a:solidFill>
                </a:rPr>
                <a:t>décembre 1969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877458" y="3113922"/>
              <a:ext cx="8657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900">
                  <a:solidFill>
                    <a:srgbClr val="70AC45"/>
                  </a:solidFill>
                </a:rPr>
                <a:t>Grippe hiver</a:t>
              </a:r>
            </a:p>
            <a:p>
              <a:r>
                <a:rPr lang="fr-FR" sz="900">
                  <a:solidFill>
                    <a:srgbClr val="70AC45"/>
                  </a:solidFill>
                </a:rPr>
                <a:t>2016-2017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834473" y="3076020"/>
              <a:ext cx="770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>
                  <a:solidFill>
                    <a:srgbClr val="D300C5"/>
                  </a:solidFill>
                </a:rPr>
                <a:t>Grippe hiver</a:t>
              </a:r>
            </a:p>
            <a:p>
              <a:r>
                <a:rPr lang="fr-FR" sz="900">
                  <a:solidFill>
                    <a:srgbClr val="D300C5"/>
                  </a:solidFill>
                </a:rPr>
                <a:t>2017-2018</a:t>
              </a: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794996" y="2523607"/>
              <a:ext cx="12205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04176C"/>
                  </a:solidFill>
                </a:rPr>
                <a:t>Grippe de Hong-Kong</a:t>
              </a:r>
            </a:p>
            <a:p>
              <a:r>
                <a:rPr lang="fr-FR" sz="900" dirty="0">
                  <a:solidFill>
                    <a:srgbClr val="04176C"/>
                  </a:solidFill>
                </a:rPr>
                <a:t>janvier 1970</a:t>
              </a:r>
            </a:p>
          </p:txBody>
        </p:sp>
        <p:cxnSp>
          <p:nvCxnSpPr>
            <p:cNvPr id="94" name="Connecteur droit 7">
              <a:extLst>
                <a:ext uri="{FF2B5EF4-FFF2-40B4-BE49-F238E27FC236}">
                  <a16:creationId xmlns:a16="http://schemas.microsoft.com/office/drawing/2014/main" id="{6F84DBE5-2C5E-80C6-7741-263B1F87117A}"/>
                </a:ext>
              </a:extLst>
            </p:cNvPr>
            <p:cNvCxnSpPr>
              <a:cxnSpLocks/>
            </p:cNvCxnSpPr>
            <p:nvPr/>
          </p:nvCxnSpPr>
          <p:spPr>
            <a:xfrm>
              <a:off x="2742067" y="3595532"/>
              <a:ext cx="1049677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7">
              <a:extLst>
                <a:ext uri="{FF2B5EF4-FFF2-40B4-BE49-F238E27FC236}">
                  <a16:creationId xmlns:a16="http://schemas.microsoft.com/office/drawing/2014/main" id="{8333CB7C-101B-7A30-21EA-6F065B0392FA}"/>
                </a:ext>
              </a:extLst>
            </p:cNvPr>
            <p:cNvCxnSpPr>
              <a:cxnSpLocks/>
            </p:cNvCxnSpPr>
            <p:nvPr/>
          </p:nvCxnSpPr>
          <p:spPr>
            <a:xfrm>
              <a:off x="1857965" y="2221600"/>
              <a:ext cx="5259574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7">
              <a:extLst>
                <a:ext uri="{FF2B5EF4-FFF2-40B4-BE49-F238E27FC236}">
                  <a16:creationId xmlns:a16="http://schemas.microsoft.com/office/drawing/2014/main" id="{7C1F5D62-4C09-91F1-11A3-5CC91213BDE4}"/>
                </a:ext>
              </a:extLst>
            </p:cNvPr>
            <p:cNvCxnSpPr>
              <a:cxnSpLocks/>
            </p:cNvCxnSpPr>
            <p:nvPr/>
          </p:nvCxnSpPr>
          <p:spPr>
            <a:xfrm>
              <a:off x="4453464" y="3595532"/>
              <a:ext cx="1049677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7">
              <a:extLst>
                <a:ext uri="{FF2B5EF4-FFF2-40B4-BE49-F238E27FC236}">
                  <a16:creationId xmlns:a16="http://schemas.microsoft.com/office/drawing/2014/main" id="{D42C9E5E-CC96-E859-A58D-FB3B69084B4A}"/>
                </a:ext>
              </a:extLst>
            </p:cNvPr>
            <p:cNvCxnSpPr>
              <a:cxnSpLocks/>
            </p:cNvCxnSpPr>
            <p:nvPr/>
          </p:nvCxnSpPr>
          <p:spPr>
            <a:xfrm>
              <a:off x="2802552" y="3595532"/>
              <a:ext cx="1049677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ZoneTexte 6">
              <a:extLst>
                <a:ext uri="{FF2B5EF4-FFF2-40B4-BE49-F238E27FC236}">
                  <a16:creationId xmlns:a16="http://schemas.microsoft.com/office/drawing/2014/main" id="{CC863A90-4527-61EB-8D9A-D4876C574FAD}"/>
                </a:ext>
              </a:extLst>
            </p:cNvPr>
            <p:cNvSpPr txBox="1"/>
            <p:nvPr/>
          </p:nvSpPr>
          <p:spPr>
            <a:xfrm>
              <a:off x="4610195" y="2234813"/>
              <a:ext cx="580370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  <a:p>
              <a:endParaRPr lang="fr-FR"/>
            </a:p>
          </p:txBody>
        </p:sp>
        <p:cxnSp>
          <p:nvCxnSpPr>
            <p:cNvPr id="99" name="Connecteur droit 7">
              <a:extLst>
                <a:ext uri="{FF2B5EF4-FFF2-40B4-BE49-F238E27FC236}">
                  <a16:creationId xmlns:a16="http://schemas.microsoft.com/office/drawing/2014/main" id="{9FD4DD32-F06C-9780-F58D-3BB952DDBDD8}"/>
                </a:ext>
              </a:extLst>
            </p:cNvPr>
            <p:cNvCxnSpPr>
              <a:cxnSpLocks/>
            </p:cNvCxnSpPr>
            <p:nvPr/>
          </p:nvCxnSpPr>
          <p:spPr>
            <a:xfrm>
              <a:off x="4295800" y="3595532"/>
              <a:ext cx="2725520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7">
              <a:extLst>
                <a:ext uri="{FF2B5EF4-FFF2-40B4-BE49-F238E27FC236}">
                  <a16:creationId xmlns:a16="http://schemas.microsoft.com/office/drawing/2014/main" id="{BB6E78E2-A81B-99DC-4464-4250E4829B55}"/>
                </a:ext>
              </a:extLst>
            </p:cNvPr>
            <p:cNvCxnSpPr>
              <a:cxnSpLocks/>
            </p:cNvCxnSpPr>
            <p:nvPr/>
          </p:nvCxnSpPr>
          <p:spPr>
            <a:xfrm>
              <a:off x="4511824" y="4293096"/>
              <a:ext cx="1049677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Texte 6">
              <a:extLst>
                <a:ext uri="{FF2B5EF4-FFF2-40B4-BE49-F238E27FC236}">
                  <a16:creationId xmlns:a16="http://schemas.microsoft.com/office/drawing/2014/main" id="{EB0A86D2-F10D-22D9-D588-E8B3776B5DB0}"/>
                </a:ext>
              </a:extLst>
            </p:cNvPr>
            <p:cNvSpPr txBox="1"/>
            <p:nvPr/>
          </p:nvSpPr>
          <p:spPr>
            <a:xfrm>
              <a:off x="3831816" y="2231033"/>
              <a:ext cx="58037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/>
            </a:p>
            <a:p>
              <a:endParaRPr lang="fr-FR"/>
            </a:p>
            <a:p>
              <a:endParaRPr lang="fr-FR"/>
            </a:p>
          </p:txBody>
        </p:sp>
        <p:cxnSp>
          <p:nvCxnSpPr>
            <p:cNvPr id="77" name="Connecteur droit 7">
              <a:extLst>
                <a:ext uri="{FF2B5EF4-FFF2-40B4-BE49-F238E27FC236}">
                  <a16:creationId xmlns:a16="http://schemas.microsoft.com/office/drawing/2014/main" id="{F6435D24-7D1F-33DA-D3CC-FF02967568C2}"/>
                </a:ext>
              </a:extLst>
            </p:cNvPr>
            <p:cNvCxnSpPr>
              <a:cxnSpLocks/>
            </p:cNvCxnSpPr>
            <p:nvPr/>
          </p:nvCxnSpPr>
          <p:spPr>
            <a:xfrm>
              <a:off x="2511086" y="2912162"/>
              <a:ext cx="4510234" cy="0"/>
            </a:xfrm>
            <a:prstGeom prst="line">
              <a:avLst/>
            </a:prstGeom>
            <a:ln w="12700">
              <a:solidFill>
                <a:srgbClr val="E1E1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9">
              <a:extLst>
                <a:ext uri="{FF2B5EF4-FFF2-40B4-BE49-F238E27FC236}">
                  <a16:creationId xmlns:a16="http://schemas.microsoft.com/office/drawing/2014/main" id="{8BCC3203-FD6F-BAB1-648E-2B0C0C72FC3F}"/>
                </a:ext>
              </a:extLst>
            </p:cNvPr>
            <p:cNvCxnSpPr>
              <a:cxnSpLocks/>
            </p:cNvCxnSpPr>
            <p:nvPr/>
          </p:nvCxnSpPr>
          <p:spPr>
            <a:xfrm>
              <a:off x="6322115" y="3966702"/>
              <a:ext cx="101421" cy="465147"/>
            </a:xfrm>
            <a:prstGeom prst="straightConnector1">
              <a:avLst/>
            </a:prstGeom>
            <a:ln w="12700">
              <a:solidFill>
                <a:srgbClr val="DB9A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ZoneTexte 63"/>
          <p:cNvSpPr txBox="1"/>
          <p:nvPr/>
        </p:nvSpPr>
        <p:spPr>
          <a:xfrm>
            <a:off x="9684476" y="1012510"/>
            <a:ext cx="246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/>
              <a:t>Source : </a:t>
            </a:r>
            <a:r>
              <a:rPr lang="fr-FR" sz="1600" i="1"/>
              <a:t>Insee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4AB08-F447-AB56-97F4-95BFDBB1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332656"/>
            <a:ext cx="10972800" cy="1143000"/>
          </a:xfrm>
        </p:spPr>
        <p:txBody>
          <a:bodyPr/>
          <a:lstStyle/>
          <a:p>
            <a:r>
              <a:rPr lang="en-US" sz="3600" dirty="0"/>
              <a:t>Canicules et </a:t>
            </a:r>
            <a:r>
              <a:rPr lang="en-US" sz="3600" dirty="0" err="1"/>
              <a:t>santé</a:t>
            </a:r>
            <a:endParaRPr lang="en-US" sz="3600" dirty="0"/>
          </a:p>
        </p:txBody>
      </p:sp>
      <p:sp>
        <p:nvSpPr>
          <p:cNvPr id="72" name="ZoneTexte 45">
            <a:extLst>
              <a:ext uri="{FF2B5EF4-FFF2-40B4-BE49-F238E27FC236}">
                <a16:creationId xmlns:a16="http://schemas.microsoft.com/office/drawing/2014/main" id="{4E496179-E0D0-6129-68E7-A0F7988251AB}"/>
              </a:ext>
            </a:extLst>
          </p:cNvPr>
          <p:cNvSpPr txBox="1"/>
          <p:nvPr/>
        </p:nvSpPr>
        <p:spPr>
          <a:xfrm>
            <a:off x="7231442" y="3844257"/>
            <a:ext cx="60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>
                <a:solidFill>
                  <a:srgbClr val="FF0D0D"/>
                </a:solidFill>
              </a:rPr>
              <a:t>Canicule </a:t>
            </a:r>
          </a:p>
          <a:p>
            <a:pPr algn="r"/>
            <a:r>
              <a:rPr lang="fr-FR" sz="900">
                <a:solidFill>
                  <a:srgbClr val="FF0D0D"/>
                </a:solidFill>
              </a:rPr>
              <a:t>été 2020</a:t>
            </a:r>
          </a:p>
        </p:txBody>
      </p:sp>
      <p:cxnSp>
        <p:nvCxnSpPr>
          <p:cNvPr id="73" name="Connecteur droit avec flèche 9">
            <a:extLst>
              <a:ext uri="{FF2B5EF4-FFF2-40B4-BE49-F238E27FC236}">
                <a16:creationId xmlns:a16="http://schemas.microsoft.com/office/drawing/2014/main" id="{E90E8A1D-8B5B-643E-5FD4-025DB095B4CD}"/>
              </a:ext>
            </a:extLst>
          </p:cNvPr>
          <p:cNvCxnSpPr>
            <a:cxnSpLocks/>
            <a:stCxn id="72" idx="2"/>
          </p:cNvCxnSpPr>
          <p:nvPr/>
        </p:nvCxnSpPr>
        <p:spPr>
          <a:xfrm flipH="1">
            <a:off x="7204311" y="4213589"/>
            <a:ext cx="330825" cy="2538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18">
            <a:extLst>
              <a:ext uri="{FF2B5EF4-FFF2-40B4-BE49-F238E27FC236}">
                <a16:creationId xmlns:a16="http://schemas.microsoft.com/office/drawing/2014/main" id="{12198524-A4A3-36A0-B52F-3CE3AF043E5D}"/>
              </a:ext>
            </a:extLst>
          </p:cNvPr>
          <p:cNvSpPr txBox="1"/>
          <p:nvPr/>
        </p:nvSpPr>
        <p:spPr>
          <a:xfrm>
            <a:off x="2589699" y="3635732"/>
            <a:ext cx="7664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1875C2"/>
                </a:solidFill>
              </a:rPr>
              <a:t>Grippe hiver</a:t>
            </a:r>
          </a:p>
          <a:p>
            <a:r>
              <a:rPr lang="fr-FR" sz="900">
                <a:solidFill>
                  <a:srgbClr val="1875C2"/>
                </a:solidFill>
              </a:rPr>
              <a:t>2014-2015</a:t>
            </a:r>
          </a:p>
        </p:txBody>
      </p:sp>
      <p:cxnSp>
        <p:nvCxnSpPr>
          <p:cNvPr id="86" name="Connecteur droit avec flèche 9">
            <a:extLst>
              <a:ext uri="{FF2B5EF4-FFF2-40B4-BE49-F238E27FC236}">
                <a16:creationId xmlns:a16="http://schemas.microsoft.com/office/drawing/2014/main" id="{905438CF-D54E-BD71-4DA1-0AEC8E6053C6}"/>
              </a:ext>
            </a:extLst>
          </p:cNvPr>
          <p:cNvCxnSpPr>
            <a:cxnSpLocks/>
          </p:cNvCxnSpPr>
          <p:nvPr/>
        </p:nvCxnSpPr>
        <p:spPr>
          <a:xfrm>
            <a:off x="3352506" y="3451877"/>
            <a:ext cx="0" cy="514825"/>
          </a:xfrm>
          <a:prstGeom prst="straightConnector1">
            <a:avLst/>
          </a:prstGeom>
          <a:ln w="12700">
            <a:solidFill>
              <a:srgbClr val="C800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9">
            <a:extLst>
              <a:ext uri="{FF2B5EF4-FFF2-40B4-BE49-F238E27FC236}">
                <a16:creationId xmlns:a16="http://schemas.microsoft.com/office/drawing/2014/main" id="{E79F3413-9F56-31A8-8A62-7DE65142B035}"/>
              </a:ext>
            </a:extLst>
          </p:cNvPr>
          <p:cNvCxnSpPr>
            <a:cxnSpLocks/>
          </p:cNvCxnSpPr>
          <p:nvPr/>
        </p:nvCxnSpPr>
        <p:spPr>
          <a:xfrm>
            <a:off x="2058467" y="3483254"/>
            <a:ext cx="0" cy="202190"/>
          </a:xfrm>
          <a:prstGeom prst="straightConnector1">
            <a:avLst/>
          </a:prstGeom>
          <a:ln w="12700">
            <a:solidFill>
              <a:srgbClr val="70AC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22">
            <a:extLst>
              <a:ext uri="{FF2B5EF4-FFF2-40B4-BE49-F238E27FC236}">
                <a16:creationId xmlns:a16="http://schemas.microsoft.com/office/drawing/2014/main" id="{1687A782-DEBF-0513-0A58-53421D8B66C8}"/>
              </a:ext>
            </a:extLst>
          </p:cNvPr>
          <p:cNvSpPr txBox="1"/>
          <p:nvPr/>
        </p:nvSpPr>
        <p:spPr>
          <a:xfrm>
            <a:off x="4151784" y="3059929"/>
            <a:ext cx="12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FE0001"/>
                </a:solidFill>
              </a:rPr>
              <a:t>1</a:t>
            </a:r>
            <a:r>
              <a:rPr lang="fr-FR" sz="900" baseline="30000">
                <a:solidFill>
                  <a:srgbClr val="FE0001"/>
                </a:solidFill>
              </a:rPr>
              <a:t>ère </a:t>
            </a:r>
            <a:r>
              <a:rPr lang="fr-FR" sz="900">
                <a:solidFill>
                  <a:srgbClr val="FE0001"/>
                </a:solidFill>
              </a:rPr>
              <a:t>vague Covid-19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EBF2603B-0D6F-4F6D-5840-0C818AFDE2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595544"/>
              </p:ext>
            </p:extLst>
          </p:nvPr>
        </p:nvGraphicFramePr>
        <p:xfrm>
          <a:off x="1415480" y="1200150"/>
          <a:ext cx="9316251" cy="5253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ZoneTexte 45">
            <a:extLst>
              <a:ext uri="{FF2B5EF4-FFF2-40B4-BE49-F238E27FC236}">
                <a16:creationId xmlns:a16="http://schemas.microsoft.com/office/drawing/2014/main" id="{3F5B9B7A-7B6F-BAE0-9466-D5A462505FA3}"/>
              </a:ext>
            </a:extLst>
          </p:cNvPr>
          <p:cNvSpPr txBox="1"/>
          <p:nvPr/>
        </p:nvSpPr>
        <p:spPr>
          <a:xfrm>
            <a:off x="8252289" y="36248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FF0D0D"/>
                </a:solidFill>
              </a:rPr>
              <a:t>2</a:t>
            </a:r>
            <a:r>
              <a:rPr lang="fr-FR" sz="900" baseline="30000" dirty="0">
                <a:solidFill>
                  <a:srgbClr val="FF0D0D"/>
                </a:solidFill>
              </a:rPr>
              <a:t>e</a:t>
            </a:r>
            <a:r>
              <a:rPr lang="fr-FR" sz="900" dirty="0">
                <a:solidFill>
                  <a:srgbClr val="FF0D0D"/>
                </a:solidFill>
              </a:rPr>
              <a:t> vague COVID-19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CF31C3-C969-CDFE-4648-2E1DF86C242C}"/>
              </a:ext>
            </a:extLst>
          </p:cNvPr>
          <p:cNvSpPr/>
          <p:nvPr/>
        </p:nvSpPr>
        <p:spPr>
          <a:xfrm>
            <a:off x="7959406" y="2117326"/>
            <a:ext cx="2589282" cy="3538238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9E09F-28A8-5570-6857-031A45F3A941}"/>
              </a:ext>
            </a:extLst>
          </p:cNvPr>
          <p:cNvSpPr/>
          <p:nvPr/>
        </p:nvSpPr>
        <p:spPr>
          <a:xfrm>
            <a:off x="1800088" y="2117326"/>
            <a:ext cx="3390477" cy="3538238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5">
            <a:extLst>
              <a:ext uri="{FF2B5EF4-FFF2-40B4-BE49-F238E27FC236}">
                <a16:creationId xmlns:a16="http://schemas.microsoft.com/office/drawing/2014/main" id="{02681782-7677-5B8B-6925-21E575550B42}"/>
              </a:ext>
            </a:extLst>
          </p:cNvPr>
          <p:cNvGrpSpPr>
            <a:grpSpLocks/>
          </p:cNvGrpSpPr>
          <p:nvPr/>
        </p:nvGrpSpPr>
        <p:grpSpPr bwMode="auto">
          <a:xfrm>
            <a:off x="110711" y="564115"/>
            <a:ext cx="4160421" cy="1074963"/>
            <a:chOff x="2771800" y="1412776"/>
            <a:chExt cx="5204240" cy="1344613"/>
          </a:xfrm>
        </p:grpSpPr>
        <p:pic>
          <p:nvPicPr>
            <p:cNvPr id="13" name="Picture 89">
              <a:extLst>
                <a:ext uri="{FF2B5EF4-FFF2-40B4-BE49-F238E27FC236}">
                  <a16:creationId xmlns:a16="http://schemas.microsoft.com/office/drawing/2014/main" id="{CE6A0C66-1454-1B88-DD81-89694BF5E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412776"/>
              <a:ext cx="3492500" cy="1344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ZoneTexte 2">
              <a:extLst>
                <a:ext uri="{FF2B5EF4-FFF2-40B4-BE49-F238E27FC236}">
                  <a16:creationId xmlns:a16="http://schemas.microsoft.com/office/drawing/2014/main" id="{20945A21-7A9B-90A5-4CBE-5F134B325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2830" y="1602294"/>
              <a:ext cx="1953210" cy="885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2000" dirty="0" err="1"/>
                <a:t>moy</a:t>
              </a:r>
              <a:r>
                <a:rPr lang="fr-FR" altLang="fr-FR" sz="2000" dirty="0"/>
                <a:t>. sur 3 jrs</a:t>
              </a:r>
            </a:p>
            <a:p>
              <a:pPr algn="ctr" eaLnBrk="1" hangingPunct="1"/>
              <a:r>
                <a:rPr lang="fr-FR" altLang="fr-FR" sz="2000" dirty="0"/>
                <a:t>(Paris </a:t>
              </a:r>
              <a:r>
                <a:rPr lang="fr-FR" altLang="fr-FR" sz="2000" dirty="0" err="1"/>
                <a:t>only</a:t>
              </a:r>
              <a:r>
                <a:rPr lang="fr-FR" altLang="fr-FR" sz="2000" dirty="0"/>
                <a:t>)</a:t>
              </a:r>
            </a:p>
          </p:txBody>
        </p:sp>
      </p:grp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DA2778E-F4E1-BCE8-2FB8-76A1B41120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89218" y="60326"/>
            <a:ext cx="1102783" cy="365125"/>
          </a:xfrm>
        </p:spPr>
        <p:txBody>
          <a:bodyPr/>
          <a:lstStyle/>
          <a:p>
            <a:fld id="{684B7768-08B9-DB40-92CA-B92E51D02E84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  <p:sp>
        <p:nvSpPr>
          <p:cNvPr id="22" name="ZoneTexte 40">
            <a:extLst>
              <a:ext uri="{FF2B5EF4-FFF2-40B4-BE49-F238E27FC236}">
                <a16:creationId xmlns:a16="http://schemas.microsoft.com/office/drawing/2014/main" id="{4B9D5E89-144D-54F4-5AD0-1C3CEAC19571}"/>
              </a:ext>
            </a:extLst>
          </p:cNvPr>
          <p:cNvSpPr txBox="1"/>
          <p:nvPr/>
        </p:nvSpPr>
        <p:spPr>
          <a:xfrm>
            <a:off x="6921675" y="3564518"/>
            <a:ext cx="63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solidFill>
                  <a:srgbClr val="953735"/>
                </a:solidFill>
              </a:rPr>
              <a:t>Canicule</a:t>
            </a:r>
          </a:p>
          <a:p>
            <a:pPr algn="r"/>
            <a:r>
              <a:rPr lang="fr-FR" sz="900" dirty="0">
                <a:solidFill>
                  <a:srgbClr val="953735"/>
                </a:solidFill>
              </a:rPr>
              <a:t>été 2022</a:t>
            </a:r>
          </a:p>
        </p:txBody>
      </p:sp>
      <p:cxnSp>
        <p:nvCxnSpPr>
          <p:cNvPr id="23" name="Connecteur droit avec flèche 9">
            <a:extLst>
              <a:ext uri="{FF2B5EF4-FFF2-40B4-BE49-F238E27FC236}">
                <a16:creationId xmlns:a16="http://schemas.microsoft.com/office/drawing/2014/main" id="{608B15EE-DBAE-45E2-77E1-3CA54070831A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6966657" y="3933850"/>
            <a:ext cx="272417" cy="369332"/>
          </a:xfrm>
          <a:prstGeom prst="straightConnector1">
            <a:avLst/>
          </a:prstGeom>
          <a:ln w="127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9">
            <a:extLst>
              <a:ext uri="{FF2B5EF4-FFF2-40B4-BE49-F238E27FC236}">
                <a16:creationId xmlns:a16="http://schemas.microsoft.com/office/drawing/2014/main" id="{F53307BB-429A-8E99-82D6-5ECA263FF264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7157532" y="3933850"/>
            <a:ext cx="81542" cy="467379"/>
          </a:xfrm>
          <a:prstGeom prst="straightConnector1">
            <a:avLst/>
          </a:prstGeom>
          <a:ln w="127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9">
            <a:extLst>
              <a:ext uri="{FF2B5EF4-FFF2-40B4-BE49-F238E27FC236}">
                <a16:creationId xmlns:a16="http://schemas.microsoft.com/office/drawing/2014/main" id="{ECCF7AB7-E196-9D2C-4967-BC5029663EE9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6665621" y="3933850"/>
            <a:ext cx="573453" cy="301815"/>
          </a:xfrm>
          <a:prstGeom prst="straightConnector1">
            <a:avLst/>
          </a:prstGeom>
          <a:ln w="12700">
            <a:solidFill>
              <a:srgbClr val="95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15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2" grpId="0"/>
      <p:bldP spid="85" grpId="0" animBg="1"/>
      <p:bldP spid="91" grpId="0"/>
      <p:bldGraphic spid="27" grpId="0">
        <p:bldAsOne/>
      </p:bldGraphic>
      <p:bldP spid="28" grpId="0"/>
      <p:bldP spid="9" grpId="0" animBg="1"/>
      <p:bldP spid="5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8561334" name="Titre 1"/>
          <p:cNvSpPr>
            <a:spLocks noGrp="1"/>
          </p:cNvSpPr>
          <p:nvPr>
            <p:ph type="title"/>
          </p:nvPr>
        </p:nvSpPr>
        <p:spPr bwMode="auto"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 sz="3600" b="0" dirty="0"/>
              <a:t>« Santé urbaine »</a:t>
            </a:r>
            <a:endParaRPr sz="3600" b="0" dirty="0"/>
          </a:p>
        </p:txBody>
      </p:sp>
      <p:sp>
        <p:nvSpPr>
          <p:cNvPr id="1957995200" name="Espace réservé du texte 2"/>
          <p:cNvSpPr>
            <a:spLocks noGrp="1"/>
          </p:cNvSpPr>
          <p:nvPr>
            <p:ph idx="1"/>
          </p:nvPr>
        </p:nvSpPr>
        <p:spPr bwMode="auto">
          <a:xfrm>
            <a:off x="100083" y="1323788"/>
            <a:ext cx="1819453" cy="375391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fr-FR" sz="1800" b="1" dirty="0">
                <a:solidFill>
                  <a:schemeClr val="accent1"/>
                </a:solidFill>
              </a:rPr>
              <a:t>Flore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34CCA3B-9782-7F88-FF17-5782C9B50358}"/>
              </a:ext>
            </a:extLst>
          </p:cNvPr>
          <p:cNvSpPr txBox="1"/>
          <p:nvPr/>
        </p:nvSpPr>
        <p:spPr bwMode="auto">
          <a:xfrm>
            <a:off x="5284401" y="1323788"/>
            <a:ext cx="8525019" cy="504402"/>
          </a:xfrm>
          <a:prstGeom prst="rect">
            <a:avLst/>
          </a:prstGeom>
        </p:spPr>
        <p:txBody>
          <a:bodyPr/>
          <a:lstStyle>
            <a:lvl1pPr mar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Faune</a:t>
            </a:r>
            <a:endParaRPr lang="fr-FR" sz="2000" dirty="0"/>
          </a:p>
          <a:p>
            <a:pPr marL="285750" indent="-285750">
              <a:buFont typeface="Arial"/>
              <a:buChar char="•"/>
              <a:defRPr/>
            </a:pPr>
            <a:endParaRPr lang="fr-FR" sz="2000" dirty="0"/>
          </a:p>
          <a:p>
            <a:pPr marL="285750" indent="-285750">
              <a:buFont typeface="Arial"/>
              <a:buChar char="•"/>
              <a:defRPr/>
            </a:pPr>
            <a:endParaRPr lang="fr-FR" sz="2000" dirty="0"/>
          </a:p>
        </p:txBody>
      </p:sp>
      <p:pic>
        <p:nvPicPr>
          <p:cNvPr id="1026" name="Picture 2" descr="Souvent après un stress important (sécheresse, attaque parasitaire) les feuillus peuvent subir d'importantes défoliations et mortalité de branches du houppier. L'arbre y survit souvent. Les écologues forestiers parlent de descente de cime (ou sous forme imagée de « tête de cerf ») pour décrire ce phénomène.">
            <a:extLst>
              <a:ext uri="{FF2B5EF4-FFF2-40B4-BE49-F238E27FC236}">
                <a16:creationId xmlns:a16="http://schemas.microsoft.com/office/drawing/2014/main" id="{7BACFAD2-E9C7-6328-8ED6-FA68E220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3" y="1727177"/>
            <a:ext cx="2472263" cy="32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665A-9693-3E3C-9E83-683C6620F581}"/>
              </a:ext>
            </a:extLst>
          </p:cNvPr>
          <p:cNvSpPr txBox="1"/>
          <p:nvPr/>
        </p:nvSpPr>
        <p:spPr>
          <a:xfrm>
            <a:off x="1449923" y="519841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Wikipedia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02599F-B7F3-2009-55EA-D9C24E591092}"/>
              </a:ext>
            </a:extLst>
          </p:cNvPr>
          <p:cNvGrpSpPr/>
          <p:nvPr/>
        </p:nvGrpSpPr>
        <p:grpSpPr>
          <a:xfrm>
            <a:off x="2781426" y="4402064"/>
            <a:ext cx="4312945" cy="2264296"/>
            <a:chOff x="2781426" y="4402064"/>
            <a:chExt cx="4312945" cy="2264296"/>
          </a:xfrm>
        </p:grpSpPr>
        <p:pic>
          <p:nvPicPr>
            <p:cNvPr id="1030" name="Picture 6" descr="Des maisons ravagées dans le quartier de Pacific Palisades à Los Angeles, le 13 janvier 2025">
              <a:extLst>
                <a:ext uri="{FF2B5EF4-FFF2-40B4-BE49-F238E27FC236}">
                  <a16:creationId xmlns:a16="http://schemas.microsoft.com/office/drawing/2014/main" id="{B1D89009-F048-4778-8059-6D01807C8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426" y="4402064"/>
              <a:ext cx="4312945" cy="22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09003A-5F63-3880-EB60-5A1EB979554D}"/>
                </a:ext>
              </a:extLst>
            </p:cNvPr>
            <p:cNvSpPr txBox="1"/>
            <p:nvPr/>
          </p:nvSpPr>
          <p:spPr>
            <a:xfrm>
              <a:off x="6552235" y="6285062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AFP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F1F7A49-FBBF-1CE2-1290-F98D9E5494E5}"/>
              </a:ext>
            </a:extLst>
          </p:cNvPr>
          <p:cNvSpPr txBox="1"/>
          <p:nvPr/>
        </p:nvSpPr>
        <p:spPr>
          <a:xfrm>
            <a:off x="36892" y="5100930"/>
            <a:ext cx="25354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/>
              <a:t>Santé des arbres : « descente de </a:t>
            </a:r>
            <a:r>
              <a:rPr lang="fr-FR" dirty="0" err="1"/>
              <a:t>cîme</a:t>
            </a:r>
            <a:r>
              <a:rPr lang="fr-FR" dirty="0"/>
              <a:t> »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Emissions de polluants, allergènes,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ACDEF-9A64-723D-9DB8-32CCC9736AE5}"/>
              </a:ext>
            </a:extLst>
          </p:cNvPr>
          <p:cNvSpPr txBox="1"/>
          <p:nvPr/>
        </p:nvSpPr>
        <p:spPr>
          <a:xfrm>
            <a:off x="2780251" y="3910783"/>
            <a:ext cx="2535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/>
              <a:t>Risque d’incendie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6D01F8-4148-812A-BC6B-575D2DF2A198}"/>
              </a:ext>
            </a:extLst>
          </p:cNvPr>
          <p:cNvGrpSpPr/>
          <p:nvPr/>
        </p:nvGrpSpPr>
        <p:grpSpPr>
          <a:xfrm>
            <a:off x="5284401" y="1727177"/>
            <a:ext cx="6754058" cy="2546902"/>
            <a:chOff x="5284401" y="1727177"/>
            <a:chExt cx="6754058" cy="2546902"/>
          </a:xfrm>
        </p:grpSpPr>
        <p:pic>
          <p:nvPicPr>
            <p:cNvPr id="1028" name="Picture 4" descr="Au moins 138 singes hurleurs retrouvés morts au Mexique à cause de la ...">
              <a:extLst>
                <a:ext uri="{FF2B5EF4-FFF2-40B4-BE49-F238E27FC236}">
                  <a16:creationId xmlns:a16="http://schemas.microsoft.com/office/drawing/2014/main" id="{EC0B8123-F436-4A88-894D-5EBE20B14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401" y="1727177"/>
              <a:ext cx="4527826" cy="254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63CE4D-C53D-98CB-66DD-4F63D66B4B31}"/>
                </a:ext>
              </a:extLst>
            </p:cNvPr>
            <p:cNvSpPr txBox="1"/>
            <p:nvPr/>
          </p:nvSpPr>
          <p:spPr>
            <a:xfrm>
              <a:off x="9884211" y="1727177"/>
              <a:ext cx="21542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dirty="0"/>
                <a:t>Faune sauvage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A81EF2-E555-6C45-4BD9-F918E3E98DF5}"/>
              </a:ext>
            </a:extLst>
          </p:cNvPr>
          <p:cNvGrpSpPr/>
          <p:nvPr/>
        </p:nvGrpSpPr>
        <p:grpSpPr>
          <a:xfrm>
            <a:off x="8040216" y="3799178"/>
            <a:ext cx="4066518" cy="2872330"/>
            <a:chOff x="8040216" y="3799178"/>
            <a:chExt cx="4066518" cy="2872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5C37C3-D0B6-94BE-19A6-7A90BA100B98}"/>
                </a:ext>
              </a:extLst>
            </p:cNvPr>
            <p:cNvSpPr txBox="1"/>
            <p:nvPr/>
          </p:nvSpPr>
          <p:spPr>
            <a:xfrm>
              <a:off x="8040216" y="6285062"/>
              <a:ext cx="25354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dirty="0"/>
                <a:t>Faune domestique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6BDE51-603E-709E-53EC-67C6FB10A74B}"/>
                </a:ext>
              </a:extLst>
            </p:cNvPr>
            <p:cNvGrpSpPr/>
            <p:nvPr/>
          </p:nvGrpSpPr>
          <p:grpSpPr>
            <a:xfrm>
              <a:off x="9952486" y="3799178"/>
              <a:ext cx="2154248" cy="2872330"/>
              <a:chOff x="9952486" y="3799178"/>
              <a:chExt cx="2154248" cy="2872330"/>
            </a:xfrm>
          </p:grpSpPr>
          <p:pic>
            <p:nvPicPr>
              <p:cNvPr id="1032" name="Picture 8" descr="L'élevage de poulets a subi les affres de la canicule. ">
                <a:extLst>
                  <a:ext uri="{FF2B5EF4-FFF2-40B4-BE49-F238E27FC236}">
                    <a16:creationId xmlns:a16="http://schemas.microsoft.com/office/drawing/2014/main" id="{7295C76E-BC75-3AE2-3896-79E6229D6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2486" y="3799178"/>
                <a:ext cx="2154248" cy="2872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9294EE-9180-B50F-2D8D-DD16B2086643}"/>
                  </a:ext>
                </a:extLst>
              </p:cNvPr>
              <p:cNvSpPr txBox="1"/>
              <p:nvPr/>
            </p:nvSpPr>
            <p:spPr>
              <a:xfrm>
                <a:off x="10979309" y="6302176"/>
                <a:ext cx="11274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Midi Libre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7367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34120</TotalTime>
  <Words>1976</Words>
  <Application>Microsoft Macintosh PowerPoint</Application>
  <PresentationFormat>Widescreen</PresentationFormat>
  <Paragraphs>448</Paragraphs>
  <Slides>29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Garamond</vt:lpstr>
      <vt:lpstr>Jigsaw Stencil Reg</vt:lpstr>
      <vt:lpstr>Montserrat</vt:lpstr>
      <vt:lpstr>TT Norms Bold</vt:lpstr>
      <vt:lpstr>TT Norms Light</vt:lpstr>
      <vt:lpstr>TT Norms Regular</vt:lpstr>
      <vt:lpstr>Wingdings</vt:lpstr>
      <vt:lpstr>Thème Office</vt:lpstr>
      <vt:lpstr>Effets de l’urbanisation sur la santé du citadin : adaptation des villes aux canicules</vt:lpstr>
      <vt:lpstr>Urbanisme favorable à la santé (UFS)</vt:lpstr>
      <vt:lpstr>Pollutions urbaines</vt:lpstr>
      <vt:lpstr>Multiexpositions</vt:lpstr>
      <vt:lpstr>PowerPoint Presentation</vt:lpstr>
      <vt:lpstr>ICU Parisien</vt:lpstr>
      <vt:lpstr>ICU Parisien</vt:lpstr>
      <vt:lpstr>Canicules et santé</vt:lpstr>
      <vt:lpstr>« Santé urbaine »</vt:lpstr>
      <vt:lpstr>« Santé urbaine »</vt:lpstr>
      <vt:lpstr>Canicules à Paris (et ailleurs)</vt:lpstr>
      <vt:lpstr>Stress thermique</vt:lpstr>
      <vt:lpstr>ICU : Mécanismes</vt:lpstr>
      <vt:lpstr>Variabilité spatiale : ICU</vt:lpstr>
      <vt:lpstr>Variabilité spatiale : stress thermique</vt:lpstr>
      <vt:lpstr>Variabilité temporelle : ICU</vt:lpstr>
      <vt:lpstr>Variabilité temporelle : stress thermique</vt:lpstr>
      <vt:lpstr>Quel est l’objectif ?</vt:lpstr>
      <vt:lpstr>Solutions</vt:lpstr>
      <vt:lpstr>Leviers de rafraîchissement</vt:lpstr>
      <vt:lpstr>PowerPoint Presentation</vt:lpstr>
      <vt:lpstr>PowerPoint Presentation</vt:lpstr>
      <vt:lpstr>PowerPoint Presentation</vt:lpstr>
      <vt:lpstr>L’équipe Climat Energie en Milieu Urbain</vt:lpstr>
      <vt:lpstr>Matériaux urbains</vt:lpstr>
      <vt:lpstr>Rafraîchissement urbain in situ</vt:lpstr>
      <vt:lpstr>Aide à la décision/conception</vt:lpstr>
      <vt:lpstr>Projets à court et moyen terme</vt:lpstr>
      <vt:lpstr>Merci de votre attention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de l’eau et des réseaux d’eau dans la ville</dc:title>
  <dc:creator>Martin Hendel</dc:creator>
  <cp:lastModifiedBy>Martin Hendel</cp:lastModifiedBy>
  <cp:revision>396</cp:revision>
  <cp:lastPrinted>2020-06-16T13:42:25Z</cp:lastPrinted>
  <dcterms:created xsi:type="dcterms:W3CDTF">2012-10-01T15:07:04Z</dcterms:created>
  <dcterms:modified xsi:type="dcterms:W3CDTF">2025-09-20T14:13:51Z</dcterms:modified>
</cp:coreProperties>
</file>