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1872" r:id="rId2"/>
    <p:sldId id="1859" r:id="rId3"/>
    <p:sldId id="339" r:id="rId4"/>
    <p:sldId id="1693" r:id="rId5"/>
    <p:sldId id="1138" r:id="rId6"/>
    <p:sldId id="1487" r:id="rId7"/>
    <p:sldId id="1452" r:id="rId8"/>
    <p:sldId id="1708" r:id="rId9"/>
    <p:sldId id="1899" r:id="rId10"/>
    <p:sldId id="1762" r:id="rId11"/>
    <p:sldId id="256" r:id="rId12"/>
    <p:sldId id="495" r:id="rId13"/>
    <p:sldId id="1227" r:id="rId14"/>
    <p:sldId id="1228" r:id="rId15"/>
    <p:sldId id="1892" r:id="rId16"/>
    <p:sldId id="1873" r:id="rId17"/>
    <p:sldId id="1860" r:id="rId18"/>
    <p:sldId id="1817" r:id="rId19"/>
    <p:sldId id="1902" r:id="rId20"/>
    <p:sldId id="1898" r:id="rId21"/>
    <p:sldId id="1864" r:id="rId22"/>
    <p:sldId id="1874" r:id="rId23"/>
    <p:sldId id="1890" r:id="rId24"/>
    <p:sldId id="1885" r:id="rId25"/>
    <p:sldId id="1755" r:id="rId26"/>
    <p:sldId id="1855" r:id="rId27"/>
    <p:sldId id="1856" r:id="rId28"/>
    <p:sldId id="1823" r:id="rId29"/>
  </p:sldIdLst>
  <p:sldSz cx="9144000" cy="6858000" type="screen4x3"/>
  <p:notesSz cx="6799263" cy="9929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4061"/>
    <a:srgbClr val="323E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Style léger 3 - Accentuation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45" autoAdjust="0"/>
    <p:restoredTop sz="96357" autoAdjust="0"/>
  </p:normalViewPr>
  <p:slideViewPr>
    <p:cSldViewPr showGuides="1">
      <p:cViewPr>
        <p:scale>
          <a:sx n="110" d="100"/>
          <a:sy n="110" d="100"/>
        </p:scale>
        <p:origin x="-1560" y="-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95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image" Target="../media/image67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image" Target="../media/image7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32A4E1-B0B5-40C1-8F9C-8C343248C375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5637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3D8262-B4FF-443E-A2C0-8DDF16A5E4B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556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ce réservé de l'image des diapositives 1">
            <a:extLst>
              <a:ext uri="{FF2B5EF4-FFF2-40B4-BE49-F238E27FC236}">
                <a16:creationId xmlns="" xmlns:a16="http://schemas.microsoft.com/office/drawing/2014/main" id="{8BED2CDD-1804-451B-B67B-B1E4501C03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Espace réservé des commentaires 2">
            <a:extLst>
              <a:ext uri="{FF2B5EF4-FFF2-40B4-BE49-F238E27FC236}">
                <a16:creationId xmlns="" xmlns:a16="http://schemas.microsoft.com/office/drawing/2014/main" id="{A82D57E5-A2FB-42A0-9DC2-48AC31FE70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4100" name="Espace réservé du numéro de diapositive 3">
            <a:extLst>
              <a:ext uri="{FF2B5EF4-FFF2-40B4-BE49-F238E27FC236}">
                <a16:creationId xmlns="" xmlns:a16="http://schemas.microsoft.com/office/drawing/2014/main" id="{9E2E13A9-FAE0-4B27-8AF9-BCAF37DA29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1CDA5A-347E-4763-9491-3313A84F8EA3}" type="slidenum">
              <a:rPr lang="fr-FR" altLang="fr-FR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fr-FR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ce réservé de l'image des diapositives 1">
            <a:extLst>
              <a:ext uri="{FF2B5EF4-FFF2-40B4-BE49-F238E27FC236}">
                <a16:creationId xmlns="" xmlns:a16="http://schemas.microsoft.com/office/drawing/2014/main" id="{A2B77433-C554-4C9F-8C56-32393AEADD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Espace réservé des commentaires 2">
            <a:extLst>
              <a:ext uri="{FF2B5EF4-FFF2-40B4-BE49-F238E27FC236}">
                <a16:creationId xmlns="" xmlns:a16="http://schemas.microsoft.com/office/drawing/2014/main" id="{3A9BE7B9-A178-4863-9CCB-CA3C23BD89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37892" name="Espace réservé du numéro de diapositive 3">
            <a:extLst>
              <a:ext uri="{FF2B5EF4-FFF2-40B4-BE49-F238E27FC236}">
                <a16:creationId xmlns="" xmlns:a16="http://schemas.microsoft.com/office/drawing/2014/main" id="{9016377B-9461-4197-AABF-9E7905A2DC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1363" indent="-284163" defTabSz="9302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1413" indent="-227013" defTabSz="9302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98613" indent="-227013" defTabSz="9302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5813" indent="-227013" defTabSz="9302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3013" indent="-227013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0213" indent="-227013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7413" indent="-227013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4613" indent="-227013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6879A94B-E6A4-4E53-87D1-C866D9133B6A}" type="slidenum">
              <a:rPr lang="fr-FR" altLang="fr-FR">
                <a:latin typeface="Arial" panose="020B0604020202020204" pitchFamily="34" charset="0"/>
              </a:rPr>
              <a:pPr/>
              <a:t>15</a:t>
            </a:fld>
            <a:endParaRPr lang="fr-FR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Espace réservé de l'image des diapositives 1">
            <a:extLst>
              <a:ext uri="{FF2B5EF4-FFF2-40B4-BE49-F238E27FC236}">
                <a16:creationId xmlns="" xmlns:a16="http://schemas.microsoft.com/office/drawing/2014/main" id="{7FCFD07E-6BD4-41A6-AFEC-0AD684744A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Espace réservé des commentaires 2">
            <a:extLst>
              <a:ext uri="{FF2B5EF4-FFF2-40B4-BE49-F238E27FC236}">
                <a16:creationId xmlns="" xmlns:a16="http://schemas.microsoft.com/office/drawing/2014/main" id="{CC2472B9-2DC7-43AA-9624-01475134D6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dirty="0">
              <a:latin typeface="Arial" panose="020B0604020202020204" pitchFamily="34" charset="0"/>
            </a:endParaRPr>
          </a:p>
        </p:txBody>
      </p:sp>
      <p:sp>
        <p:nvSpPr>
          <p:cNvPr id="77828" name="Espace réservé du numéro de diapositive 3">
            <a:extLst>
              <a:ext uri="{FF2B5EF4-FFF2-40B4-BE49-F238E27FC236}">
                <a16:creationId xmlns="" xmlns:a16="http://schemas.microsoft.com/office/drawing/2014/main" id="{8A4095F0-287F-4473-8486-ECD97B7E44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F3B3E23-7514-4C3D-8A7F-7F5CA3136683}" type="slidenum">
              <a:rPr lang="fr-FR" altLang="fr-FR" smtClean="0"/>
              <a:pPr/>
              <a:t>16</a:t>
            </a:fld>
            <a:endParaRPr lang="fr-FR" alt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Espace réservé de l'image des diapositives 1">
            <a:extLst>
              <a:ext uri="{FF2B5EF4-FFF2-40B4-BE49-F238E27FC236}">
                <a16:creationId xmlns="" xmlns:a16="http://schemas.microsoft.com/office/drawing/2014/main" id="{7FCFD07E-6BD4-41A6-AFEC-0AD684744A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Espace réservé des commentaires 2">
            <a:extLst>
              <a:ext uri="{FF2B5EF4-FFF2-40B4-BE49-F238E27FC236}">
                <a16:creationId xmlns="" xmlns:a16="http://schemas.microsoft.com/office/drawing/2014/main" id="{CC2472B9-2DC7-43AA-9624-01475134D6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dirty="0">
              <a:latin typeface="Arial" panose="020B0604020202020204" pitchFamily="34" charset="0"/>
            </a:endParaRPr>
          </a:p>
        </p:txBody>
      </p:sp>
      <p:sp>
        <p:nvSpPr>
          <p:cNvPr id="77828" name="Espace réservé du numéro de diapositive 3">
            <a:extLst>
              <a:ext uri="{FF2B5EF4-FFF2-40B4-BE49-F238E27FC236}">
                <a16:creationId xmlns="" xmlns:a16="http://schemas.microsoft.com/office/drawing/2014/main" id="{8A4095F0-287F-4473-8486-ECD97B7E44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F3B3E23-7514-4C3D-8A7F-7F5CA3136683}" type="slidenum">
              <a:rPr lang="fr-FR" altLang="fr-FR" smtClean="0"/>
              <a:pPr/>
              <a:t>20</a:t>
            </a:fld>
            <a:endParaRPr lang="fr-FR" alt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>
            <a:extLst>
              <a:ext uri="{FF2B5EF4-FFF2-40B4-BE49-F238E27FC236}">
                <a16:creationId xmlns="" xmlns:a16="http://schemas.microsoft.com/office/drawing/2014/main" id="{43ADC2D3-57EF-4E12-A157-5C1863E63E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4563" y="1347788"/>
            <a:ext cx="4854575" cy="3641725"/>
          </a:xfrm>
          <a:ln/>
        </p:spPr>
      </p:sp>
      <p:sp>
        <p:nvSpPr>
          <p:cNvPr id="129027" name="Rectangle 3">
            <a:extLst>
              <a:ext uri="{FF2B5EF4-FFF2-40B4-BE49-F238E27FC236}">
                <a16:creationId xmlns="" xmlns:a16="http://schemas.microsoft.com/office/drawing/2014/main" id="{4EDC573C-8761-481B-AB8A-10D98155BD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1354C-C696-4CD7-90F0-6443BA590363}" type="datetimeFigureOut">
              <a:rPr lang="fr-FR" smtClean="0"/>
              <a:t>20/09/2025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C5A63-425E-43DC-951D-514AB2AD5E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4096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1354C-C696-4CD7-90F0-6443BA590363}" type="datetimeFigureOut">
              <a:rPr lang="fr-FR" smtClean="0"/>
              <a:t>20/09/2025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C5A63-425E-43DC-951D-514AB2AD5E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2766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1354C-C696-4CD7-90F0-6443BA590363}" type="datetimeFigureOut">
              <a:rPr lang="fr-FR" smtClean="0"/>
              <a:t>20/09/2025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C5A63-425E-43DC-951D-514AB2AD5E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6376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1354C-C696-4CD7-90F0-6443BA590363}" type="datetimeFigureOut">
              <a:rPr lang="fr-FR" smtClean="0"/>
              <a:t>20/09/2025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C5A63-425E-43DC-951D-514AB2AD5E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4857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1354C-C696-4CD7-90F0-6443BA590363}" type="datetimeFigureOut">
              <a:rPr lang="fr-FR" smtClean="0"/>
              <a:t>20/09/2025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C5A63-425E-43DC-951D-514AB2AD5E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4182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1354C-C696-4CD7-90F0-6443BA590363}" type="datetimeFigureOut">
              <a:rPr lang="fr-FR" smtClean="0"/>
              <a:t>20/09/2025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C5A63-425E-43DC-951D-514AB2AD5E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8124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1354C-C696-4CD7-90F0-6443BA590363}" type="datetimeFigureOut">
              <a:rPr lang="fr-FR" smtClean="0"/>
              <a:t>20/09/2025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C5A63-425E-43DC-951D-514AB2AD5E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2014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1354C-C696-4CD7-90F0-6443BA590363}" type="datetimeFigureOut">
              <a:rPr lang="fr-FR" smtClean="0"/>
              <a:t>20/09/2025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C5A63-425E-43DC-951D-514AB2AD5E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2710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1354C-C696-4CD7-90F0-6443BA590363}" type="datetimeFigureOut">
              <a:rPr lang="fr-FR" smtClean="0"/>
              <a:t>20/09/2025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C5A63-425E-43DC-951D-514AB2AD5E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3365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1354C-C696-4CD7-90F0-6443BA590363}" type="datetimeFigureOut">
              <a:rPr lang="fr-FR" smtClean="0"/>
              <a:t>20/09/2025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C5A63-425E-43DC-951D-514AB2AD5E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8326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1354C-C696-4CD7-90F0-6443BA590363}" type="datetimeFigureOut">
              <a:rPr lang="fr-FR" smtClean="0"/>
              <a:t>20/09/2025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C5A63-425E-43DC-951D-514AB2AD5E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375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1354C-C696-4CD7-90F0-6443BA590363}" type="datetimeFigureOut">
              <a:rPr lang="fr-FR" smtClean="0"/>
              <a:t>20/09/2025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C5A63-425E-43DC-951D-514AB2AD5E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1329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emf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8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5.png"/><Relationship Id="rId4" Type="http://schemas.openxmlformats.org/officeDocument/2006/relationships/image" Target="../media/image5.sv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3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7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7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11" Type="http://schemas.openxmlformats.org/officeDocument/2006/relationships/image" Target="../media/image7.png"/><Relationship Id="rId5" Type="http://schemas.openxmlformats.org/officeDocument/2006/relationships/image" Target="../media/image90.jpeg"/><Relationship Id="rId10" Type="http://schemas.openxmlformats.org/officeDocument/2006/relationships/image" Target="../media/image95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13" Type="http://schemas.openxmlformats.org/officeDocument/2006/relationships/image" Target="../media/image107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12" Type="http://schemas.openxmlformats.org/officeDocument/2006/relationships/image" Target="../media/image106.jpeg"/><Relationship Id="rId2" Type="http://schemas.openxmlformats.org/officeDocument/2006/relationships/image" Target="../media/image96.jpeg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11" Type="http://schemas.openxmlformats.org/officeDocument/2006/relationships/image" Target="../media/image105.jpeg"/><Relationship Id="rId5" Type="http://schemas.openxmlformats.org/officeDocument/2006/relationships/image" Target="../media/image99.jpeg"/><Relationship Id="rId15" Type="http://schemas.openxmlformats.org/officeDocument/2006/relationships/image" Target="../media/image109.jpeg"/><Relationship Id="rId10" Type="http://schemas.openxmlformats.org/officeDocument/2006/relationships/image" Target="../media/image104.jpe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Relationship Id="rId14" Type="http://schemas.openxmlformats.org/officeDocument/2006/relationships/image" Target="../media/image10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14.png"/><Relationship Id="rId4" Type="http://schemas.openxmlformats.org/officeDocument/2006/relationships/image" Target="../media/image11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7.pn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image" Target="../media/image28.jpeg"/><Relationship Id="rId16" Type="http://schemas.openxmlformats.org/officeDocument/2006/relationships/image" Target="../media/image42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ZoneTexte 3">
            <a:extLst>
              <a:ext uri="{FF2B5EF4-FFF2-40B4-BE49-F238E27FC236}">
                <a16:creationId xmlns="" xmlns:a16="http://schemas.microsoft.com/office/drawing/2014/main" id="{3BB557A5-BF94-4370-B21B-D26CDDF42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9482" y="5387784"/>
            <a:ext cx="410503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800" b="1" dirty="0">
                <a:cs typeface="Calibri" panose="020F0502020204030204" pitchFamily="34" charset="0"/>
              </a:rPr>
              <a:t>Prof. Anna-Bella FAILLOUX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>
                <a:cs typeface="Calibri" panose="020F0502020204030204" pitchFamily="34" charset="0"/>
              </a:rPr>
              <a:t>anna-bella.failloux@pasteur.fr</a:t>
            </a:r>
          </a:p>
        </p:txBody>
      </p:sp>
      <p:pic>
        <p:nvPicPr>
          <p:cNvPr id="3077" name="Image 5">
            <a:extLst>
              <a:ext uri="{FF2B5EF4-FFF2-40B4-BE49-F238E27FC236}">
                <a16:creationId xmlns="" xmlns:a16="http://schemas.microsoft.com/office/drawing/2014/main" id="{453E1210-5357-4A01-AC6D-76042BA61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49288"/>
            <a:ext cx="3889375" cy="169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1520" y="2586607"/>
            <a:ext cx="8640960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4000" b="1" dirty="0"/>
              <a:t>Incidence du changement climatique sur les maladies émergentes :</a:t>
            </a:r>
          </a:p>
          <a:p>
            <a:pPr algn="ctr">
              <a:spcAft>
                <a:spcPts val="600"/>
              </a:spcAft>
            </a:pPr>
            <a:r>
              <a:rPr lang="fr-FR" sz="4000" b="1" dirty="0"/>
              <a:t> l’exemple des maladies vectorielles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78F1AF2B-9394-4D88-BEB4-A58DC594AB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025232"/>
            <a:ext cx="2504677" cy="10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4787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rte, atlas, capture d’écran&#10;&#10;Description générée automatiquement">
            <a:extLst>
              <a:ext uri="{FF2B5EF4-FFF2-40B4-BE49-F238E27FC236}">
                <a16:creationId xmlns="" xmlns:a16="http://schemas.microsoft.com/office/drawing/2014/main" id="{53C40D25-37E3-4653-8F2D-3B8381E465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30" y="1944814"/>
            <a:ext cx="3055610" cy="2160000"/>
          </a:xfrm>
          <a:prstGeom prst="rect">
            <a:avLst/>
          </a:prstGeom>
        </p:spPr>
      </p:pic>
      <p:pic>
        <p:nvPicPr>
          <p:cNvPr id="5" name="Image 4" descr="Une image contenant texte, carte, atlas, capture d’écran&#10;&#10;Description générée automatiquement">
            <a:extLst>
              <a:ext uri="{FF2B5EF4-FFF2-40B4-BE49-F238E27FC236}">
                <a16:creationId xmlns="" xmlns:a16="http://schemas.microsoft.com/office/drawing/2014/main" id="{3E295352-D54E-41B5-83A7-F19619AB8F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944814"/>
            <a:ext cx="3055610" cy="2160000"/>
          </a:xfrm>
          <a:prstGeom prst="rect">
            <a:avLst/>
          </a:prstGeom>
        </p:spPr>
      </p:pic>
      <p:pic>
        <p:nvPicPr>
          <p:cNvPr id="7" name="Image 6" descr="Une image contenant texte, carte, capture d’écran, atlas&#10;&#10;Description générée automatiquement">
            <a:extLst>
              <a:ext uri="{FF2B5EF4-FFF2-40B4-BE49-F238E27FC236}">
                <a16:creationId xmlns="" xmlns:a16="http://schemas.microsoft.com/office/drawing/2014/main" id="{514F40DF-A301-4D33-BA95-684733F284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581128"/>
            <a:ext cx="3055610" cy="2160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1A486622-C615-4D44-BD2E-2D66905E1459}"/>
              </a:ext>
            </a:extLst>
          </p:cNvPr>
          <p:cNvSpPr txBox="1"/>
          <p:nvPr/>
        </p:nvSpPr>
        <p:spPr>
          <a:xfrm>
            <a:off x="867633" y="216629"/>
            <a:ext cx="72350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b="1" dirty="0">
                <a:latin typeface="Calibri" panose="020F0502020204030204" pitchFamily="34" charset="0"/>
                <a:cs typeface="Calibri" panose="020F0502020204030204" pitchFamily="34" charset="0"/>
              </a:rPr>
              <a:t>~ 3500 moustiques, ~100 en Europe</a:t>
            </a:r>
          </a:p>
          <a:p>
            <a:pPr algn="ctr"/>
            <a:r>
              <a:rPr lang="fr-FR" sz="3600" b="1" dirty="0">
                <a:latin typeface="Calibri" panose="020F0502020204030204" pitchFamily="34" charset="0"/>
                <a:cs typeface="Calibri" panose="020F0502020204030204" pitchFamily="34" charset="0"/>
              </a:rPr>
              <a:t>3 espèces </a:t>
            </a:r>
            <a:r>
              <a:rPr lang="fr-FR" sz="3600" b="1" i="1" dirty="0">
                <a:latin typeface="Calibri" panose="020F0502020204030204" pitchFamily="34" charset="0"/>
                <a:cs typeface="Calibri" panose="020F0502020204030204" pitchFamily="34" charset="0"/>
              </a:rPr>
              <a:t>Aedes</a:t>
            </a:r>
            <a:r>
              <a:rPr lang="fr-FR" sz="3600" b="1" dirty="0">
                <a:latin typeface="Calibri" panose="020F0502020204030204" pitchFamily="34" charset="0"/>
                <a:cs typeface="Calibri" panose="020F0502020204030204" pitchFamily="34" charset="0"/>
              </a:rPr>
              <a:t> invasives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="" xmlns:a16="http://schemas.microsoft.com/office/drawing/2014/main" id="{7A8F3561-916F-4440-B99E-E91EFD38A444}"/>
              </a:ext>
            </a:extLst>
          </p:cNvPr>
          <p:cNvSpPr txBox="1"/>
          <p:nvPr/>
        </p:nvSpPr>
        <p:spPr>
          <a:xfrm>
            <a:off x="822918" y="1577101"/>
            <a:ext cx="3142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Aedes japonicus </a:t>
            </a:r>
            <a:r>
              <a:rPr lang="en-US" sz="1600" dirty="0"/>
              <a:t>(Belgique, 2002)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="" xmlns:a16="http://schemas.microsoft.com/office/drawing/2014/main" id="{255FDC83-1B13-485B-9C2B-383898103E51}"/>
              </a:ext>
            </a:extLst>
          </p:cNvPr>
          <p:cNvSpPr txBox="1"/>
          <p:nvPr/>
        </p:nvSpPr>
        <p:spPr>
          <a:xfrm>
            <a:off x="3059083" y="4211796"/>
            <a:ext cx="3119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Aedes albopictus </a:t>
            </a:r>
            <a:r>
              <a:rPr lang="en-US" sz="1600" dirty="0"/>
              <a:t>(</a:t>
            </a:r>
            <a:r>
              <a:rPr lang="en-US" sz="1600" dirty="0" err="1"/>
              <a:t>Albanie</a:t>
            </a:r>
            <a:r>
              <a:rPr lang="en-US" sz="1600" dirty="0"/>
              <a:t>, 1979)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="" xmlns:a16="http://schemas.microsoft.com/office/drawing/2014/main" id="{7EB129DD-BEA0-45BB-A3CC-112507E335B1}"/>
              </a:ext>
            </a:extLst>
          </p:cNvPr>
          <p:cNvSpPr txBox="1"/>
          <p:nvPr/>
        </p:nvSpPr>
        <p:spPr>
          <a:xfrm>
            <a:off x="5312154" y="1597891"/>
            <a:ext cx="3016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Aedes </a:t>
            </a:r>
            <a:r>
              <a:rPr lang="en-US" b="1" i="1" dirty="0" err="1"/>
              <a:t>koreicus</a:t>
            </a:r>
            <a:r>
              <a:rPr lang="en-US" b="1" i="1" dirty="0"/>
              <a:t> </a:t>
            </a:r>
            <a:r>
              <a:rPr lang="en-US" sz="1600" dirty="0"/>
              <a:t>(Belgique, 2008)</a:t>
            </a:r>
          </a:p>
        </p:txBody>
      </p:sp>
      <p:pic>
        <p:nvPicPr>
          <p:cNvPr id="12" name="Image 7">
            <a:extLst>
              <a:ext uri="{FF2B5EF4-FFF2-40B4-BE49-F238E27FC236}">
                <a16:creationId xmlns="" xmlns:a16="http://schemas.microsoft.com/office/drawing/2014/main" id="{AEB26655-9E0C-4AAD-A35A-DA0805335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91263"/>
            <a:ext cx="8667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2563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Image 6">
            <a:extLst>
              <a:ext uri="{FF2B5EF4-FFF2-40B4-BE49-F238E27FC236}">
                <a16:creationId xmlns="" xmlns:a16="http://schemas.microsoft.com/office/drawing/2014/main" id="{78AF7C6E-4C0B-481B-AEB7-FA80ACD27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1836068"/>
            <a:ext cx="1725612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Image 8">
            <a:extLst>
              <a:ext uri="{FF2B5EF4-FFF2-40B4-BE49-F238E27FC236}">
                <a16:creationId xmlns="" xmlns:a16="http://schemas.microsoft.com/office/drawing/2014/main" id="{11645384-E902-4506-A3AE-906D74141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225" y="1834480"/>
            <a:ext cx="17145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ZoneTexte 9">
            <a:extLst>
              <a:ext uri="{FF2B5EF4-FFF2-40B4-BE49-F238E27FC236}">
                <a16:creationId xmlns="" xmlns:a16="http://schemas.microsoft.com/office/drawing/2014/main" id="{468D59FD-B898-4E34-AF0F-F45777D04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688" y="1340768"/>
            <a:ext cx="6524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1800"/>
              <a:t>2004</a:t>
            </a:r>
          </a:p>
        </p:txBody>
      </p:sp>
      <p:sp>
        <p:nvSpPr>
          <p:cNvPr id="37893" name="ZoneTexte 10">
            <a:extLst>
              <a:ext uri="{FF2B5EF4-FFF2-40B4-BE49-F238E27FC236}">
                <a16:creationId xmlns="" xmlns:a16="http://schemas.microsoft.com/office/drawing/2014/main" id="{A92F37FC-D06E-46ED-BDB3-CCB059CAB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8450" y="1340768"/>
            <a:ext cx="6524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1800"/>
              <a:t>2010</a:t>
            </a:r>
          </a:p>
        </p:txBody>
      </p:sp>
      <p:sp>
        <p:nvSpPr>
          <p:cNvPr id="37894" name="ZoneTexte 13">
            <a:extLst>
              <a:ext uri="{FF2B5EF4-FFF2-40B4-BE49-F238E27FC236}">
                <a16:creationId xmlns="" xmlns:a16="http://schemas.microsoft.com/office/drawing/2014/main" id="{A34A44E1-F31A-445A-9656-ADC0A4D13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388" y="1350293"/>
            <a:ext cx="652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1800"/>
              <a:t>2017</a:t>
            </a:r>
          </a:p>
        </p:txBody>
      </p:sp>
      <p:pic>
        <p:nvPicPr>
          <p:cNvPr id="37895" name="Image 15">
            <a:extLst>
              <a:ext uri="{FF2B5EF4-FFF2-40B4-BE49-F238E27FC236}">
                <a16:creationId xmlns="" xmlns:a16="http://schemas.microsoft.com/office/drawing/2014/main" id="{2F532235-D53E-4B35-BAA6-DDAC9CBFC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38" y="1834480"/>
            <a:ext cx="1754187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8" name="ZoneTexte 21">
            <a:extLst>
              <a:ext uri="{FF2B5EF4-FFF2-40B4-BE49-F238E27FC236}">
                <a16:creationId xmlns="" xmlns:a16="http://schemas.microsoft.com/office/drawing/2014/main" id="{D7F0B136-A6E4-4C18-A2B2-66AF9FBBBE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8013" y="309563"/>
            <a:ext cx="54181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3600" b="1" dirty="0"/>
              <a:t>Il arrive en France en 2004</a:t>
            </a:r>
          </a:p>
        </p:txBody>
      </p:sp>
      <p:pic>
        <p:nvPicPr>
          <p:cNvPr id="14" name="Image 23">
            <a:extLst>
              <a:ext uri="{FF2B5EF4-FFF2-40B4-BE49-F238E27FC236}">
                <a16:creationId xmlns="" xmlns:a16="http://schemas.microsoft.com/office/drawing/2014/main" id="{B2BF0414-4825-416B-B53C-09B6E47A9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573016"/>
            <a:ext cx="55118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au 2">
            <a:extLst>
              <a:ext uri="{FF2B5EF4-FFF2-40B4-BE49-F238E27FC236}">
                <a16:creationId xmlns="" xmlns:a16="http://schemas.microsoft.com/office/drawing/2014/main" id="{62F64B3D-42BD-4868-84F5-84EE5BD4D6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8652982"/>
              </p:ext>
            </p:extLst>
          </p:nvPr>
        </p:nvGraphicFramePr>
        <p:xfrm>
          <a:off x="2738712" y="5191284"/>
          <a:ext cx="4644516" cy="12801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48172">
                  <a:extLst>
                    <a:ext uri="{9D8B030D-6E8A-4147-A177-3AD203B41FA5}">
                      <a16:colId xmlns="" xmlns:a16="http://schemas.microsoft.com/office/drawing/2014/main" val="3819067790"/>
                    </a:ext>
                  </a:extLst>
                </a:gridCol>
                <a:gridCol w="1548172">
                  <a:extLst>
                    <a:ext uri="{9D8B030D-6E8A-4147-A177-3AD203B41FA5}">
                      <a16:colId xmlns="" xmlns:a16="http://schemas.microsoft.com/office/drawing/2014/main" val="4100556103"/>
                    </a:ext>
                  </a:extLst>
                </a:gridCol>
                <a:gridCol w="1548172">
                  <a:extLst>
                    <a:ext uri="{9D8B030D-6E8A-4147-A177-3AD203B41FA5}">
                      <a16:colId xmlns="" xmlns:a16="http://schemas.microsoft.com/office/drawing/2014/main" val="35942425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France </a:t>
                      </a:r>
                      <a:r>
                        <a:rPr lang="en-US" dirty="0" err="1"/>
                        <a:t>hexagonale</a:t>
                      </a:r>
                      <a:endParaRPr lang="en-US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Dengue</a:t>
                      </a: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Chikungunya</a:t>
                      </a: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6105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Cas </a:t>
                      </a:r>
                      <a:r>
                        <a:rPr lang="en-US" dirty="0" err="1"/>
                        <a:t>autochtones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64623930"/>
                  </a:ext>
                </a:extLst>
              </a:tr>
            </a:tbl>
          </a:graphicData>
        </a:graphic>
      </p:graphicFrame>
      <p:pic>
        <p:nvPicPr>
          <p:cNvPr id="15" name="Image 15">
            <a:extLst>
              <a:ext uri="{FF2B5EF4-FFF2-40B4-BE49-F238E27FC236}">
                <a16:creationId xmlns="" xmlns:a16="http://schemas.microsoft.com/office/drawing/2014/main" id="{39EA5AF1-CEA7-43AB-B2BD-B3C28C7EE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075" y="1789113"/>
            <a:ext cx="1538288" cy="147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20">
            <a:extLst>
              <a:ext uri="{FF2B5EF4-FFF2-40B4-BE49-F238E27FC236}">
                <a16:creationId xmlns="" xmlns:a16="http://schemas.microsoft.com/office/drawing/2014/main" id="{24278E04-1E5E-4429-A76B-4646D116B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3988" y="1341438"/>
            <a:ext cx="6524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1800"/>
              <a:t>2025</a:t>
            </a:r>
          </a:p>
        </p:txBody>
      </p:sp>
      <p:pic>
        <p:nvPicPr>
          <p:cNvPr id="18" name="Image 7">
            <a:extLst>
              <a:ext uri="{FF2B5EF4-FFF2-40B4-BE49-F238E27FC236}">
                <a16:creationId xmlns="" xmlns:a16="http://schemas.microsoft.com/office/drawing/2014/main" id="{89FE7D95-B933-4D2F-A3BA-8AD0FE601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91263"/>
            <a:ext cx="8667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3757004" y="241805"/>
            <a:ext cx="165782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fr-FR" sz="36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Dengue</a:t>
            </a:r>
          </a:p>
        </p:txBody>
      </p:sp>
      <p:pic>
        <p:nvPicPr>
          <p:cNvPr id="5" name="Picture 4" descr="dengue2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1268760"/>
            <a:ext cx="3952875" cy="2519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4" name="Text Box 2"/>
          <p:cNvSpPr txBox="1">
            <a:spLocks noChangeArrowheads="1"/>
          </p:cNvSpPr>
          <p:nvPr/>
        </p:nvSpPr>
        <p:spPr bwMode="auto">
          <a:xfrm>
            <a:off x="4603456" y="2132856"/>
            <a:ext cx="4592637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fr-FR" sz="1800" dirty="0">
                <a:latin typeface="Calibri" pitchFamily="34" charset="0"/>
              </a:rPr>
              <a:t>Isolé en 1943</a:t>
            </a:r>
          </a:p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fr-FR" sz="1800" i="1" dirty="0" err="1" smtClean="0">
                <a:latin typeface="Calibri" pitchFamily="34" charset="0"/>
              </a:rPr>
              <a:t>Orthoflavivirus</a:t>
            </a:r>
            <a:r>
              <a:rPr lang="fr-FR" altLang="fr-FR" sz="1800" i="1" dirty="0">
                <a:latin typeface="Calibri" pitchFamily="34" charset="0"/>
              </a:rPr>
              <a:t>, </a:t>
            </a:r>
            <a:r>
              <a:rPr lang="fr-FR" altLang="fr-FR" sz="1800" i="1" dirty="0" err="1">
                <a:latin typeface="Calibri" pitchFamily="34" charset="0"/>
              </a:rPr>
              <a:t>Flaviviridae</a:t>
            </a:r>
            <a:endParaRPr lang="fr-FR" altLang="fr-FR" sz="1800" i="1" dirty="0">
              <a:latin typeface="Calibri" pitchFamily="34" charset="0"/>
            </a:endParaRPr>
          </a:p>
          <a:p>
            <a:pPr marL="285750" indent="-285750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800" dirty="0">
                <a:latin typeface="Calibri" pitchFamily="34" charset="0"/>
                <a:ea typeface="Calibri" pitchFamily="34" charset="0"/>
                <a:cs typeface="Calibri" pitchFamily="34" charset="0"/>
              </a:rPr>
              <a:t>4 sérotypes : DENV-1 à DENV-4 </a:t>
            </a:r>
          </a:p>
          <a:p>
            <a:pPr marL="285750" indent="-285750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800" dirty="0">
                <a:latin typeface="Calibri" pitchFamily="34" charset="0"/>
                <a:ea typeface="Calibri" pitchFamily="34" charset="0"/>
                <a:cs typeface="Calibri" pitchFamily="34" charset="0"/>
              </a:rPr>
              <a:t>Plusieurs génotypes</a:t>
            </a:r>
          </a:p>
          <a:p>
            <a:pPr marL="285750" indent="-285750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fr-FR" altLang="fr-FR" sz="1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285750" indent="-285750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800" dirty="0">
                <a:latin typeface="Calibri" pitchFamily="34" charset="0"/>
                <a:ea typeface="Calibri" pitchFamily="34" charset="0"/>
                <a:cs typeface="Calibri" pitchFamily="34" charset="0"/>
              </a:rPr>
              <a:t> 390 millions d’infections/an</a:t>
            </a:r>
          </a:p>
          <a:p>
            <a:pPr marL="285750" indent="-285750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800" dirty="0">
                <a:latin typeface="Calibri" pitchFamily="34" charset="0"/>
                <a:ea typeface="Calibri" pitchFamily="34" charset="0"/>
                <a:cs typeface="Calibri" pitchFamily="34" charset="0"/>
              </a:rPr>
              <a:t> 96 millions de cas symptomatiques/an</a:t>
            </a:r>
          </a:p>
          <a:p>
            <a:pPr marL="285750" indent="-285750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800" dirty="0">
                <a:latin typeface="Calibri" pitchFamily="34" charset="0"/>
                <a:ea typeface="Calibri" pitchFamily="34" charset="0"/>
                <a:cs typeface="Calibri" pitchFamily="34" charset="0"/>
              </a:rPr>
              <a:t>30 000 morts/an</a:t>
            </a:r>
          </a:p>
          <a:p>
            <a:pPr marL="285750" indent="-285750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800" dirty="0">
                <a:latin typeface="Calibri" pitchFamily="34" charset="0"/>
                <a:ea typeface="Calibri" pitchFamily="34" charset="0"/>
                <a:cs typeface="Calibri" pitchFamily="34" charset="0"/>
              </a:rPr>
              <a:t> pas de traitement spécifique</a:t>
            </a:r>
          </a:p>
          <a:p>
            <a:pPr marL="285750" indent="-285750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800" dirty="0">
                <a:latin typeface="Calibri" pitchFamily="34" charset="0"/>
                <a:ea typeface="Calibri" pitchFamily="34" charset="0"/>
                <a:cs typeface="Calibri" pitchFamily="34" charset="0"/>
              </a:rPr>
              <a:t>3 vaccins: Sanofi, Takeda, </a:t>
            </a:r>
            <a:r>
              <a:rPr lang="fr-FR" altLang="fr-FR" sz="1800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Butantan</a:t>
            </a:r>
            <a:endParaRPr lang="fr-FR" altLang="fr-FR" sz="1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285750" indent="-285750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800" dirty="0">
                <a:latin typeface="Calibri" pitchFamily="34" charset="0"/>
                <a:ea typeface="Calibri" pitchFamily="34" charset="0"/>
                <a:cs typeface="Calibri" pitchFamily="34" charset="0"/>
              </a:rPr>
              <a:t>Vecteurs: </a:t>
            </a:r>
            <a:r>
              <a:rPr lang="fr-FR" altLang="fr-FR" sz="18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Aedes </a:t>
            </a:r>
            <a:r>
              <a:rPr lang="fr-FR" altLang="fr-FR" sz="1800" i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aegypti</a:t>
            </a:r>
            <a:r>
              <a:rPr lang="fr-FR" altLang="fr-FR" sz="18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fr-FR" altLang="fr-FR" sz="1800" dirty="0">
                <a:latin typeface="Calibri" pitchFamily="34" charset="0"/>
                <a:ea typeface="Calibri" pitchFamily="34" charset="0"/>
                <a:cs typeface="Calibri" pitchFamily="34" charset="0"/>
              </a:rPr>
              <a:t>et </a:t>
            </a:r>
            <a:r>
              <a:rPr lang="fr-FR" altLang="fr-FR" sz="18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Aedes </a:t>
            </a:r>
            <a:r>
              <a:rPr lang="fr-FR" altLang="fr-FR" sz="1800" i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albopictus</a:t>
            </a:r>
            <a:endParaRPr lang="fr-FR" altLang="fr-FR" sz="1800" i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10" name="Image 6">
            <a:extLst>
              <a:ext uri="{FF2B5EF4-FFF2-40B4-BE49-F238E27FC236}">
                <a16:creationId xmlns="" xmlns:a16="http://schemas.microsoft.com/office/drawing/2014/main" id="{94E0FC4C-7C3B-43E9-AC2D-A9758C030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350" y="4376326"/>
            <a:ext cx="281465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3">
            <a:extLst>
              <a:ext uri="{FF2B5EF4-FFF2-40B4-BE49-F238E27FC236}">
                <a16:creationId xmlns="" xmlns:a16="http://schemas.microsoft.com/office/drawing/2014/main" id="{5253DB07-B305-45B1-9096-CE65F2FDB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6039219"/>
            <a:ext cx="20923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1000" dirty="0">
                <a:cs typeface="Calibri" panose="020F0502020204030204" pitchFamily="34" charset="0"/>
              </a:rPr>
              <a:t>St. John &amp; Rathore (2019)</a:t>
            </a:r>
          </a:p>
        </p:txBody>
      </p:sp>
      <p:pic>
        <p:nvPicPr>
          <p:cNvPr id="8" name="Image 14">
            <a:extLst>
              <a:ext uri="{FF2B5EF4-FFF2-40B4-BE49-F238E27FC236}">
                <a16:creationId xmlns="" xmlns:a16="http://schemas.microsoft.com/office/drawing/2014/main" id="{185026D8-3D53-4F66-BF0A-4AEDDE97B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91263"/>
            <a:ext cx="8667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3352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="" xmlns:a16="http://schemas.microsoft.com/office/drawing/2014/main" id="{35B9B230-CE3B-4CEC-BA4E-56379C9E3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388" y="1628775"/>
            <a:ext cx="4721225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ZoneTexte 4">
            <a:extLst>
              <a:ext uri="{FF2B5EF4-FFF2-40B4-BE49-F238E27FC236}">
                <a16:creationId xmlns="" xmlns:a16="http://schemas.microsoft.com/office/drawing/2014/main" id="{C5D001FB-EAE0-4907-9F62-4D20F49F2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6113" y="3119438"/>
            <a:ext cx="192200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fr-FR" altLang="fr-FR" sz="1800" dirty="0">
                <a:latin typeface="Calibri" panose="020F0502020204030204" pitchFamily="34" charset="0"/>
              </a:rPr>
              <a:t>DENV-1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fr-FR" altLang="fr-FR" sz="1800" dirty="0">
                <a:latin typeface="Calibri" panose="020F0502020204030204" pitchFamily="34" charset="0"/>
              </a:rPr>
              <a:t>DENV-2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fr-FR" altLang="fr-FR" sz="1800" dirty="0">
                <a:latin typeface="Calibri" panose="020F0502020204030204" pitchFamily="34" charset="0"/>
              </a:rPr>
              <a:t>1 million de cas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fr-FR" altLang="fr-FR" sz="1800" dirty="0">
                <a:latin typeface="Calibri" panose="020F0502020204030204" pitchFamily="34" charset="0"/>
              </a:rPr>
              <a:t>1000 morts</a:t>
            </a:r>
            <a:endParaRPr lang="en-US" altLang="fr-FR" sz="1800" dirty="0">
              <a:latin typeface="Calibri" panose="020F0502020204030204" pitchFamily="34" charset="0"/>
            </a:endParaRPr>
          </a:p>
        </p:txBody>
      </p:sp>
      <p:sp>
        <p:nvSpPr>
          <p:cNvPr id="53252" name="ZoneTexte 1">
            <a:extLst>
              <a:ext uri="{FF2B5EF4-FFF2-40B4-BE49-F238E27FC236}">
                <a16:creationId xmlns="" xmlns:a16="http://schemas.microsoft.com/office/drawing/2014/main" id="{8E3A2E91-4CB8-45DA-94FA-18FC26105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2031" y="6233303"/>
            <a:ext cx="11033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dirty="0">
                <a:latin typeface="Calibri" panose="020F0502020204030204" pitchFamily="34" charset="0"/>
              </a:rPr>
              <a:t>Louis K. (2012)</a:t>
            </a:r>
          </a:p>
        </p:txBody>
      </p:sp>
      <p:sp>
        <p:nvSpPr>
          <p:cNvPr id="53253" name="ZoneTexte 2">
            <a:extLst>
              <a:ext uri="{FF2B5EF4-FFF2-40B4-BE49-F238E27FC236}">
                <a16:creationId xmlns="" xmlns:a16="http://schemas.microsoft.com/office/drawing/2014/main" id="{A82786EA-2AD8-4E2C-B67A-25F0CD657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806" y="192088"/>
            <a:ext cx="69308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 dirty="0">
                <a:latin typeface="Calibri" panose="020F0502020204030204" pitchFamily="34" charset="0"/>
              </a:rPr>
              <a:t>Dengue: une menace pour l’Europe</a:t>
            </a:r>
          </a:p>
        </p:txBody>
      </p:sp>
      <p:sp>
        <p:nvSpPr>
          <p:cNvPr id="53254" name="Rectangle 1">
            <a:extLst>
              <a:ext uri="{FF2B5EF4-FFF2-40B4-BE49-F238E27FC236}">
                <a16:creationId xmlns="" xmlns:a16="http://schemas.microsoft.com/office/drawing/2014/main" id="{0DE21582-F54D-4632-800A-E5436B51C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1196752"/>
            <a:ext cx="33115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b="1" dirty="0">
                <a:latin typeface="Calibri" panose="020F0502020204030204" pitchFamily="34" charset="0"/>
              </a:rPr>
              <a:t>Epidémie de 1927-28 en Grèce</a:t>
            </a:r>
            <a:endParaRPr lang="en-US" altLang="fr-FR" sz="1800" b="1" dirty="0">
              <a:latin typeface="Calibri" panose="020F050202020403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A359CF62-260E-42F6-9B6D-85C9D1826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91263"/>
            <a:ext cx="8667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="" xmlns:a16="http://schemas.microsoft.com/office/drawing/2014/main" id="{5E61075A-9CA4-422E-984C-BF2E777EF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1125538"/>
            <a:ext cx="4359275" cy="498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4275" name="Rectangle 3">
            <a:extLst>
              <a:ext uri="{FF2B5EF4-FFF2-40B4-BE49-F238E27FC236}">
                <a16:creationId xmlns="" xmlns:a16="http://schemas.microsoft.com/office/drawing/2014/main" id="{4126F4B5-B3E1-4B53-A450-299B67B92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6763" y="6110288"/>
            <a:ext cx="17256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2750"/>
              </a:spcAft>
              <a:buFontTx/>
              <a:buNone/>
            </a:pPr>
            <a:r>
              <a:rPr lang="en-US" altLang="fr-FR" sz="1100">
                <a:solidFill>
                  <a:srgbClr val="000000"/>
                </a:solidFill>
                <a:latin typeface="Calibri" panose="020F0502020204030204" pitchFamily="34" charset="0"/>
              </a:rPr>
              <a:t>Schaffner &amp; Mathis </a:t>
            </a:r>
            <a:r>
              <a:rPr lang="en-US" altLang="fr-FR" sz="1200">
                <a:solidFill>
                  <a:srgbClr val="000000"/>
                </a:solidFill>
                <a:latin typeface="Calibri" panose="020F0502020204030204" pitchFamily="34" charset="0"/>
              </a:rPr>
              <a:t>(2014)</a:t>
            </a:r>
          </a:p>
        </p:txBody>
      </p:sp>
      <p:sp>
        <p:nvSpPr>
          <p:cNvPr id="54276" name="ZoneTexte 4">
            <a:extLst>
              <a:ext uri="{FF2B5EF4-FFF2-40B4-BE49-F238E27FC236}">
                <a16:creationId xmlns="" xmlns:a16="http://schemas.microsoft.com/office/drawing/2014/main" id="{03AA9DD7-FC7C-4BBC-95E3-3EDDF5233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9863" y="2276475"/>
            <a:ext cx="806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Calibri" panose="020F0502020204030204" pitchFamily="34" charset="0"/>
              </a:rPr>
              <a:t>1960</a:t>
            </a:r>
          </a:p>
        </p:txBody>
      </p:sp>
      <p:sp>
        <p:nvSpPr>
          <p:cNvPr id="54277" name="ZoneTexte 5">
            <a:extLst>
              <a:ext uri="{FF2B5EF4-FFF2-40B4-BE49-F238E27FC236}">
                <a16:creationId xmlns="" xmlns:a16="http://schemas.microsoft.com/office/drawing/2014/main" id="{DEC4FC63-3E2E-438A-A123-07553BB80F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1300" y="5013325"/>
            <a:ext cx="17005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>
                <a:latin typeface="Calibri" panose="020F0502020204030204" pitchFamily="34" charset="0"/>
              </a:rPr>
              <a:t>Aujourd’hui</a:t>
            </a:r>
          </a:p>
        </p:txBody>
      </p:sp>
      <p:sp>
        <p:nvSpPr>
          <p:cNvPr id="54278" name="ZoneTexte 6">
            <a:extLst>
              <a:ext uri="{FF2B5EF4-FFF2-40B4-BE49-F238E27FC236}">
                <a16:creationId xmlns="" xmlns:a16="http://schemas.microsoft.com/office/drawing/2014/main" id="{005B955D-9ED9-4AE7-B8A3-0C3C965D1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7063" y="188913"/>
            <a:ext cx="49413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3600" b="1" i="1" dirty="0" err="1">
                <a:latin typeface="Calibri" panose="020F0502020204030204" pitchFamily="34" charset="0"/>
              </a:rPr>
              <a:t>Aedes</a:t>
            </a:r>
            <a:r>
              <a:rPr lang="fr-FR" altLang="fr-FR" sz="3600" b="1" i="1" dirty="0">
                <a:latin typeface="Calibri" panose="020F0502020204030204" pitchFamily="34" charset="0"/>
              </a:rPr>
              <a:t> </a:t>
            </a:r>
            <a:r>
              <a:rPr lang="fr-FR" altLang="fr-FR" sz="3600" b="1" i="1" dirty="0" err="1">
                <a:latin typeface="Calibri" panose="020F0502020204030204" pitchFamily="34" charset="0"/>
              </a:rPr>
              <a:t>aegypti</a:t>
            </a:r>
            <a:r>
              <a:rPr lang="fr-FR" altLang="fr-FR" sz="3600" b="1" i="1" dirty="0">
                <a:latin typeface="Calibri" panose="020F0502020204030204" pitchFamily="34" charset="0"/>
              </a:rPr>
              <a:t> </a:t>
            </a:r>
            <a:r>
              <a:rPr lang="fr-FR" altLang="fr-FR" sz="3600" b="1" dirty="0">
                <a:latin typeface="Calibri" panose="020F0502020204030204" pitchFamily="34" charset="0"/>
              </a:rPr>
              <a:t>en Europe</a:t>
            </a:r>
          </a:p>
        </p:txBody>
      </p:sp>
      <p:sp>
        <p:nvSpPr>
          <p:cNvPr id="8" name="ZoneTexte 1">
            <a:extLst>
              <a:ext uri="{FF2B5EF4-FFF2-40B4-BE49-F238E27FC236}">
                <a16:creationId xmlns="" xmlns:a16="http://schemas.microsoft.com/office/drawing/2014/main" id="{DBF0E726-CCB9-4ECD-BA7F-30A823FF01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2477" y="5474990"/>
            <a:ext cx="1273875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en-US" sz="1400" dirty="0" err="1">
                <a:latin typeface="+mj-lt"/>
              </a:rPr>
              <a:t>Georgie</a:t>
            </a:r>
            <a:r>
              <a:rPr lang="fr-FR" altLang="en-US" sz="1400" dirty="0">
                <a:latin typeface="+mj-lt"/>
              </a:rPr>
              <a:t> (2004)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400" dirty="0">
                <a:latin typeface="+mj-lt"/>
              </a:rPr>
              <a:t>Turquie (2015)</a:t>
            </a:r>
            <a:endParaRPr lang="en-US" altLang="en-US" sz="1400" dirty="0">
              <a:latin typeface="+mj-lt"/>
            </a:endParaRPr>
          </a:p>
        </p:txBody>
      </p:sp>
      <p:pic>
        <p:nvPicPr>
          <p:cNvPr id="10" name="Image 7">
            <a:extLst>
              <a:ext uri="{FF2B5EF4-FFF2-40B4-BE49-F238E27FC236}">
                <a16:creationId xmlns="" xmlns:a16="http://schemas.microsoft.com/office/drawing/2014/main" id="{149BDF3E-7FB5-4582-860A-C78B3D2DD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91263"/>
            <a:ext cx="8667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Aedes albopictus map June 2025">
            <a:extLst>
              <a:ext uri="{FF2B5EF4-FFF2-40B4-BE49-F238E27FC236}">
                <a16:creationId xmlns="" xmlns:a16="http://schemas.microsoft.com/office/drawing/2014/main" id="{245FC417-7ABF-42CF-94DF-34974CDD0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84250"/>
            <a:ext cx="8150225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4" name="Connecteur droit avec flèche 43">
            <a:extLst>
              <a:ext uri="{FF2B5EF4-FFF2-40B4-BE49-F238E27FC236}">
                <a16:creationId xmlns="" xmlns:a16="http://schemas.microsoft.com/office/drawing/2014/main" id="{3B2F572A-BD2E-46C2-B634-C84ABE18D71D}"/>
              </a:ext>
            </a:extLst>
          </p:cNvPr>
          <p:cNvCxnSpPr>
            <a:cxnSpLocks/>
          </p:cNvCxnSpPr>
          <p:nvPr/>
        </p:nvCxnSpPr>
        <p:spPr>
          <a:xfrm flipH="1">
            <a:off x="4378325" y="3105150"/>
            <a:ext cx="80963" cy="1171575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="" xmlns:a16="http://schemas.microsoft.com/office/drawing/2014/main" id="{90E09EB2-40AD-4DA1-96F1-5804CF05C025}"/>
              </a:ext>
            </a:extLst>
          </p:cNvPr>
          <p:cNvSpPr/>
          <p:nvPr/>
        </p:nvSpPr>
        <p:spPr>
          <a:xfrm>
            <a:off x="4378559" y="4319970"/>
            <a:ext cx="211639" cy="21602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/>
          </a:p>
        </p:txBody>
      </p:sp>
      <p:sp>
        <p:nvSpPr>
          <p:cNvPr id="6" name="Ellipse 5">
            <a:extLst>
              <a:ext uri="{FF2B5EF4-FFF2-40B4-BE49-F238E27FC236}">
                <a16:creationId xmlns="" xmlns:a16="http://schemas.microsoft.com/office/drawing/2014/main" id="{859713DF-56B4-4301-84CC-139D2FBA53D4}"/>
              </a:ext>
            </a:extLst>
          </p:cNvPr>
          <p:cNvSpPr/>
          <p:nvPr/>
        </p:nvSpPr>
        <p:spPr>
          <a:xfrm>
            <a:off x="4131776" y="4427982"/>
            <a:ext cx="211639" cy="21602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/>
          </a:p>
        </p:txBody>
      </p:sp>
      <p:sp>
        <p:nvSpPr>
          <p:cNvPr id="7" name="Ellipse 6">
            <a:extLst>
              <a:ext uri="{FF2B5EF4-FFF2-40B4-BE49-F238E27FC236}">
                <a16:creationId xmlns="" xmlns:a16="http://schemas.microsoft.com/office/drawing/2014/main" id="{8DE388A6-C281-4AC7-9139-30E12F64770D}"/>
              </a:ext>
            </a:extLst>
          </p:cNvPr>
          <p:cNvSpPr/>
          <p:nvPr/>
        </p:nvSpPr>
        <p:spPr>
          <a:xfrm>
            <a:off x="4241746" y="4428906"/>
            <a:ext cx="211639" cy="21602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/>
          </a:p>
        </p:txBody>
      </p:sp>
      <p:sp>
        <p:nvSpPr>
          <p:cNvPr id="46092" name="ZoneTexte 7">
            <a:extLst>
              <a:ext uri="{FF2B5EF4-FFF2-40B4-BE49-F238E27FC236}">
                <a16:creationId xmlns="" xmlns:a16="http://schemas.microsoft.com/office/drawing/2014/main" id="{F2910CAC-4135-4AC1-A468-09B2B18E3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7888" y="3105150"/>
            <a:ext cx="1233487" cy="46037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Croatia</a:t>
            </a:r>
            <a:endParaRPr lang="fr-FR" altLang="fr-FR" sz="1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200" b="1" dirty="0">
                <a:latin typeface="Calibri" panose="020F0502020204030204" pitchFamily="34" charset="0"/>
                <a:cs typeface="Calibri" panose="020F0502020204030204" pitchFamily="34" charset="0"/>
              </a:rPr>
              <a:t>2010 (2 DENV-1)</a:t>
            </a:r>
          </a:p>
        </p:txBody>
      </p:sp>
      <p:sp>
        <p:nvSpPr>
          <p:cNvPr id="17422" name="ZoneTexte 18">
            <a:extLst>
              <a:ext uri="{FF2B5EF4-FFF2-40B4-BE49-F238E27FC236}">
                <a16:creationId xmlns="" xmlns:a16="http://schemas.microsoft.com/office/drawing/2014/main" id="{E6550594-94F6-4457-8269-B0C9D577A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425" y="1981200"/>
            <a:ext cx="1963738" cy="830263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b="1">
                <a:solidFill>
                  <a:srgbClr val="C00000"/>
                </a:solidFill>
                <a:cs typeface="Calibri" panose="020F0502020204030204" pitchFamily="34" charset="0"/>
              </a:rPr>
              <a:t>2014 (4)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b="1">
                <a:solidFill>
                  <a:srgbClr val="000000"/>
                </a:solidFill>
                <a:cs typeface="Calibri" panose="020F0502020204030204" pitchFamily="34" charset="0"/>
              </a:rPr>
              <a:t>1 DENV-1: Toulon (PACA)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b="1">
                <a:solidFill>
                  <a:srgbClr val="000000"/>
                </a:solidFill>
                <a:cs typeface="Calibri" panose="020F0502020204030204" pitchFamily="34" charset="0"/>
              </a:rPr>
              <a:t>1 DENV-2: Toulon (PACA)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b="1">
                <a:solidFill>
                  <a:srgbClr val="000000"/>
                </a:solidFill>
                <a:cs typeface="Calibri" panose="020F0502020204030204" pitchFamily="34" charset="0"/>
              </a:rPr>
              <a:t>2 DENV-2: Aubagne (PACA)</a:t>
            </a:r>
          </a:p>
        </p:txBody>
      </p:sp>
      <p:sp>
        <p:nvSpPr>
          <p:cNvPr id="17423" name="ZoneTexte 18">
            <a:extLst>
              <a:ext uri="{FF2B5EF4-FFF2-40B4-BE49-F238E27FC236}">
                <a16:creationId xmlns="" xmlns:a16="http://schemas.microsoft.com/office/drawing/2014/main" id="{EDB7BDE9-D102-4654-BB4B-38E6A0479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588" y="2879725"/>
            <a:ext cx="1755775" cy="646113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b="1">
                <a:solidFill>
                  <a:srgbClr val="C00000"/>
                </a:solidFill>
                <a:cs typeface="Calibri" panose="020F0502020204030204" pitchFamily="34" charset="0"/>
              </a:rPr>
              <a:t>2015 (8)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b="1">
                <a:solidFill>
                  <a:srgbClr val="000000"/>
                </a:solidFill>
                <a:cs typeface="Calibri" panose="020F0502020204030204" pitchFamily="34" charset="0"/>
              </a:rPr>
              <a:t>8 DENV-1: Nîmes (Occitanie)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="" xmlns:a16="http://schemas.microsoft.com/office/drawing/2014/main" id="{C7625BED-7F17-4590-BCE4-7F7D9266DF54}"/>
              </a:ext>
            </a:extLst>
          </p:cNvPr>
          <p:cNvCxnSpPr>
            <a:cxnSpLocks/>
            <a:stCxn id="17422" idx="3"/>
          </p:cNvCxnSpPr>
          <p:nvPr/>
        </p:nvCxnSpPr>
        <p:spPr>
          <a:xfrm>
            <a:off x="2570163" y="2397125"/>
            <a:ext cx="1592262" cy="1922463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="" xmlns:a16="http://schemas.microsoft.com/office/drawing/2014/main" id="{800C8771-CD34-4712-BC69-95EEC7C06204}"/>
              </a:ext>
            </a:extLst>
          </p:cNvPr>
          <p:cNvCxnSpPr>
            <a:cxnSpLocks/>
            <a:stCxn id="17423" idx="3"/>
          </p:cNvCxnSpPr>
          <p:nvPr/>
        </p:nvCxnSpPr>
        <p:spPr>
          <a:xfrm>
            <a:off x="2392363" y="3203575"/>
            <a:ext cx="1722437" cy="1039813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="" xmlns:a16="http://schemas.microsoft.com/office/drawing/2014/main" id="{B14001A8-F294-4E80-BDB2-3F9D6E2F6246}"/>
              </a:ext>
            </a:extLst>
          </p:cNvPr>
          <p:cNvCxnSpPr>
            <a:cxnSpLocks/>
            <a:stCxn id="17428" idx="2"/>
          </p:cNvCxnSpPr>
          <p:nvPr/>
        </p:nvCxnSpPr>
        <p:spPr>
          <a:xfrm>
            <a:off x="3873500" y="2486025"/>
            <a:ext cx="419100" cy="186055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="" xmlns:a16="http://schemas.microsoft.com/office/drawing/2014/main" id="{15EB98EB-C9E6-47B1-9DBF-F596B5049985}"/>
              </a:ext>
            </a:extLst>
          </p:cNvPr>
          <p:cNvCxnSpPr>
            <a:cxnSpLocks/>
            <a:stCxn id="46092" idx="1"/>
          </p:cNvCxnSpPr>
          <p:nvPr/>
        </p:nvCxnSpPr>
        <p:spPr>
          <a:xfrm flipH="1">
            <a:off x="5033963" y="3335338"/>
            <a:ext cx="923925" cy="1042987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28" name="ZoneTexte 1">
            <a:extLst>
              <a:ext uri="{FF2B5EF4-FFF2-40B4-BE49-F238E27FC236}">
                <a16:creationId xmlns="" xmlns:a16="http://schemas.microsoft.com/office/drawing/2014/main" id="{BAB7BB0C-CC33-4211-A2C1-A891CD043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5463" y="1993900"/>
            <a:ext cx="1614487" cy="492125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rgbClr val="C00000"/>
                </a:solidFill>
                <a:cs typeface="Calibri" panose="020F0502020204030204" pitchFamily="34" charset="0"/>
              </a:rPr>
              <a:t>2010 (2)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200" b="1">
                <a:cs typeface="Calibri" panose="020F0502020204030204" pitchFamily="34" charset="0"/>
              </a:rPr>
              <a:t>2 DENV-1: Nice (PACA)</a:t>
            </a:r>
          </a:p>
        </p:txBody>
      </p:sp>
      <p:sp>
        <p:nvSpPr>
          <p:cNvPr id="17429" name="ZoneTexte 18">
            <a:extLst>
              <a:ext uri="{FF2B5EF4-FFF2-40B4-BE49-F238E27FC236}">
                <a16:creationId xmlns="" xmlns:a16="http://schemas.microsoft.com/office/drawing/2014/main" id="{83A1E428-9B15-4117-BBE6-CBB19C102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573463"/>
            <a:ext cx="2693987" cy="830262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b="1">
                <a:solidFill>
                  <a:srgbClr val="C00000"/>
                </a:solidFill>
                <a:cs typeface="Calibri" panose="020F0502020204030204" pitchFamily="34" charset="0"/>
              </a:rPr>
              <a:t>2018 (8)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b="1">
                <a:solidFill>
                  <a:srgbClr val="000000"/>
                </a:solidFill>
                <a:cs typeface="Calibri" panose="020F0502020204030204" pitchFamily="34" charset="0"/>
              </a:rPr>
              <a:t>5 DENV-2: Saint Laurent du Var (PACA)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b="1">
                <a:solidFill>
                  <a:srgbClr val="000000"/>
                </a:solidFill>
                <a:cs typeface="Calibri" panose="020F0502020204030204" pitchFamily="34" charset="0"/>
              </a:rPr>
              <a:t>2 DENV-1: Clapiers (Occitanie)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b="1">
                <a:solidFill>
                  <a:srgbClr val="000000"/>
                </a:solidFill>
                <a:cs typeface="Calibri" panose="020F0502020204030204" pitchFamily="34" charset="0"/>
              </a:rPr>
              <a:t>1 DENV-1: Nimes (Occitanie)</a:t>
            </a:r>
          </a:p>
        </p:txBody>
      </p:sp>
      <p:sp>
        <p:nvSpPr>
          <p:cNvPr id="17430" name="ZoneTexte 18">
            <a:extLst>
              <a:ext uri="{FF2B5EF4-FFF2-40B4-BE49-F238E27FC236}">
                <a16:creationId xmlns="" xmlns:a16="http://schemas.microsoft.com/office/drawing/2014/main" id="{CCDCD70F-3A68-4D38-8351-7B4361E53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763" y="4652963"/>
            <a:ext cx="2328862" cy="646112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b="1">
                <a:solidFill>
                  <a:srgbClr val="C00000"/>
                </a:solidFill>
                <a:cs typeface="Calibri" panose="020F0502020204030204" pitchFamily="34" charset="0"/>
              </a:rPr>
              <a:t>2019 (9)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b="1">
                <a:solidFill>
                  <a:srgbClr val="000000"/>
                </a:solidFill>
                <a:cs typeface="Calibri" panose="020F0502020204030204" pitchFamily="34" charset="0"/>
              </a:rPr>
              <a:t>7 DENV-1: Vallauris (PACA)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b="1">
                <a:solidFill>
                  <a:srgbClr val="000000"/>
                </a:solidFill>
                <a:cs typeface="Calibri" panose="020F0502020204030204" pitchFamily="34" charset="0"/>
              </a:rPr>
              <a:t>2 DENV-1: Caluire (ARA)</a:t>
            </a:r>
          </a:p>
        </p:txBody>
      </p:sp>
      <p:sp>
        <p:nvSpPr>
          <p:cNvPr id="17431" name="ZoneTexte 18">
            <a:extLst>
              <a:ext uri="{FF2B5EF4-FFF2-40B4-BE49-F238E27FC236}">
                <a16:creationId xmlns="" xmlns:a16="http://schemas.microsoft.com/office/drawing/2014/main" id="{5417C263-3D5E-408F-8DDC-76E44C702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2550" y="5346700"/>
            <a:ext cx="2593975" cy="1385888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b="1">
                <a:solidFill>
                  <a:srgbClr val="C00000"/>
                </a:solidFill>
                <a:cs typeface="Calibri" panose="020F0502020204030204" pitchFamily="34" charset="0"/>
              </a:rPr>
              <a:t>2020 (13)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b="1">
                <a:solidFill>
                  <a:srgbClr val="000000"/>
                </a:solidFill>
                <a:cs typeface="Calibri" panose="020F0502020204030204" pitchFamily="34" charset="0"/>
              </a:rPr>
              <a:t>3 DENV-1: Croix-Valmer (PACA)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b="1">
                <a:solidFill>
                  <a:srgbClr val="000000"/>
                </a:solidFill>
                <a:cs typeface="Calibri" panose="020F0502020204030204" pitchFamily="34" charset="0"/>
              </a:rPr>
              <a:t>5 DENV-2: Nice (PACA)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b="1">
                <a:solidFill>
                  <a:srgbClr val="000000"/>
                </a:solidFill>
                <a:cs typeface="Calibri" panose="020F0502020204030204" pitchFamily="34" charset="0"/>
              </a:rPr>
              <a:t>2 DENV: Saint Laurent du Var (PACA)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b="1">
                <a:solidFill>
                  <a:srgbClr val="000000"/>
                </a:solidFill>
                <a:cs typeface="Calibri" panose="020F0502020204030204" pitchFamily="34" charset="0"/>
              </a:rPr>
              <a:t>1 DENV: Hérault (Occitanie)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b="1">
                <a:solidFill>
                  <a:srgbClr val="000000"/>
                </a:solidFill>
                <a:cs typeface="Calibri" panose="020F0502020204030204" pitchFamily="34" charset="0"/>
              </a:rPr>
              <a:t>1 DENV (Hérault ou Gard)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b="1">
                <a:solidFill>
                  <a:srgbClr val="000000"/>
                </a:solidFill>
                <a:cs typeface="Calibri" panose="020F0502020204030204" pitchFamily="34" charset="0"/>
              </a:rPr>
              <a:t>1 DENV (Gard)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="" xmlns:a16="http://schemas.microsoft.com/office/drawing/2014/main" id="{DDE9CA7F-1353-4144-99CE-A7AEE377EC5F}"/>
              </a:ext>
            </a:extLst>
          </p:cNvPr>
          <p:cNvCxnSpPr>
            <a:cxnSpLocks/>
            <a:stCxn id="17429" idx="3"/>
          </p:cNvCxnSpPr>
          <p:nvPr/>
        </p:nvCxnSpPr>
        <p:spPr>
          <a:xfrm>
            <a:off x="3305175" y="3989388"/>
            <a:ext cx="774700" cy="59690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="" xmlns:a16="http://schemas.microsoft.com/office/drawing/2014/main" id="{2A0E53EE-95EC-4F77-BA20-246247318976}"/>
              </a:ext>
            </a:extLst>
          </p:cNvPr>
          <p:cNvCxnSpPr>
            <a:cxnSpLocks/>
            <a:stCxn id="17430" idx="3"/>
          </p:cNvCxnSpPr>
          <p:nvPr/>
        </p:nvCxnSpPr>
        <p:spPr>
          <a:xfrm flipV="1">
            <a:off x="2968625" y="4725988"/>
            <a:ext cx="1233488" cy="250825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="" xmlns:a16="http://schemas.microsoft.com/office/drawing/2014/main" id="{6DE2A267-EB40-48B1-90C2-0D221C7D07C4}"/>
              </a:ext>
            </a:extLst>
          </p:cNvPr>
          <p:cNvCxnSpPr>
            <a:cxnSpLocks/>
            <a:stCxn id="17431" idx="3"/>
          </p:cNvCxnSpPr>
          <p:nvPr/>
        </p:nvCxnSpPr>
        <p:spPr>
          <a:xfrm flipV="1">
            <a:off x="3946525" y="4725988"/>
            <a:ext cx="387350" cy="131445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35" name="ZoneTexte 18">
            <a:extLst>
              <a:ext uri="{FF2B5EF4-FFF2-40B4-BE49-F238E27FC236}">
                <a16:creationId xmlns="" xmlns:a16="http://schemas.microsoft.com/office/drawing/2014/main" id="{DFA4C731-6F75-45DF-8136-D55E749D7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5910263"/>
            <a:ext cx="1746250" cy="83185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b="1">
                <a:solidFill>
                  <a:srgbClr val="C00000"/>
                </a:solidFill>
                <a:cs typeface="Calibri" panose="020F0502020204030204" pitchFamily="34" charset="0"/>
              </a:rPr>
              <a:t>2021 (2)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b="1">
                <a:solidFill>
                  <a:srgbClr val="000000"/>
                </a:solidFill>
                <a:cs typeface="Calibri" panose="020F0502020204030204" pitchFamily="34" charset="0"/>
              </a:rPr>
              <a:t>1 DENV: PACA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b="1">
                <a:solidFill>
                  <a:srgbClr val="000000"/>
                </a:solidFill>
                <a:cs typeface="Calibri" panose="020F0502020204030204" pitchFamily="34" charset="0"/>
              </a:rPr>
              <a:t>1 DENV: Montpellier (Occitanie)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="" xmlns:a16="http://schemas.microsoft.com/office/drawing/2014/main" id="{5D00AB9F-47CA-482C-9BD2-40923484FA89}"/>
              </a:ext>
            </a:extLst>
          </p:cNvPr>
          <p:cNvCxnSpPr>
            <a:cxnSpLocks/>
            <a:stCxn id="17435" idx="0"/>
          </p:cNvCxnSpPr>
          <p:nvPr/>
        </p:nvCxnSpPr>
        <p:spPr>
          <a:xfrm flipH="1" flipV="1">
            <a:off x="4529138" y="4838700"/>
            <a:ext cx="484187" cy="1071563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37" name="ZoneTexte 18">
            <a:extLst>
              <a:ext uri="{FF2B5EF4-FFF2-40B4-BE49-F238E27FC236}">
                <a16:creationId xmlns="" xmlns:a16="http://schemas.microsoft.com/office/drawing/2014/main" id="{8A9B3E71-FF3C-465B-956A-957FDD979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2175" y="5911850"/>
            <a:ext cx="985838" cy="830263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b="1">
                <a:solidFill>
                  <a:srgbClr val="C00000"/>
                </a:solidFill>
                <a:cs typeface="Calibri" panose="020F0502020204030204" pitchFamily="34" charset="0"/>
              </a:rPr>
              <a:t>2022</a:t>
            </a:r>
            <a:r>
              <a:rPr lang="fr-FR" altLang="fr-FR" sz="1200" b="1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fr-FR" altLang="fr-FR" sz="1200" b="1">
                <a:solidFill>
                  <a:srgbClr val="C00000"/>
                </a:solidFill>
                <a:cs typeface="Calibri" panose="020F0502020204030204" pitchFamily="34" charset="0"/>
              </a:rPr>
              <a:t>(66)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b="1">
                <a:solidFill>
                  <a:srgbClr val="000000"/>
                </a:solidFill>
                <a:cs typeface="Calibri" panose="020F0502020204030204" pitchFamily="34" charset="0"/>
              </a:rPr>
              <a:t>PACA, Occitanie, Corse</a:t>
            </a:r>
          </a:p>
        </p:txBody>
      </p:sp>
      <p:sp>
        <p:nvSpPr>
          <p:cNvPr id="33" name="ZoneTexte 7">
            <a:extLst>
              <a:ext uri="{FF2B5EF4-FFF2-40B4-BE49-F238E27FC236}">
                <a16:creationId xmlns="" xmlns:a16="http://schemas.microsoft.com/office/drawing/2014/main" id="{21D5CF5A-7D32-45F8-902D-9A57CEF57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9950" y="4643438"/>
            <a:ext cx="1233488" cy="120173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Spain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200" b="1" dirty="0">
                <a:latin typeface="Calibri" panose="020F0502020204030204" pitchFamily="34" charset="0"/>
                <a:cs typeface="Calibri" panose="020F0502020204030204" pitchFamily="34" charset="0"/>
              </a:rPr>
              <a:t>2018 (6 DENV-1)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200" b="1" dirty="0">
                <a:latin typeface="Calibri" panose="020F0502020204030204" pitchFamily="34" charset="0"/>
                <a:cs typeface="Calibri" panose="020F0502020204030204" pitchFamily="34" charset="0"/>
              </a:rPr>
              <a:t>2019 (1 DENV-1)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200" b="1" dirty="0">
                <a:latin typeface="Calibri" panose="020F0502020204030204" pitchFamily="34" charset="0"/>
                <a:cs typeface="Calibri" panose="020F0502020204030204" pitchFamily="34" charset="0"/>
              </a:rPr>
              <a:t>2022 (6)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200" b="1" dirty="0">
                <a:latin typeface="Calibri" panose="020F0502020204030204" pitchFamily="34" charset="0"/>
                <a:cs typeface="Calibri" panose="020F0502020204030204" pitchFamily="34" charset="0"/>
              </a:rPr>
              <a:t>2023 (3)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200" b="1" dirty="0">
                <a:latin typeface="Calibri" panose="020F0502020204030204" pitchFamily="34" charset="0"/>
                <a:cs typeface="Calibri" panose="020F0502020204030204" pitchFamily="34" charset="0"/>
              </a:rPr>
              <a:t>2024 (5)</a:t>
            </a:r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="" xmlns:a16="http://schemas.microsoft.com/office/drawing/2014/main" id="{5750DE6D-CC6B-4C9F-8D95-CE874ECCC34C}"/>
              </a:ext>
            </a:extLst>
          </p:cNvPr>
          <p:cNvCxnSpPr>
            <a:cxnSpLocks/>
            <a:stCxn id="33" idx="1"/>
          </p:cNvCxnSpPr>
          <p:nvPr/>
        </p:nvCxnSpPr>
        <p:spPr>
          <a:xfrm flipH="1" flipV="1">
            <a:off x="4079875" y="4851400"/>
            <a:ext cx="1870075" cy="393700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7">
            <a:extLst>
              <a:ext uri="{FF2B5EF4-FFF2-40B4-BE49-F238E27FC236}">
                <a16:creationId xmlns="" xmlns:a16="http://schemas.microsoft.com/office/drawing/2014/main" id="{1066AAFA-221A-4D7F-BFB5-F92CCA837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7888" y="3594100"/>
            <a:ext cx="1314450" cy="1016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fr-FR" altLang="fr-FR" sz="1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Italy</a:t>
            </a:r>
            <a:endParaRPr lang="fr-FR" altLang="fr-FR" sz="1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fr-FR" altLang="fr-FR" sz="1200" b="1" dirty="0">
                <a:latin typeface="Calibri" panose="020F0502020204030204" pitchFamily="34" charset="0"/>
                <a:cs typeface="Calibri" panose="020F0502020204030204" pitchFamily="34" charset="0"/>
              </a:rPr>
              <a:t>2020 (11 DENV-1)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200" b="1" dirty="0">
                <a:latin typeface="Calibri" panose="020F0502020204030204" pitchFamily="34" charset="0"/>
                <a:cs typeface="Calibri" panose="020F0502020204030204" pitchFamily="34" charset="0"/>
              </a:rPr>
              <a:t>2023 (82)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200" b="1" dirty="0">
                <a:latin typeface="Calibri" panose="020F0502020204030204" pitchFamily="34" charset="0"/>
                <a:cs typeface="Calibri" panose="020F0502020204030204" pitchFamily="34" charset="0"/>
              </a:rPr>
              <a:t>2024 (199)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200" b="1" dirty="0">
                <a:latin typeface="Calibri" panose="020F0502020204030204" pitchFamily="34" charset="0"/>
                <a:cs typeface="Calibri" panose="020F0502020204030204" pitchFamily="34" charset="0"/>
              </a:rPr>
              <a:t>2025 (4)</a:t>
            </a:r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="" xmlns:a16="http://schemas.microsoft.com/office/drawing/2014/main" id="{FAFB5A11-09A5-4D66-AFAE-7CEBA8C9A536}"/>
              </a:ext>
            </a:extLst>
          </p:cNvPr>
          <p:cNvCxnSpPr>
            <a:cxnSpLocks/>
            <a:stCxn id="36" idx="1"/>
          </p:cNvCxnSpPr>
          <p:nvPr/>
        </p:nvCxnSpPr>
        <p:spPr>
          <a:xfrm flipH="1">
            <a:off x="4819650" y="4102100"/>
            <a:ext cx="1138238" cy="395288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42" name="ZoneTexte 21">
            <a:extLst>
              <a:ext uri="{FF2B5EF4-FFF2-40B4-BE49-F238E27FC236}">
                <a16:creationId xmlns="" xmlns:a16="http://schemas.microsoft.com/office/drawing/2014/main" id="{F4B94ACF-2388-4284-9888-99816B71A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2775" y="2557463"/>
            <a:ext cx="1871663" cy="461962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fr-FR" sz="1200" b="1">
                <a:solidFill>
                  <a:srgbClr val="C00000"/>
                </a:solidFill>
                <a:cs typeface="Calibri" panose="020F0502020204030204" pitchFamily="34" charset="0"/>
              </a:rPr>
              <a:t>2013 (1)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fr-FR" sz="1200" b="1">
                <a:cs typeface="Calibri" panose="020F0502020204030204" pitchFamily="34" charset="0"/>
              </a:rPr>
              <a:t>1 DENV-2: Venelles (PACA)</a:t>
            </a:r>
          </a:p>
        </p:txBody>
      </p:sp>
      <p:sp>
        <p:nvSpPr>
          <p:cNvPr id="17443" name="ZoneTexte 18">
            <a:extLst>
              <a:ext uri="{FF2B5EF4-FFF2-40B4-BE49-F238E27FC236}">
                <a16:creationId xmlns="" xmlns:a16="http://schemas.microsoft.com/office/drawing/2014/main" id="{7BC1B812-012E-4A14-918A-8DBC979C1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750" y="5910263"/>
            <a:ext cx="985838" cy="830262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b="1">
                <a:solidFill>
                  <a:srgbClr val="C00000"/>
                </a:solidFill>
                <a:cs typeface="Calibri" panose="020F0502020204030204" pitchFamily="34" charset="0"/>
              </a:rPr>
              <a:t>2023</a:t>
            </a:r>
            <a:r>
              <a:rPr lang="fr-FR" altLang="fr-FR" sz="1200" b="1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fr-FR" altLang="fr-FR" sz="1200" b="1">
                <a:solidFill>
                  <a:srgbClr val="C00000"/>
                </a:solidFill>
                <a:cs typeface="Calibri" panose="020F0502020204030204" pitchFamily="34" charset="0"/>
              </a:rPr>
              <a:t>(45)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b="1">
                <a:solidFill>
                  <a:srgbClr val="000000"/>
                </a:solidFill>
                <a:cs typeface="Calibri" panose="020F0502020204030204" pitchFamily="34" charset="0"/>
              </a:rPr>
              <a:t>PACA, Occitanie, IdF, ARA</a:t>
            </a:r>
          </a:p>
        </p:txBody>
      </p:sp>
      <p:sp>
        <p:nvSpPr>
          <p:cNvPr id="17444" name="ZoneTexte 18">
            <a:extLst>
              <a:ext uri="{FF2B5EF4-FFF2-40B4-BE49-F238E27FC236}">
                <a16:creationId xmlns="" xmlns:a16="http://schemas.microsoft.com/office/drawing/2014/main" id="{B6BCFB3E-04B2-43B7-ABAB-7C8CD556E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863" y="5826125"/>
            <a:ext cx="985837" cy="646113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b="1" dirty="0">
                <a:solidFill>
                  <a:srgbClr val="C00000"/>
                </a:solidFill>
                <a:cs typeface="Calibri" panose="020F0502020204030204" pitchFamily="34" charset="0"/>
              </a:rPr>
              <a:t>2024</a:t>
            </a:r>
            <a:r>
              <a:rPr lang="fr-FR" altLang="fr-FR" sz="12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fr-FR" altLang="fr-FR" sz="1200" b="1" dirty="0" smtClean="0">
                <a:solidFill>
                  <a:srgbClr val="C00000"/>
                </a:solidFill>
                <a:cs typeface="Calibri" panose="020F0502020204030204" pitchFamily="34" charset="0"/>
              </a:rPr>
              <a:t>(66)</a:t>
            </a:r>
            <a:endParaRPr lang="fr-FR" altLang="fr-FR" sz="1200" b="1" dirty="0">
              <a:solidFill>
                <a:srgbClr val="C00000"/>
              </a:solidFill>
              <a:cs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b="1" dirty="0">
                <a:solidFill>
                  <a:srgbClr val="000000"/>
                </a:solidFill>
                <a:cs typeface="Calibri" panose="020F0502020204030204" pitchFamily="34" charset="0"/>
              </a:rPr>
              <a:t>ARA, PACA, Occitanie</a:t>
            </a:r>
          </a:p>
        </p:txBody>
      </p:sp>
      <p:sp>
        <p:nvSpPr>
          <p:cNvPr id="17445" name="ZoneTexte 18">
            <a:extLst>
              <a:ext uri="{FF2B5EF4-FFF2-40B4-BE49-F238E27FC236}">
                <a16:creationId xmlns="" xmlns:a16="http://schemas.microsoft.com/office/drawing/2014/main" id="{AA0C4ADC-D0A4-43C0-8E68-365B77F4D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863" y="4930775"/>
            <a:ext cx="985837" cy="83185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b="1" dirty="0">
                <a:solidFill>
                  <a:srgbClr val="C00000"/>
                </a:solidFill>
                <a:cs typeface="Calibri" panose="020F0502020204030204" pitchFamily="34" charset="0"/>
              </a:rPr>
              <a:t>2025</a:t>
            </a:r>
            <a:r>
              <a:rPr lang="fr-FR" altLang="fr-FR" sz="12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fr-FR" altLang="fr-FR" sz="1200" b="1" dirty="0" smtClean="0">
                <a:solidFill>
                  <a:srgbClr val="C00000"/>
                </a:solidFill>
                <a:cs typeface="Calibri" panose="020F0502020204030204" pitchFamily="34" charset="0"/>
              </a:rPr>
              <a:t>(21)</a:t>
            </a:r>
            <a:endParaRPr lang="fr-FR" altLang="fr-FR" sz="1200" b="1" dirty="0">
              <a:solidFill>
                <a:srgbClr val="C00000"/>
              </a:solidFill>
              <a:cs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b="1" dirty="0">
                <a:solidFill>
                  <a:srgbClr val="000000"/>
                </a:solidFill>
                <a:cs typeface="Calibri" panose="020F0502020204030204" pitchFamily="34" charset="0"/>
              </a:rPr>
              <a:t>ARA, PACA, Occitanie, NA</a:t>
            </a:r>
          </a:p>
        </p:txBody>
      </p:sp>
      <p:pic>
        <p:nvPicPr>
          <p:cNvPr id="17446" name="Image 34">
            <a:extLst>
              <a:ext uri="{FF2B5EF4-FFF2-40B4-BE49-F238E27FC236}">
                <a16:creationId xmlns="" xmlns:a16="http://schemas.microsoft.com/office/drawing/2014/main" id="{F3AF6CCB-EE0A-4B65-BBB6-B2366A4EF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91263"/>
            <a:ext cx="8667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ZoneTexte 7">
            <a:extLst>
              <a:ext uri="{FF2B5EF4-FFF2-40B4-BE49-F238E27FC236}">
                <a16:creationId xmlns="" xmlns:a16="http://schemas.microsoft.com/office/drawing/2014/main" id="{F96E8081-796F-437B-AADE-9D227FECF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2175" y="2589213"/>
            <a:ext cx="722313" cy="46196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Portugal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200" b="1" dirty="0">
                <a:latin typeface="Calibri" panose="020F0502020204030204" pitchFamily="34" charset="0"/>
                <a:cs typeface="Calibri" panose="020F0502020204030204" pitchFamily="34" charset="0"/>
              </a:rPr>
              <a:t>2025 (2)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6C821D07-0A2D-403B-96F1-15D599F14790}"/>
              </a:ext>
            </a:extLst>
          </p:cNvPr>
          <p:cNvSpPr/>
          <p:nvPr/>
        </p:nvSpPr>
        <p:spPr>
          <a:xfrm>
            <a:off x="0" y="188913"/>
            <a:ext cx="913447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b="1" kern="0" dirty="0">
                <a:latin typeface="Calibri" panose="020F0502020204030204" pitchFamily="34" charset="0"/>
                <a:cs typeface="Calibri" panose="020F0502020204030204" pitchFamily="34" charset="0"/>
              </a:rPr>
              <a:t>La dengue de retour en Europe continentale</a:t>
            </a:r>
            <a:endParaRPr lang="fr-FR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0">
            <a:extLst>
              <a:ext uri="{FF2B5EF4-FFF2-40B4-BE49-F238E27FC236}">
                <a16:creationId xmlns="" xmlns:a16="http://schemas.microsoft.com/office/drawing/2014/main" id="{0F5CF790-40C4-43CF-8C88-20B6F8422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2200" y="5419725"/>
            <a:ext cx="13335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00" dirty="0">
                <a:solidFill>
                  <a:srgbClr val="000000"/>
                </a:solidFill>
                <a:latin typeface="Calibri" panose="020F0502020204030204" pitchFamily="34" charset="0"/>
              </a:rPr>
              <a:t>Vega-Rua et al. (2013)</a:t>
            </a:r>
          </a:p>
        </p:txBody>
      </p:sp>
      <p:sp>
        <p:nvSpPr>
          <p:cNvPr id="76803" name="ZoneTexte 10">
            <a:extLst>
              <a:ext uri="{FF2B5EF4-FFF2-40B4-BE49-F238E27FC236}">
                <a16:creationId xmlns="" xmlns:a16="http://schemas.microsoft.com/office/drawing/2014/main" id="{C46152B7-BA8D-4E1D-BD83-89CFBBD12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933" y="227013"/>
            <a:ext cx="71913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 i="1" dirty="0" err="1">
                <a:latin typeface="Calibri" panose="020F0502020204030204" pitchFamily="34" charset="0"/>
              </a:rPr>
              <a:t>Ae</a:t>
            </a:r>
            <a:r>
              <a:rPr lang="fr-FR" altLang="fr-FR" sz="3600" b="1" i="1" dirty="0">
                <a:latin typeface="Calibri" panose="020F0502020204030204" pitchFamily="34" charset="0"/>
              </a:rPr>
              <a:t>. </a:t>
            </a:r>
            <a:r>
              <a:rPr lang="fr-FR" altLang="fr-FR" sz="3600" b="1" i="1" dirty="0" err="1">
                <a:latin typeface="Calibri" panose="020F0502020204030204" pitchFamily="34" charset="0"/>
              </a:rPr>
              <a:t>albopictus</a:t>
            </a:r>
            <a:r>
              <a:rPr lang="fr-FR" altLang="fr-FR" sz="3600" b="1" dirty="0">
                <a:latin typeface="Calibri" panose="020F0502020204030204" pitchFamily="34" charset="0"/>
              </a:rPr>
              <a:t> européens pour DENV</a:t>
            </a:r>
          </a:p>
        </p:txBody>
      </p:sp>
      <p:sp>
        <p:nvSpPr>
          <p:cNvPr id="76804" name="ZoneTexte 1">
            <a:extLst>
              <a:ext uri="{FF2B5EF4-FFF2-40B4-BE49-F238E27FC236}">
                <a16:creationId xmlns="" xmlns:a16="http://schemas.microsoft.com/office/drawing/2014/main" id="{AF6FDA16-47B9-4243-9B4F-54964A1F7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3538" y="1800225"/>
            <a:ext cx="811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>
                <a:latin typeface="Calibri" panose="020F0502020204030204" pitchFamily="34" charset="0"/>
              </a:rPr>
              <a:t>France</a:t>
            </a:r>
          </a:p>
        </p:txBody>
      </p:sp>
      <p:pic>
        <p:nvPicPr>
          <p:cNvPr id="76805" name="Picture 16">
            <a:extLst>
              <a:ext uri="{FF2B5EF4-FFF2-40B4-BE49-F238E27FC236}">
                <a16:creationId xmlns="" xmlns:a16="http://schemas.microsoft.com/office/drawing/2014/main" id="{CA244F0D-4C6B-49B9-B229-3D7D04F72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205038"/>
            <a:ext cx="43942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17">
            <a:extLst>
              <a:ext uri="{FF2B5EF4-FFF2-40B4-BE49-F238E27FC236}">
                <a16:creationId xmlns="" xmlns:a16="http://schemas.microsoft.com/office/drawing/2014/main" id="{F7989654-A0AA-477F-A33B-8BC3E08A9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275" y="1773238"/>
            <a:ext cx="9620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18">
            <a:extLst>
              <a:ext uri="{FF2B5EF4-FFF2-40B4-BE49-F238E27FC236}">
                <a16:creationId xmlns="" xmlns:a16="http://schemas.microsoft.com/office/drawing/2014/main" id="{91978250-D1F3-431A-843B-EB6A39718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2205038"/>
            <a:ext cx="315595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8" name="Picture 19">
            <a:extLst>
              <a:ext uri="{FF2B5EF4-FFF2-40B4-BE49-F238E27FC236}">
                <a16:creationId xmlns="" xmlns:a16="http://schemas.microsoft.com/office/drawing/2014/main" id="{157052C5-2883-43E0-85E8-3C7FE8898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813" y="2276475"/>
            <a:ext cx="10191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9" name="ZoneTexte 1">
            <a:extLst>
              <a:ext uri="{FF2B5EF4-FFF2-40B4-BE49-F238E27FC236}">
                <a16:creationId xmlns="" xmlns:a16="http://schemas.microsoft.com/office/drawing/2014/main" id="{9C333BBB-4102-43C2-9E14-F684C192B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5419725"/>
            <a:ext cx="12319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000">
                <a:latin typeface="Calibri" panose="020F0502020204030204" pitchFamily="34" charset="0"/>
                <a:cs typeface="Calibri" panose="020F0502020204030204" pitchFamily="34" charset="0"/>
              </a:rPr>
              <a:t>Bellone et al.</a:t>
            </a:r>
            <a:r>
              <a:rPr lang="fr-FR" altLang="fr-FR" sz="1000" i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1000">
                <a:latin typeface="Calibri" panose="020F0502020204030204" pitchFamily="34" charset="0"/>
                <a:cs typeface="Calibri" panose="020F0502020204030204" pitchFamily="34" charset="0"/>
              </a:rPr>
              <a:t>(2020)</a:t>
            </a:r>
          </a:p>
        </p:txBody>
      </p:sp>
      <p:pic>
        <p:nvPicPr>
          <p:cNvPr id="11" name="Image 7">
            <a:extLst>
              <a:ext uri="{FF2B5EF4-FFF2-40B4-BE49-F238E27FC236}">
                <a16:creationId xmlns="" xmlns:a16="http://schemas.microsoft.com/office/drawing/2014/main" id="{F0654604-F83D-4DC6-8154-62F695A06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91263"/>
            <a:ext cx="8667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563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8">
            <a:extLst>
              <a:ext uri="{FF2B5EF4-FFF2-40B4-BE49-F238E27FC236}">
                <a16:creationId xmlns="" xmlns:a16="http://schemas.microsoft.com/office/drawing/2014/main" id="{DF24351C-97B8-4E33-ADC0-1C2747C5F6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8121285"/>
              </p:ext>
            </p:extLst>
          </p:nvPr>
        </p:nvGraphicFramePr>
        <p:xfrm>
          <a:off x="-2590" y="2442154"/>
          <a:ext cx="4089289" cy="28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Prism 10" r:id="rId3" imgW="4435071" imgH="3123976" progId="Prism10.Document">
                  <p:embed/>
                </p:oleObj>
              </mc:Choice>
              <mc:Fallback>
                <p:oleObj name="Prism 10" r:id="rId3" imgW="4435071" imgH="3123976" progId="Prism10.Document">
                  <p:embed/>
                  <p:pic>
                    <p:nvPicPr>
                      <p:cNvPr id="8" name="Obje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590" y="2442154"/>
                        <a:ext cx="4089289" cy="288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Connecteur droit 2">
            <a:extLst>
              <a:ext uri="{FF2B5EF4-FFF2-40B4-BE49-F238E27FC236}">
                <a16:creationId xmlns="" xmlns:a16="http://schemas.microsoft.com/office/drawing/2014/main" id="{26C079B3-501C-4470-9B21-BF158891B5C5}"/>
              </a:ext>
            </a:extLst>
          </p:cNvPr>
          <p:cNvCxnSpPr/>
          <p:nvPr/>
        </p:nvCxnSpPr>
        <p:spPr>
          <a:xfrm>
            <a:off x="576248" y="3530484"/>
            <a:ext cx="3420000" cy="0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Objet 6">
            <a:extLst>
              <a:ext uri="{FF2B5EF4-FFF2-40B4-BE49-F238E27FC236}">
                <a16:creationId xmlns="" xmlns:a16="http://schemas.microsoft.com/office/drawing/2014/main" id="{37CEAF9D-ACF4-4B21-8E89-50DDEC9D4A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7435017"/>
              </p:ext>
            </p:extLst>
          </p:nvPr>
        </p:nvGraphicFramePr>
        <p:xfrm>
          <a:off x="5031336" y="2434342"/>
          <a:ext cx="4274139" cy="28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Prism 10" r:id="rId5" imgW="4613338" imgH="3108850" progId="Prism10.Document">
                  <p:embed/>
                </p:oleObj>
              </mc:Choice>
              <mc:Fallback>
                <p:oleObj name="Prism 10" r:id="rId5" imgW="4613338" imgH="3108850" progId="Prism10.Document">
                  <p:embed/>
                  <p:pic>
                    <p:nvPicPr>
                      <p:cNvPr id="10" name="Obje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1336" y="2434342"/>
                        <a:ext cx="4274139" cy="288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Connecteur droit 4">
            <a:extLst>
              <a:ext uri="{FF2B5EF4-FFF2-40B4-BE49-F238E27FC236}">
                <a16:creationId xmlns="" xmlns:a16="http://schemas.microsoft.com/office/drawing/2014/main" id="{07C7B463-25CC-47E5-B618-8D821E1A51B0}"/>
              </a:ext>
            </a:extLst>
          </p:cNvPr>
          <p:cNvCxnSpPr/>
          <p:nvPr/>
        </p:nvCxnSpPr>
        <p:spPr>
          <a:xfrm>
            <a:off x="5580112" y="3541117"/>
            <a:ext cx="3420000" cy="0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1">
            <a:extLst>
              <a:ext uri="{FF2B5EF4-FFF2-40B4-BE49-F238E27FC236}">
                <a16:creationId xmlns="" xmlns:a16="http://schemas.microsoft.com/office/drawing/2014/main" id="{CE52F859-2AB2-4C76-9489-2801FF846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156" y="2234287"/>
            <a:ext cx="198002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US" altLang="fr-FR" sz="2000" b="1" i="1" dirty="0" err="1"/>
              <a:t>Aedes</a:t>
            </a:r>
            <a:r>
              <a:rPr lang="en-US" altLang="fr-FR" sz="2000" b="1" i="1" dirty="0"/>
              <a:t> </a:t>
            </a:r>
            <a:r>
              <a:rPr lang="en-US" altLang="fr-FR" sz="2000" b="1" i="1" dirty="0" err="1"/>
              <a:t>albopictus</a:t>
            </a:r>
            <a:endParaRPr lang="en-US" altLang="fr-FR" sz="2000" b="1" i="1" dirty="0"/>
          </a:p>
        </p:txBody>
      </p:sp>
      <p:sp>
        <p:nvSpPr>
          <p:cNvPr id="7" name="ZoneTexte 9">
            <a:extLst>
              <a:ext uri="{FF2B5EF4-FFF2-40B4-BE49-F238E27FC236}">
                <a16:creationId xmlns="" xmlns:a16="http://schemas.microsoft.com/office/drawing/2014/main" id="{31F93B93-EB05-44EC-AED5-12ECD1729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7527" y="2220833"/>
            <a:ext cx="16872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US" altLang="fr-FR" sz="2000" b="1" i="1" dirty="0" err="1"/>
              <a:t>Aedes</a:t>
            </a:r>
            <a:r>
              <a:rPr lang="en-US" altLang="fr-FR" sz="2000" b="1" i="1" dirty="0"/>
              <a:t> </a:t>
            </a:r>
            <a:r>
              <a:rPr lang="en-US" altLang="fr-FR" sz="2000" b="1" i="1" dirty="0" err="1"/>
              <a:t>aegypti</a:t>
            </a:r>
            <a:endParaRPr lang="en-US" altLang="fr-FR" sz="2000" b="1" i="1" dirty="0"/>
          </a:p>
        </p:txBody>
      </p:sp>
      <p:sp>
        <p:nvSpPr>
          <p:cNvPr id="8" name="Text Box 4">
            <a:extLst>
              <a:ext uri="{FF2B5EF4-FFF2-40B4-BE49-F238E27FC236}">
                <a16:creationId xmlns="" xmlns:a16="http://schemas.microsoft.com/office/drawing/2014/main" id="{453CB042-6F0B-4B3F-A4AF-72152519D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877" y="260648"/>
            <a:ext cx="803824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fr-FR" altLang="fr-FR" sz="3600" b="1" i="1" dirty="0">
                <a:ea typeface="Calibri" pitchFamily="34" charset="0"/>
                <a:cs typeface="Calibri" pitchFamily="34" charset="0"/>
              </a:rPr>
              <a:t>Aedes </a:t>
            </a:r>
            <a:r>
              <a:rPr lang="fr-FR" altLang="fr-FR" sz="3600" b="1" i="1" dirty="0" err="1">
                <a:ea typeface="Calibri" pitchFamily="34" charset="0"/>
                <a:cs typeface="Calibri" pitchFamily="34" charset="0"/>
              </a:rPr>
              <a:t>albopictus</a:t>
            </a:r>
            <a:r>
              <a:rPr lang="fr-FR" altLang="fr-FR" sz="3600" b="1" i="1" dirty="0">
                <a:ea typeface="Calibri" pitchFamily="34" charset="0"/>
                <a:cs typeface="Calibri" pitchFamily="34" charset="0"/>
              </a:rPr>
              <a:t> </a:t>
            </a:r>
            <a:r>
              <a:rPr lang="fr-FR" altLang="fr-FR" sz="3600" b="1" dirty="0">
                <a:ea typeface="Calibri" pitchFamily="34" charset="0"/>
                <a:cs typeface="Calibri" pitchFamily="34" charset="0"/>
              </a:rPr>
              <a:t>pour DENV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="" xmlns:a16="http://schemas.microsoft.com/office/drawing/2014/main" id="{BDBEE008-8E16-4260-BD37-5E0E33B716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1588" y="5442202"/>
            <a:ext cx="105509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000" dirty="0"/>
              <a:t>Source: Data AIV</a:t>
            </a:r>
          </a:p>
        </p:txBody>
      </p:sp>
      <p:pic>
        <p:nvPicPr>
          <p:cNvPr id="12" name="Image 7">
            <a:extLst>
              <a:ext uri="{FF2B5EF4-FFF2-40B4-BE49-F238E27FC236}">
                <a16:creationId xmlns="" xmlns:a16="http://schemas.microsoft.com/office/drawing/2014/main" id="{3512E28E-5899-460D-B6DF-B11442D1F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91263"/>
            <a:ext cx="8667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520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ZoneTexte 5">
            <a:extLst>
              <a:ext uri="{FF2B5EF4-FFF2-40B4-BE49-F238E27FC236}">
                <a16:creationId xmlns="" xmlns:a16="http://schemas.microsoft.com/office/drawing/2014/main" id="{98461C2E-0012-4C67-9F3C-AFD58D70C4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6438" y="250825"/>
            <a:ext cx="2651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fr-FR" sz="3600" b="1"/>
              <a:t>Chikungunya</a:t>
            </a:r>
          </a:p>
        </p:txBody>
      </p:sp>
      <p:pic>
        <p:nvPicPr>
          <p:cNvPr id="20484" name="Image 2">
            <a:extLst>
              <a:ext uri="{FF2B5EF4-FFF2-40B4-BE49-F238E27FC236}">
                <a16:creationId xmlns="" xmlns:a16="http://schemas.microsoft.com/office/drawing/2014/main" id="{B6507552-9505-49F5-8144-CC4DBC331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206500"/>
            <a:ext cx="668337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ZoneTexte 9">
            <a:extLst>
              <a:ext uri="{FF2B5EF4-FFF2-40B4-BE49-F238E27FC236}">
                <a16:creationId xmlns="" xmlns:a16="http://schemas.microsoft.com/office/drawing/2014/main" id="{1166E55D-83E5-483A-AA14-F2FFC0484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4430713"/>
            <a:ext cx="194468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1000"/>
              <a:t>Bartholomeeusen et al. (2024)</a:t>
            </a:r>
          </a:p>
        </p:txBody>
      </p:sp>
      <p:pic>
        <p:nvPicPr>
          <p:cNvPr id="20486" name="Image 7">
            <a:extLst>
              <a:ext uri="{FF2B5EF4-FFF2-40B4-BE49-F238E27FC236}">
                <a16:creationId xmlns="" xmlns:a16="http://schemas.microsoft.com/office/drawing/2014/main" id="{119EADB4-B112-41E6-B1AD-0D94072F9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91263"/>
            <a:ext cx="8667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">
            <a:extLst>
              <a:ext uri="{FF2B5EF4-FFF2-40B4-BE49-F238E27FC236}">
                <a16:creationId xmlns="" xmlns:a16="http://schemas.microsoft.com/office/drawing/2014/main" id="{9CF90B35-2985-4724-AF40-D256F112A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4897299"/>
            <a:ext cx="7596336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fr-FR" sz="1800" dirty="0">
                <a:latin typeface="Calibri" pitchFamily="34" charset="0"/>
              </a:rPr>
              <a:t>Isolé en 1952 en Tanzanie  </a:t>
            </a:r>
          </a:p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fr-FR" sz="1800" i="1" dirty="0" err="1">
                <a:latin typeface="Calibri" pitchFamily="34" charset="0"/>
              </a:rPr>
              <a:t>Alphavirus</a:t>
            </a:r>
            <a:r>
              <a:rPr lang="fr-FR" altLang="fr-FR" sz="1800" i="1" dirty="0">
                <a:latin typeface="Calibri" pitchFamily="34" charset="0"/>
              </a:rPr>
              <a:t>, </a:t>
            </a:r>
            <a:r>
              <a:rPr lang="fr-FR" altLang="fr-FR" sz="1800" i="1" dirty="0" err="1">
                <a:latin typeface="Calibri" pitchFamily="34" charset="0"/>
              </a:rPr>
              <a:t>Togaviridae</a:t>
            </a:r>
            <a:r>
              <a:rPr lang="fr-FR" altLang="fr-FR" sz="1800" i="1" dirty="0">
                <a:latin typeface="Calibri" pitchFamily="34" charset="0"/>
              </a:rPr>
              <a:t> </a:t>
            </a:r>
          </a:p>
          <a:p>
            <a:pPr marL="285750" indent="-285750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800" dirty="0">
                <a:latin typeface="Calibri" pitchFamily="34" charset="0"/>
                <a:ea typeface="Calibri" pitchFamily="34" charset="0"/>
                <a:cs typeface="Calibri" pitchFamily="34" charset="0"/>
              </a:rPr>
              <a:t>4 génotypes: Asiatique, Ouest africain, Est-Centre-Sud africain, Océan Indien</a:t>
            </a:r>
          </a:p>
          <a:p>
            <a:pPr marL="285750" indent="-285750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800" dirty="0">
                <a:latin typeface="Calibri" pitchFamily="34" charset="0"/>
                <a:ea typeface="Calibri" pitchFamily="34" charset="0"/>
                <a:cs typeface="Calibri" pitchFamily="34" charset="0"/>
              </a:rPr>
              <a:t>pas de traitement spécifique</a:t>
            </a:r>
          </a:p>
          <a:p>
            <a:pPr marL="285750" indent="-285750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800" dirty="0">
                <a:latin typeface="Calibri" pitchFamily="34" charset="0"/>
                <a:ea typeface="Calibri" pitchFamily="34" charset="0"/>
                <a:cs typeface="Calibri" pitchFamily="34" charset="0"/>
              </a:rPr>
              <a:t>2 vaccins: </a:t>
            </a:r>
            <a:r>
              <a:rPr lang="fr-FR" altLang="fr-FR" sz="1800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Valneva</a:t>
            </a:r>
            <a:r>
              <a:rPr lang="fr-FR" altLang="fr-FR" sz="1800" dirty="0">
                <a:latin typeface="Calibri" pitchFamily="34" charset="0"/>
                <a:ea typeface="Calibri" pitchFamily="34" charset="0"/>
                <a:cs typeface="Calibri" pitchFamily="34" charset="0"/>
              </a:rPr>
              <a:t>, </a:t>
            </a:r>
            <a:r>
              <a:rPr lang="fr-FR" altLang="fr-FR" sz="1800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Bavarian</a:t>
            </a:r>
            <a:r>
              <a:rPr lang="fr-FR" altLang="fr-FR" sz="1800" dirty="0">
                <a:latin typeface="Calibri" pitchFamily="34" charset="0"/>
                <a:ea typeface="Calibri" pitchFamily="34" charset="0"/>
                <a:cs typeface="Calibri" pitchFamily="34" charset="0"/>
              </a:rPr>
              <a:t> Nordic</a:t>
            </a:r>
          </a:p>
          <a:p>
            <a:pPr marL="285750" indent="-285750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800" dirty="0">
                <a:latin typeface="Calibri" pitchFamily="34" charset="0"/>
                <a:ea typeface="Calibri" pitchFamily="34" charset="0"/>
                <a:cs typeface="Calibri" pitchFamily="34" charset="0"/>
              </a:rPr>
              <a:t>Vecteurs: </a:t>
            </a:r>
            <a:r>
              <a:rPr lang="fr-FR" altLang="fr-FR" sz="18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Aedes </a:t>
            </a:r>
            <a:r>
              <a:rPr lang="fr-FR" altLang="fr-FR" sz="1800" i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aegypti</a:t>
            </a:r>
            <a:r>
              <a:rPr lang="fr-FR" altLang="fr-FR" sz="18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fr-FR" altLang="fr-FR" sz="1800" dirty="0">
                <a:latin typeface="Calibri" pitchFamily="34" charset="0"/>
                <a:ea typeface="Calibri" pitchFamily="34" charset="0"/>
                <a:cs typeface="Calibri" pitchFamily="34" charset="0"/>
              </a:rPr>
              <a:t>et </a:t>
            </a:r>
            <a:r>
              <a:rPr lang="fr-FR" altLang="fr-FR" sz="18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Aedes </a:t>
            </a:r>
            <a:r>
              <a:rPr lang="fr-FR" altLang="fr-FR" sz="1800" i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albopictus</a:t>
            </a:r>
            <a:endParaRPr lang="fr-FR" altLang="fr-FR" sz="1800" i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Aedes albopictus map June 2025">
            <a:extLst>
              <a:ext uri="{FF2B5EF4-FFF2-40B4-BE49-F238E27FC236}">
                <a16:creationId xmlns="" xmlns:a16="http://schemas.microsoft.com/office/drawing/2014/main" id="{949B77D3-83DD-48FE-922A-25ED4D8AC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984250"/>
            <a:ext cx="8150225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ZoneTexte 1">
            <a:extLst>
              <a:ext uri="{FF2B5EF4-FFF2-40B4-BE49-F238E27FC236}">
                <a16:creationId xmlns="" xmlns:a16="http://schemas.microsoft.com/office/drawing/2014/main" id="{F06E693E-E8A2-4DAD-8076-378CC49B3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2751138"/>
            <a:ext cx="1038225" cy="493712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rgbClr val="FF0000"/>
                </a:solidFill>
                <a:cs typeface="Calibri" panose="020F0502020204030204" pitchFamily="34" charset="0"/>
              </a:rPr>
              <a:t>2010 (2)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200" b="1">
                <a:cs typeface="Calibri" panose="020F0502020204030204" pitchFamily="34" charset="0"/>
              </a:rPr>
              <a:t>Fréjus (PACA)</a:t>
            </a:r>
          </a:p>
        </p:txBody>
      </p:sp>
      <p:sp>
        <p:nvSpPr>
          <p:cNvPr id="21508" name="ZoneTexte 1">
            <a:extLst>
              <a:ext uri="{FF2B5EF4-FFF2-40B4-BE49-F238E27FC236}">
                <a16:creationId xmlns="" xmlns:a16="http://schemas.microsoft.com/office/drawing/2014/main" id="{C22C60B1-A836-4687-B650-07C012F17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8100" y="3449638"/>
            <a:ext cx="977900" cy="892175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400" b="1" dirty="0" err="1">
                <a:cs typeface="Calibri" panose="020F0502020204030204" pitchFamily="34" charset="0"/>
              </a:rPr>
              <a:t>Italy</a:t>
            </a:r>
            <a:endParaRPr lang="fr-FR" altLang="fr-FR" sz="1400" b="1" dirty="0">
              <a:cs typeface="Calibri" panose="020F05020202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rgbClr val="FF0000"/>
                </a:solidFill>
                <a:cs typeface="Calibri" panose="020F0502020204030204" pitchFamily="34" charset="0"/>
              </a:rPr>
              <a:t>2007 (217)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200" b="1" dirty="0">
                <a:cs typeface="Calibri" panose="020F0502020204030204" pitchFamily="34" charset="0"/>
              </a:rPr>
              <a:t>2017 (270)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200" b="1" dirty="0">
                <a:cs typeface="Calibri" panose="020F0502020204030204" pitchFamily="34" charset="0"/>
              </a:rPr>
              <a:t>2025 </a:t>
            </a:r>
            <a:r>
              <a:rPr lang="fr-FR" altLang="fr-FR" sz="1200" b="1" dirty="0" smtClean="0">
                <a:cs typeface="Calibri" panose="020F0502020204030204" pitchFamily="34" charset="0"/>
              </a:rPr>
              <a:t>(205)</a:t>
            </a:r>
            <a:endParaRPr lang="fr-FR" altLang="fr-FR" sz="1200" b="1" dirty="0">
              <a:cs typeface="Calibri" panose="020F0502020204030204" pitchFamily="34" charset="0"/>
            </a:endParaRPr>
          </a:p>
        </p:txBody>
      </p:sp>
      <p:sp>
        <p:nvSpPr>
          <p:cNvPr id="21509" name="ZoneTexte 1">
            <a:extLst>
              <a:ext uri="{FF2B5EF4-FFF2-40B4-BE49-F238E27FC236}">
                <a16:creationId xmlns="" xmlns:a16="http://schemas.microsoft.com/office/drawing/2014/main" id="{E3CC695E-7596-444D-B870-4440292F5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2050" y="4149725"/>
            <a:ext cx="995363" cy="460375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200" b="1">
                <a:solidFill>
                  <a:srgbClr val="FF0000"/>
                </a:solidFill>
                <a:cs typeface="Calibri" panose="020F0502020204030204" pitchFamily="34" charset="0"/>
              </a:rPr>
              <a:t>2024 (1)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200" b="1">
                <a:cs typeface="Calibri" panose="020F0502020204030204" pitchFamily="34" charset="0"/>
              </a:rPr>
              <a:t>Ile de France</a:t>
            </a:r>
          </a:p>
        </p:txBody>
      </p:sp>
      <p:sp>
        <p:nvSpPr>
          <p:cNvPr id="21510" name="ZoneTexte 1">
            <a:extLst>
              <a:ext uri="{FF2B5EF4-FFF2-40B4-BE49-F238E27FC236}">
                <a16:creationId xmlns="" xmlns:a16="http://schemas.microsoft.com/office/drawing/2014/main" id="{CC8C9C46-5B5A-45EE-ADDA-D1D232AFA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5725" y="3581400"/>
            <a:ext cx="787400" cy="461963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200" b="1">
                <a:solidFill>
                  <a:srgbClr val="FF0000"/>
                </a:solidFill>
                <a:cs typeface="Calibri" panose="020F0502020204030204" pitchFamily="34" charset="0"/>
              </a:rPr>
              <a:t>2017 (17)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200" b="1">
                <a:cs typeface="Calibri" panose="020F0502020204030204" pitchFamily="34" charset="0"/>
              </a:rPr>
              <a:t>PACA</a:t>
            </a:r>
          </a:p>
        </p:txBody>
      </p:sp>
      <p:sp>
        <p:nvSpPr>
          <p:cNvPr id="21511" name="ZoneTexte 1">
            <a:extLst>
              <a:ext uri="{FF2B5EF4-FFF2-40B4-BE49-F238E27FC236}">
                <a16:creationId xmlns="" xmlns:a16="http://schemas.microsoft.com/office/drawing/2014/main" id="{3BF5548A-4029-45FA-A64D-DCE729FA9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813" y="4716463"/>
            <a:ext cx="2528887" cy="1015663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200" b="1" dirty="0">
                <a:solidFill>
                  <a:srgbClr val="FF0000"/>
                </a:solidFill>
                <a:cs typeface="Calibri" panose="020F0502020204030204" pitchFamily="34" charset="0"/>
              </a:rPr>
              <a:t>2025 </a:t>
            </a:r>
            <a:r>
              <a:rPr lang="fr-FR" altLang="fr-FR" sz="1200" b="1" dirty="0" smtClean="0">
                <a:solidFill>
                  <a:srgbClr val="FF0000"/>
                </a:solidFill>
                <a:cs typeface="Calibri" panose="020F0502020204030204" pitchFamily="34" charset="0"/>
              </a:rPr>
              <a:t>(479)</a:t>
            </a:r>
            <a:endParaRPr lang="fr-FR" altLang="fr-FR" sz="1200" b="1" dirty="0">
              <a:solidFill>
                <a:srgbClr val="FF0000"/>
              </a:solidFill>
              <a:cs typeface="Calibri" panose="020F05020202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200" b="1" dirty="0">
                <a:cs typeface="Calibri" panose="020F0502020204030204" pitchFamily="34" charset="0"/>
              </a:rPr>
              <a:t>PACA, Corse, Occitanie, ARA, Grand-Est, Nouvelle Aquitaine, </a:t>
            </a:r>
            <a:r>
              <a:rPr lang="fr-FR" altLang="fr-FR" sz="1200" b="1" dirty="0" smtClean="0">
                <a:cs typeface="Calibri" panose="020F0502020204030204" pitchFamily="34" charset="0"/>
              </a:rPr>
              <a:t>Bourgogne-Franche-Comté, Centre-Val de Loire, Ile de France</a:t>
            </a:r>
            <a:endParaRPr lang="fr-FR" altLang="fr-FR" sz="1200" b="1" dirty="0">
              <a:cs typeface="Calibri" panose="020F0502020204030204" pitchFamily="34" charset="0"/>
            </a:endParaRPr>
          </a:p>
        </p:txBody>
      </p:sp>
      <p:sp>
        <p:nvSpPr>
          <p:cNvPr id="21512" name="ZoneTexte 1">
            <a:extLst>
              <a:ext uri="{FF2B5EF4-FFF2-40B4-BE49-F238E27FC236}">
                <a16:creationId xmlns="" xmlns:a16="http://schemas.microsoft.com/office/drawing/2014/main" id="{0B71BF01-EC73-4850-90ED-95ACFDC99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9113" y="3013075"/>
            <a:ext cx="1673225" cy="461963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200" b="1">
                <a:solidFill>
                  <a:srgbClr val="FF0000"/>
                </a:solidFill>
                <a:cs typeface="Calibri" panose="020F0502020204030204" pitchFamily="34" charset="0"/>
              </a:rPr>
              <a:t>2014 (12)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200" b="1">
                <a:cs typeface="Calibri" panose="020F0502020204030204" pitchFamily="34" charset="0"/>
              </a:rPr>
              <a:t>Montpellier (Occitanie)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="" xmlns:a16="http://schemas.microsoft.com/office/drawing/2014/main" id="{1BBF00DB-A951-4388-AB75-885DC569D91C}"/>
              </a:ext>
            </a:extLst>
          </p:cNvPr>
          <p:cNvCxnSpPr>
            <a:stCxn id="21512" idx="3"/>
          </p:cNvCxnSpPr>
          <p:nvPr/>
        </p:nvCxnSpPr>
        <p:spPr>
          <a:xfrm>
            <a:off x="3462338" y="3244850"/>
            <a:ext cx="893762" cy="113506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="" xmlns:a16="http://schemas.microsoft.com/office/drawing/2014/main" id="{E9ACE34E-3E73-492D-9560-B1974CEFFBE7}"/>
              </a:ext>
            </a:extLst>
          </p:cNvPr>
          <p:cNvSpPr/>
          <p:nvPr/>
        </p:nvSpPr>
        <p:spPr>
          <a:xfrm>
            <a:off x="4381345" y="4379912"/>
            <a:ext cx="123078" cy="14401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="" xmlns:a16="http://schemas.microsoft.com/office/drawing/2014/main" id="{C18E56FD-03C0-44DF-895F-0B29688CAAB4}"/>
              </a:ext>
            </a:extLst>
          </p:cNvPr>
          <p:cNvSpPr/>
          <p:nvPr/>
        </p:nvSpPr>
        <p:spPr>
          <a:xfrm>
            <a:off x="4472206" y="4378365"/>
            <a:ext cx="123078" cy="14401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="" xmlns:a16="http://schemas.microsoft.com/office/drawing/2014/main" id="{8AF37A81-70EC-47F2-8B97-09E9B9C44E56}"/>
              </a:ext>
            </a:extLst>
          </p:cNvPr>
          <p:cNvSpPr/>
          <p:nvPr/>
        </p:nvSpPr>
        <p:spPr>
          <a:xfrm>
            <a:off x="4139952" y="4156000"/>
            <a:ext cx="123078" cy="14401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="" xmlns:a16="http://schemas.microsoft.com/office/drawing/2014/main" id="{068916DB-8AC4-40C8-89AE-A0DE97838D46}"/>
              </a:ext>
            </a:extLst>
          </p:cNvPr>
          <p:cNvSpPr/>
          <p:nvPr/>
        </p:nvSpPr>
        <p:spPr>
          <a:xfrm>
            <a:off x="4815574" y="4551208"/>
            <a:ext cx="123078" cy="14401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="" xmlns:a16="http://schemas.microsoft.com/office/drawing/2014/main" id="{7B48CCA2-0D87-4221-ADAD-1496F90B177E}"/>
              </a:ext>
            </a:extLst>
          </p:cNvPr>
          <p:cNvSpPr/>
          <p:nvPr/>
        </p:nvSpPr>
        <p:spPr>
          <a:xfrm>
            <a:off x="4747684" y="4368352"/>
            <a:ext cx="123078" cy="14401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="" xmlns:a16="http://schemas.microsoft.com/office/drawing/2014/main" id="{E46438D2-676B-471C-9D2E-F1D3483CF664}"/>
              </a:ext>
            </a:extLst>
          </p:cNvPr>
          <p:cNvCxnSpPr>
            <a:stCxn id="21510" idx="3"/>
          </p:cNvCxnSpPr>
          <p:nvPr/>
        </p:nvCxnSpPr>
        <p:spPr>
          <a:xfrm>
            <a:off x="3413125" y="3811588"/>
            <a:ext cx="968375" cy="62865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="" xmlns:a16="http://schemas.microsoft.com/office/drawing/2014/main" id="{EA32A0A8-AF33-4B85-AE96-B407E7569558}"/>
              </a:ext>
            </a:extLst>
          </p:cNvPr>
          <p:cNvCxnSpPr/>
          <p:nvPr/>
        </p:nvCxnSpPr>
        <p:spPr>
          <a:xfrm flipV="1">
            <a:off x="3427413" y="4551363"/>
            <a:ext cx="928687" cy="4445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="" xmlns:a16="http://schemas.microsoft.com/office/drawing/2014/main" id="{4E5B5B33-B74A-4DCD-BEE3-EAF6CC1DA920}"/>
              </a:ext>
            </a:extLst>
          </p:cNvPr>
          <p:cNvCxnSpPr/>
          <p:nvPr/>
        </p:nvCxnSpPr>
        <p:spPr>
          <a:xfrm>
            <a:off x="3413125" y="4368800"/>
            <a:ext cx="582613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="" xmlns:a16="http://schemas.microsoft.com/office/drawing/2014/main" id="{E9BBD605-75D7-4123-85B1-C182BDEED9FB}"/>
              </a:ext>
            </a:extLst>
          </p:cNvPr>
          <p:cNvCxnSpPr>
            <a:stCxn id="21508" idx="2"/>
          </p:cNvCxnSpPr>
          <p:nvPr/>
        </p:nvCxnSpPr>
        <p:spPr>
          <a:xfrm flipH="1">
            <a:off x="5059363" y="4341813"/>
            <a:ext cx="547687" cy="16986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="" xmlns:a16="http://schemas.microsoft.com/office/drawing/2014/main" id="{9D56EC75-3DEC-41E0-8313-6F305DB2EF7C}"/>
              </a:ext>
            </a:extLst>
          </p:cNvPr>
          <p:cNvCxnSpPr/>
          <p:nvPr/>
        </p:nvCxnSpPr>
        <p:spPr>
          <a:xfrm>
            <a:off x="4448175" y="3263900"/>
            <a:ext cx="41275" cy="113506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1534" name="Image 21">
            <a:extLst>
              <a:ext uri="{FF2B5EF4-FFF2-40B4-BE49-F238E27FC236}">
                <a16:creationId xmlns="" xmlns:a16="http://schemas.microsoft.com/office/drawing/2014/main" id="{7CEF86CC-DF7B-4E87-AE59-418F8C922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91263"/>
            <a:ext cx="8667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6226745A-2416-4F2A-AAA2-78289E8A9174}"/>
              </a:ext>
            </a:extLst>
          </p:cNvPr>
          <p:cNvSpPr/>
          <p:nvPr/>
        </p:nvSpPr>
        <p:spPr>
          <a:xfrm>
            <a:off x="-7937" y="188640"/>
            <a:ext cx="91408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b="1" kern="0" dirty="0"/>
              <a:t>CHIKV arrive en Europe en 2007</a:t>
            </a:r>
            <a:endParaRPr lang="fr-FR" sz="3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diagramme, carte&#10;&#10;Description générée automatiquement">
            <a:extLst>
              <a:ext uri="{FF2B5EF4-FFF2-40B4-BE49-F238E27FC236}">
                <a16:creationId xmlns="" xmlns:a16="http://schemas.microsoft.com/office/drawing/2014/main" id="{1AFA0462-9979-4EE7-9D3D-672E900EC1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61" y="1333127"/>
            <a:ext cx="5037903" cy="4320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="" xmlns:a16="http://schemas.microsoft.com/office/drawing/2014/main" id="{BAE19F8E-FE4F-4E66-B038-244AFD018763}"/>
              </a:ext>
            </a:extLst>
          </p:cNvPr>
          <p:cNvSpPr txBox="1"/>
          <p:nvPr/>
        </p:nvSpPr>
        <p:spPr>
          <a:xfrm>
            <a:off x="3933372" y="5329427"/>
            <a:ext cx="13724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Morens</a:t>
            </a:r>
            <a:r>
              <a:rPr lang="en-US" sz="1000" dirty="0"/>
              <a:t> &amp; Fauci (2020)</a:t>
            </a:r>
          </a:p>
        </p:txBody>
      </p:sp>
      <p:grpSp>
        <p:nvGrpSpPr>
          <p:cNvPr id="111" name="Groupe 110">
            <a:extLst>
              <a:ext uri="{FF2B5EF4-FFF2-40B4-BE49-F238E27FC236}">
                <a16:creationId xmlns="" xmlns:a16="http://schemas.microsoft.com/office/drawing/2014/main" id="{7570A46F-6733-4E73-B102-C72D98500839}"/>
              </a:ext>
            </a:extLst>
          </p:cNvPr>
          <p:cNvGrpSpPr/>
          <p:nvPr/>
        </p:nvGrpSpPr>
        <p:grpSpPr>
          <a:xfrm>
            <a:off x="7122418" y="5523568"/>
            <a:ext cx="1014496" cy="800760"/>
            <a:chOff x="6406499" y="5580568"/>
            <a:chExt cx="1014496" cy="800760"/>
          </a:xfrm>
        </p:grpSpPr>
        <p:pic>
          <p:nvPicPr>
            <p:cNvPr id="103" name="Graphique 102" descr="Covid-19 avec un remplissage uni">
              <a:extLst>
                <a:ext uri="{FF2B5EF4-FFF2-40B4-BE49-F238E27FC236}">
                  <a16:creationId xmlns="" xmlns:a16="http://schemas.microsoft.com/office/drawing/2014/main" id="{0C3752B7-F9D9-442C-B979-51E651A13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414278" y="5618604"/>
              <a:ext cx="216000" cy="216000"/>
            </a:xfrm>
            <a:prstGeom prst="rect">
              <a:avLst/>
            </a:prstGeom>
          </p:spPr>
        </p:pic>
        <p:pic>
          <p:nvPicPr>
            <p:cNvPr id="105" name="Graphique 104" descr="Microbe avec un remplissage uni">
              <a:extLst>
                <a:ext uri="{FF2B5EF4-FFF2-40B4-BE49-F238E27FC236}">
                  <a16:creationId xmlns="" xmlns:a16="http://schemas.microsoft.com/office/drawing/2014/main" id="{3D324E96-2892-4F04-8659-B467E3BE1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414278" y="5869022"/>
              <a:ext cx="216000" cy="216000"/>
            </a:xfrm>
            <a:prstGeom prst="rect">
              <a:avLst/>
            </a:prstGeom>
          </p:spPr>
        </p:pic>
        <p:pic>
          <p:nvPicPr>
            <p:cNvPr id="107" name="Graphique 106" descr="Fermer avec un remplissage uni">
              <a:extLst>
                <a:ext uri="{FF2B5EF4-FFF2-40B4-BE49-F238E27FC236}">
                  <a16:creationId xmlns="" xmlns:a16="http://schemas.microsoft.com/office/drawing/2014/main" id="{630E4410-7AFB-4FAC-AFEF-05371C3FB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406499" y="6119440"/>
              <a:ext cx="216000" cy="216000"/>
            </a:xfrm>
            <a:prstGeom prst="rect">
              <a:avLst/>
            </a:prstGeom>
          </p:spPr>
        </p:pic>
        <p:sp>
          <p:nvSpPr>
            <p:cNvPr id="108" name="ZoneTexte 107">
              <a:extLst>
                <a:ext uri="{FF2B5EF4-FFF2-40B4-BE49-F238E27FC236}">
                  <a16:creationId xmlns="" xmlns:a16="http://schemas.microsoft.com/office/drawing/2014/main" id="{C8139CAB-EFE3-4630-9719-F24131F216ED}"/>
                </a:ext>
              </a:extLst>
            </p:cNvPr>
            <p:cNvSpPr txBox="1"/>
            <p:nvPr/>
          </p:nvSpPr>
          <p:spPr>
            <a:xfrm>
              <a:off x="6648743" y="5580568"/>
              <a:ext cx="5357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virus</a:t>
              </a:r>
            </a:p>
          </p:txBody>
        </p:sp>
        <p:sp>
          <p:nvSpPr>
            <p:cNvPr id="109" name="ZoneTexte 108">
              <a:extLst>
                <a:ext uri="{FF2B5EF4-FFF2-40B4-BE49-F238E27FC236}">
                  <a16:creationId xmlns="" xmlns:a16="http://schemas.microsoft.com/office/drawing/2014/main" id="{068E5DC7-AC14-45C1-BFE3-B713A557CAA4}"/>
                </a:ext>
              </a:extLst>
            </p:cNvPr>
            <p:cNvSpPr txBox="1"/>
            <p:nvPr/>
          </p:nvSpPr>
          <p:spPr>
            <a:xfrm>
              <a:off x="6637126" y="5811663"/>
              <a:ext cx="7838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bactérie</a:t>
              </a:r>
              <a:endParaRPr lang="en-US" sz="1400" dirty="0"/>
            </a:p>
          </p:txBody>
        </p:sp>
        <p:sp>
          <p:nvSpPr>
            <p:cNvPr id="110" name="ZoneTexte 109">
              <a:extLst>
                <a:ext uri="{FF2B5EF4-FFF2-40B4-BE49-F238E27FC236}">
                  <a16:creationId xmlns="" xmlns:a16="http://schemas.microsoft.com/office/drawing/2014/main" id="{40FD9861-167F-4994-B5E3-CDCE8707A90B}"/>
                </a:ext>
              </a:extLst>
            </p:cNvPr>
            <p:cNvSpPr txBox="1"/>
            <p:nvPr/>
          </p:nvSpPr>
          <p:spPr>
            <a:xfrm>
              <a:off x="6648743" y="6073551"/>
              <a:ext cx="6471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autres</a:t>
              </a:r>
              <a:endParaRPr lang="en-US" sz="1400" dirty="0"/>
            </a:p>
          </p:txBody>
        </p:sp>
      </p:grpSp>
      <p:grpSp>
        <p:nvGrpSpPr>
          <p:cNvPr id="125" name="Groupe 124">
            <a:extLst>
              <a:ext uri="{FF2B5EF4-FFF2-40B4-BE49-F238E27FC236}">
                <a16:creationId xmlns="" xmlns:a16="http://schemas.microsoft.com/office/drawing/2014/main" id="{431AC7C2-A451-4EB5-85C6-CF4533E0495D}"/>
              </a:ext>
            </a:extLst>
          </p:cNvPr>
          <p:cNvGrpSpPr/>
          <p:nvPr/>
        </p:nvGrpSpPr>
        <p:grpSpPr>
          <a:xfrm>
            <a:off x="5580629" y="1313941"/>
            <a:ext cx="3599883" cy="4491323"/>
            <a:chOff x="5689398" y="908720"/>
            <a:chExt cx="3599883" cy="4491323"/>
          </a:xfrm>
        </p:grpSpPr>
        <p:sp>
          <p:nvSpPr>
            <p:cNvPr id="93" name="ZoneTexte 92">
              <a:extLst>
                <a:ext uri="{FF2B5EF4-FFF2-40B4-BE49-F238E27FC236}">
                  <a16:creationId xmlns="" xmlns:a16="http://schemas.microsoft.com/office/drawing/2014/main" id="{C8E4B36B-F870-4E55-ABA6-19388DEC496F}"/>
                </a:ext>
              </a:extLst>
            </p:cNvPr>
            <p:cNvSpPr txBox="1"/>
            <p:nvPr/>
          </p:nvSpPr>
          <p:spPr>
            <a:xfrm>
              <a:off x="7347025" y="3695773"/>
              <a:ext cx="48442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>
                  <a:solidFill>
                    <a:schemeClr val="accent1">
                      <a:lumMod val="50000"/>
                    </a:schemeClr>
                  </a:solidFill>
                </a:rPr>
                <a:t>E. coli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="" xmlns:a16="http://schemas.microsoft.com/office/drawing/2014/main" id="{C025390D-FF53-4DF0-96F6-63A7F23CCE4D}"/>
                </a:ext>
              </a:extLst>
            </p:cNvPr>
            <p:cNvSpPr txBox="1"/>
            <p:nvPr/>
          </p:nvSpPr>
          <p:spPr>
            <a:xfrm>
              <a:off x="6440406" y="1195290"/>
              <a:ext cx="44755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1976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="" xmlns:a16="http://schemas.microsoft.com/office/drawing/2014/main" id="{EF455CF8-DD58-49D9-A64F-6C4D8DD9762B}"/>
                </a:ext>
              </a:extLst>
            </p:cNvPr>
            <p:cNvSpPr txBox="1"/>
            <p:nvPr/>
          </p:nvSpPr>
          <p:spPr>
            <a:xfrm>
              <a:off x="6448718" y="3575350"/>
              <a:ext cx="44755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2009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="" xmlns:a16="http://schemas.microsoft.com/office/drawing/2014/main" id="{8C2EF503-7888-482A-AF99-373BAA00BCC6}"/>
                </a:ext>
              </a:extLst>
            </p:cNvPr>
            <p:cNvSpPr txBox="1"/>
            <p:nvPr/>
          </p:nvSpPr>
          <p:spPr>
            <a:xfrm>
              <a:off x="6442128" y="3181068"/>
              <a:ext cx="44755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2003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="" xmlns:a16="http://schemas.microsoft.com/office/drawing/2014/main" id="{BDBFB10A-2E27-4AD1-A354-982074090E76}"/>
                </a:ext>
              </a:extLst>
            </p:cNvPr>
            <p:cNvSpPr txBox="1"/>
            <p:nvPr/>
          </p:nvSpPr>
          <p:spPr>
            <a:xfrm>
              <a:off x="6440406" y="3337798"/>
              <a:ext cx="44755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2005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="" xmlns:a16="http://schemas.microsoft.com/office/drawing/2014/main" id="{23695B10-C330-4D71-A538-71F2849B14AE}"/>
                </a:ext>
              </a:extLst>
            </p:cNvPr>
            <p:cNvSpPr txBox="1"/>
            <p:nvPr/>
          </p:nvSpPr>
          <p:spPr>
            <a:xfrm>
              <a:off x="6445300" y="3691577"/>
              <a:ext cx="44755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2011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="" xmlns:a16="http://schemas.microsoft.com/office/drawing/2014/main" id="{75A83236-9E38-4546-8E01-E29CDF6547E1}"/>
                </a:ext>
              </a:extLst>
            </p:cNvPr>
            <p:cNvSpPr txBox="1"/>
            <p:nvPr/>
          </p:nvSpPr>
          <p:spPr>
            <a:xfrm>
              <a:off x="6442853" y="3792394"/>
              <a:ext cx="44755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2012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="" xmlns:a16="http://schemas.microsoft.com/office/drawing/2014/main" id="{95D57A7C-A56C-47A3-B5AE-02EE01D0BF59}"/>
                </a:ext>
              </a:extLst>
            </p:cNvPr>
            <p:cNvSpPr txBox="1"/>
            <p:nvPr/>
          </p:nvSpPr>
          <p:spPr>
            <a:xfrm>
              <a:off x="6440406" y="3927595"/>
              <a:ext cx="44755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2014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="" xmlns:a16="http://schemas.microsoft.com/office/drawing/2014/main" id="{BF038276-92A9-48BF-934A-8417AEF465AF}"/>
                </a:ext>
              </a:extLst>
            </p:cNvPr>
            <p:cNvSpPr txBox="1"/>
            <p:nvPr/>
          </p:nvSpPr>
          <p:spPr>
            <a:xfrm>
              <a:off x="6440406" y="4051744"/>
              <a:ext cx="44755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2015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="" xmlns:a16="http://schemas.microsoft.com/office/drawing/2014/main" id="{C95C8B0D-F749-4972-93E2-C5BF4466A419}"/>
                </a:ext>
              </a:extLst>
            </p:cNvPr>
            <p:cNvSpPr txBox="1"/>
            <p:nvPr/>
          </p:nvSpPr>
          <p:spPr>
            <a:xfrm>
              <a:off x="6444562" y="4235295"/>
              <a:ext cx="44755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2017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="" xmlns:a16="http://schemas.microsoft.com/office/drawing/2014/main" id="{DF919CF2-068B-48AB-9F08-CEFD4FB59BAA}"/>
                </a:ext>
              </a:extLst>
            </p:cNvPr>
            <p:cNvSpPr txBox="1"/>
            <p:nvPr/>
          </p:nvSpPr>
          <p:spPr>
            <a:xfrm>
              <a:off x="6444562" y="4367807"/>
              <a:ext cx="44755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2019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="" xmlns:a16="http://schemas.microsoft.com/office/drawing/2014/main" id="{9904B606-FF9C-45DA-94DD-E91D3C879B28}"/>
                </a:ext>
              </a:extLst>
            </p:cNvPr>
            <p:cNvSpPr txBox="1"/>
            <p:nvPr/>
          </p:nvSpPr>
          <p:spPr>
            <a:xfrm>
              <a:off x="6450933" y="4534642"/>
              <a:ext cx="44755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2022</a:t>
              </a:r>
            </a:p>
          </p:txBody>
        </p:sp>
        <p:cxnSp>
          <p:nvCxnSpPr>
            <p:cNvPr id="42" name="Connecteur droit 41">
              <a:extLst>
                <a:ext uri="{FF2B5EF4-FFF2-40B4-BE49-F238E27FC236}">
                  <a16:creationId xmlns="" xmlns:a16="http://schemas.microsoft.com/office/drawing/2014/main" id="{0AB68096-8C85-4745-99C0-EB58432E92D7}"/>
                </a:ext>
              </a:extLst>
            </p:cNvPr>
            <p:cNvCxnSpPr>
              <a:cxnSpLocks/>
            </p:cNvCxnSpPr>
            <p:nvPr/>
          </p:nvCxnSpPr>
          <p:spPr>
            <a:xfrm>
              <a:off x="6278158" y="1628800"/>
              <a:ext cx="0" cy="720080"/>
            </a:xfrm>
            <a:prstGeom prst="line">
              <a:avLst/>
            </a:prstGeom>
            <a:ln w="76200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>
              <a:extLst>
                <a:ext uri="{FF2B5EF4-FFF2-40B4-BE49-F238E27FC236}">
                  <a16:creationId xmlns="" xmlns:a16="http://schemas.microsoft.com/office/drawing/2014/main" id="{501EE10F-1CBE-4B74-BF33-82F2B69E2735}"/>
                </a:ext>
              </a:extLst>
            </p:cNvPr>
            <p:cNvCxnSpPr>
              <a:cxnSpLocks/>
            </p:cNvCxnSpPr>
            <p:nvPr/>
          </p:nvCxnSpPr>
          <p:spPr>
            <a:xfrm>
              <a:off x="6278158" y="4510238"/>
              <a:ext cx="0" cy="720080"/>
            </a:xfrm>
            <a:prstGeom prst="line">
              <a:avLst/>
            </a:prstGeom>
            <a:ln w="762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>
              <a:extLst>
                <a:ext uri="{FF2B5EF4-FFF2-40B4-BE49-F238E27FC236}">
                  <a16:creationId xmlns="" xmlns:a16="http://schemas.microsoft.com/office/drawing/2014/main" id="{D3E15CAA-99E5-4F6C-ABD9-02C3BC0FA65B}"/>
                </a:ext>
              </a:extLst>
            </p:cNvPr>
            <p:cNvCxnSpPr>
              <a:cxnSpLocks/>
            </p:cNvCxnSpPr>
            <p:nvPr/>
          </p:nvCxnSpPr>
          <p:spPr>
            <a:xfrm>
              <a:off x="6278158" y="3798109"/>
              <a:ext cx="0" cy="720080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6">
              <a:extLst>
                <a:ext uri="{FF2B5EF4-FFF2-40B4-BE49-F238E27FC236}">
                  <a16:creationId xmlns="" xmlns:a16="http://schemas.microsoft.com/office/drawing/2014/main" id="{39632B84-50B5-4D10-B727-824E7B1F0CA8}"/>
                </a:ext>
              </a:extLst>
            </p:cNvPr>
            <p:cNvCxnSpPr>
              <a:cxnSpLocks/>
            </p:cNvCxnSpPr>
            <p:nvPr/>
          </p:nvCxnSpPr>
          <p:spPr>
            <a:xfrm>
              <a:off x="6278158" y="3068960"/>
              <a:ext cx="0" cy="729149"/>
            </a:xfrm>
            <a:prstGeom prst="line">
              <a:avLst/>
            </a:prstGeom>
            <a:ln w="762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>
              <a:extLst>
                <a:ext uri="{FF2B5EF4-FFF2-40B4-BE49-F238E27FC236}">
                  <a16:creationId xmlns="" xmlns:a16="http://schemas.microsoft.com/office/drawing/2014/main" id="{32D2B591-C969-4EC1-9ACB-73602283F2E3}"/>
                </a:ext>
              </a:extLst>
            </p:cNvPr>
            <p:cNvCxnSpPr>
              <a:cxnSpLocks/>
            </p:cNvCxnSpPr>
            <p:nvPr/>
          </p:nvCxnSpPr>
          <p:spPr>
            <a:xfrm>
              <a:off x="6278158" y="2348880"/>
              <a:ext cx="0" cy="720080"/>
            </a:xfrm>
            <a:prstGeom prst="line">
              <a:avLst/>
            </a:prstGeom>
            <a:ln w="762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>
              <a:extLst>
                <a:ext uri="{FF2B5EF4-FFF2-40B4-BE49-F238E27FC236}">
                  <a16:creationId xmlns="" xmlns:a16="http://schemas.microsoft.com/office/drawing/2014/main" id="{47E36368-60DD-4005-8159-D8D7C9DD4CD5}"/>
                </a:ext>
              </a:extLst>
            </p:cNvPr>
            <p:cNvCxnSpPr/>
            <p:nvPr/>
          </p:nvCxnSpPr>
          <p:spPr>
            <a:xfrm>
              <a:off x="6313270" y="4669904"/>
              <a:ext cx="180000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>
              <a:extLst>
                <a:ext uri="{FF2B5EF4-FFF2-40B4-BE49-F238E27FC236}">
                  <a16:creationId xmlns="" xmlns:a16="http://schemas.microsoft.com/office/drawing/2014/main" id="{9B7E4C92-9621-476A-BA04-A6BA7219EBA2}"/>
                </a:ext>
              </a:extLst>
            </p:cNvPr>
            <p:cNvCxnSpPr/>
            <p:nvPr/>
          </p:nvCxnSpPr>
          <p:spPr>
            <a:xfrm>
              <a:off x="6313600" y="4460965"/>
              <a:ext cx="180000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50">
              <a:extLst>
                <a:ext uri="{FF2B5EF4-FFF2-40B4-BE49-F238E27FC236}">
                  <a16:creationId xmlns="" xmlns:a16="http://schemas.microsoft.com/office/drawing/2014/main" id="{A5E20948-B22B-4FAA-9AC6-C11EC06A8773}"/>
                </a:ext>
              </a:extLst>
            </p:cNvPr>
            <p:cNvCxnSpPr/>
            <p:nvPr/>
          </p:nvCxnSpPr>
          <p:spPr>
            <a:xfrm>
              <a:off x="6306179" y="3930147"/>
              <a:ext cx="180000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51">
              <a:extLst>
                <a:ext uri="{FF2B5EF4-FFF2-40B4-BE49-F238E27FC236}">
                  <a16:creationId xmlns="" xmlns:a16="http://schemas.microsoft.com/office/drawing/2014/main" id="{E422EAC8-2E49-4FD5-935F-C61AF52170A1}"/>
                </a:ext>
              </a:extLst>
            </p:cNvPr>
            <p:cNvCxnSpPr/>
            <p:nvPr/>
          </p:nvCxnSpPr>
          <p:spPr>
            <a:xfrm>
              <a:off x="6307393" y="3840184"/>
              <a:ext cx="180000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>
              <a:extLst>
                <a:ext uri="{FF2B5EF4-FFF2-40B4-BE49-F238E27FC236}">
                  <a16:creationId xmlns="" xmlns:a16="http://schemas.microsoft.com/office/drawing/2014/main" id="{BCA4E455-4B33-48E8-B5A8-C3B85608926A}"/>
                </a:ext>
              </a:extLst>
            </p:cNvPr>
            <p:cNvCxnSpPr/>
            <p:nvPr/>
          </p:nvCxnSpPr>
          <p:spPr>
            <a:xfrm>
              <a:off x="6309888" y="4085193"/>
              <a:ext cx="180000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>
              <a:extLst>
                <a:ext uri="{FF2B5EF4-FFF2-40B4-BE49-F238E27FC236}">
                  <a16:creationId xmlns="" xmlns:a16="http://schemas.microsoft.com/office/drawing/2014/main" id="{913587BE-CD75-4271-894C-B37E07CAE8EE}"/>
                </a:ext>
              </a:extLst>
            </p:cNvPr>
            <p:cNvCxnSpPr/>
            <p:nvPr/>
          </p:nvCxnSpPr>
          <p:spPr>
            <a:xfrm>
              <a:off x="6311007" y="4156484"/>
              <a:ext cx="180000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54">
              <a:extLst>
                <a:ext uri="{FF2B5EF4-FFF2-40B4-BE49-F238E27FC236}">
                  <a16:creationId xmlns="" xmlns:a16="http://schemas.microsoft.com/office/drawing/2014/main" id="{A928EA49-E0FE-45C4-BCA9-FA6920745F24}"/>
                </a:ext>
              </a:extLst>
            </p:cNvPr>
            <p:cNvCxnSpPr/>
            <p:nvPr/>
          </p:nvCxnSpPr>
          <p:spPr>
            <a:xfrm>
              <a:off x="6311395" y="4377056"/>
              <a:ext cx="180000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>
              <a:extLst>
                <a:ext uri="{FF2B5EF4-FFF2-40B4-BE49-F238E27FC236}">
                  <a16:creationId xmlns="" xmlns:a16="http://schemas.microsoft.com/office/drawing/2014/main" id="{9337270B-B0AC-47FD-9F54-E7E58639C066}"/>
                </a:ext>
              </a:extLst>
            </p:cNvPr>
            <p:cNvCxnSpPr/>
            <p:nvPr/>
          </p:nvCxnSpPr>
          <p:spPr>
            <a:xfrm>
              <a:off x="6310335" y="3300373"/>
              <a:ext cx="180000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>
              <a:extLst>
                <a:ext uri="{FF2B5EF4-FFF2-40B4-BE49-F238E27FC236}">
                  <a16:creationId xmlns="" xmlns:a16="http://schemas.microsoft.com/office/drawing/2014/main" id="{32E96A38-D685-49F1-A267-FF52BE48CF8F}"/>
                </a:ext>
              </a:extLst>
            </p:cNvPr>
            <p:cNvCxnSpPr/>
            <p:nvPr/>
          </p:nvCxnSpPr>
          <p:spPr>
            <a:xfrm>
              <a:off x="6306179" y="3009420"/>
              <a:ext cx="180000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>
              <a:extLst>
                <a:ext uri="{FF2B5EF4-FFF2-40B4-BE49-F238E27FC236}">
                  <a16:creationId xmlns="" xmlns:a16="http://schemas.microsoft.com/office/drawing/2014/main" id="{B6E3A898-6589-44B1-A091-FE6292D77442}"/>
                </a:ext>
              </a:extLst>
            </p:cNvPr>
            <p:cNvCxnSpPr/>
            <p:nvPr/>
          </p:nvCxnSpPr>
          <p:spPr>
            <a:xfrm>
              <a:off x="6314715" y="3446980"/>
              <a:ext cx="180000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>
              <a:extLst>
                <a:ext uri="{FF2B5EF4-FFF2-40B4-BE49-F238E27FC236}">
                  <a16:creationId xmlns="" xmlns:a16="http://schemas.microsoft.com/office/drawing/2014/main" id="{48CE66D9-03D1-4691-A724-868CF81F838E}"/>
                </a:ext>
              </a:extLst>
            </p:cNvPr>
            <p:cNvCxnSpPr/>
            <p:nvPr/>
          </p:nvCxnSpPr>
          <p:spPr>
            <a:xfrm>
              <a:off x="6306179" y="3737937"/>
              <a:ext cx="180000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60">
              <a:extLst>
                <a:ext uri="{FF2B5EF4-FFF2-40B4-BE49-F238E27FC236}">
                  <a16:creationId xmlns="" xmlns:a16="http://schemas.microsoft.com/office/drawing/2014/main" id="{607E4342-DD22-4DE3-9F13-B51708E1FA69}"/>
                </a:ext>
              </a:extLst>
            </p:cNvPr>
            <p:cNvCxnSpPr/>
            <p:nvPr/>
          </p:nvCxnSpPr>
          <p:spPr>
            <a:xfrm>
              <a:off x="6314497" y="1700808"/>
              <a:ext cx="180000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61">
              <a:extLst>
                <a:ext uri="{FF2B5EF4-FFF2-40B4-BE49-F238E27FC236}">
                  <a16:creationId xmlns="" xmlns:a16="http://schemas.microsoft.com/office/drawing/2014/main" id="{3A67D0C8-2381-4711-80AD-E8EFD07A0745}"/>
                </a:ext>
              </a:extLst>
            </p:cNvPr>
            <p:cNvCxnSpPr/>
            <p:nvPr/>
          </p:nvCxnSpPr>
          <p:spPr>
            <a:xfrm>
              <a:off x="6307063" y="1331276"/>
              <a:ext cx="180000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62">
              <a:extLst>
                <a:ext uri="{FF2B5EF4-FFF2-40B4-BE49-F238E27FC236}">
                  <a16:creationId xmlns="" xmlns:a16="http://schemas.microsoft.com/office/drawing/2014/main" id="{DCF6B8CC-22CD-4255-A44A-454F0F556726}"/>
                </a:ext>
              </a:extLst>
            </p:cNvPr>
            <p:cNvCxnSpPr/>
            <p:nvPr/>
          </p:nvCxnSpPr>
          <p:spPr>
            <a:xfrm>
              <a:off x="6309114" y="2920788"/>
              <a:ext cx="180000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>
              <a:extLst>
                <a:ext uri="{FF2B5EF4-FFF2-40B4-BE49-F238E27FC236}">
                  <a16:creationId xmlns="" xmlns:a16="http://schemas.microsoft.com/office/drawing/2014/main" id="{2739730A-137F-4CCD-94AB-35358E81CBA6}"/>
                </a:ext>
              </a:extLst>
            </p:cNvPr>
            <p:cNvCxnSpPr/>
            <p:nvPr/>
          </p:nvCxnSpPr>
          <p:spPr>
            <a:xfrm>
              <a:off x="6306179" y="2780928"/>
              <a:ext cx="180000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ZoneTexte 64">
              <a:extLst>
                <a:ext uri="{FF2B5EF4-FFF2-40B4-BE49-F238E27FC236}">
                  <a16:creationId xmlns="" xmlns:a16="http://schemas.microsoft.com/office/drawing/2014/main" id="{0AC7F6F0-563F-4F19-97C5-29A80C791F48}"/>
                </a:ext>
              </a:extLst>
            </p:cNvPr>
            <p:cNvSpPr txBox="1"/>
            <p:nvPr/>
          </p:nvSpPr>
          <p:spPr>
            <a:xfrm>
              <a:off x="6433678" y="1577697"/>
              <a:ext cx="44755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1981</a:t>
              </a:r>
            </a:p>
          </p:txBody>
        </p:sp>
        <p:sp>
          <p:nvSpPr>
            <p:cNvPr id="66" name="ZoneTexte 65">
              <a:extLst>
                <a:ext uri="{FF2B5EF4-FFF2-40B4-BE49-F238E27FC236}">
                  <a16:creationId xmlns="" xmlns:a16="http://schemas.microsoft.com/office/drawing/2014/main" id="{80F34C2A-B0FE-443B-B5D7-E47BF496A147}"/>
                </a:ext>
              </a:extLst>
            </p:cNvPr>
            <p:cNvSpPr txBox="1"/>
            <p:nvPr/>
          </p:nvSpPr>
          <p:spPr>
            <a:xfrm>
              <a:off x="6433678" y="2884463"/>
              <a:ext cx="44755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1999</a:t>
              </a:r>
            </a:p>
          </p:txBody>
        </p:sp>
        <p:sp>
          <p:nvSpPr>
            <p:cNvPr id="67" name="ZoneTexte 66">
              <a:extLst>
                <a:ext uri="{FF2B5EF4-FFF2-40B4-BE49-F238E27FC236}">
                  <a16:creationId xmlns="" xmlns:a16="http://schemas.microsoft.com/office/drawing/2014/main" id="{4B7D9900-2BEE-4E04-BABB-659FFFEF7163}"/>
                </a:ext>
              </a:extLst>
            </p:cNvPr>
            <p:cNvSpPr txBox="1"/>
            <p:nvPr/>
          </p:nvSpPr>
          <p:spPr>
            <a:xfrm>
              <a:off x="6436250" y="2773711"/>
              <a:ext cx="44755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1997</a:t>
              </a:r>
            </a:p>
          </p:txBody>
        </p:sp>
        <p:sp>
          <p:nvSpPr>
            <p:cNvPr id="68" name="ZoneTexte 67">
              <a:extLst>
                <a:ext uri="{FF2B5EF4-FFF2-40B4-BE49-F238E27FC236}">
                  <a16:creationId xmlns="" xmlns:a16="http://schemas.microsoft.com/office/drawing/2014/main" id="{B866A3C3-AE11-40BD-AA76-797DAA556AA1}"/>
                </a:ext>
              </a:extLst>
            </p:cNvPr>
            <p:cNvSpPr txBox="1"/>
            <p:nvPr/>
          </p:nvSpPr>
          <p:spPr>
            <a:xfrm>
              <a:off x="6433678" y="2672352"/>
              <a:ext cx="44755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1996</a:t>
              </a:r>
            </a:p>
          </p:txBody>
        </p:sp>
        <p:cxnSp>
          <p:nvCxnSpPr>
            <p:cNvPr id="69" name="Connecteur droit 68">
              <a:extLst>
                <a:ext uri="{FF2B5EF4-FFF2-40B4-BE49-F238E27FC236}">
                  <a16:creationId xmlns="" xmlns:a16="http://schemas.microsoft.com/office/drawing/2014/main" id="{F0B51486-97D0-49B6-9F9F-708887706035}"/>
                </a:ext>
              </a:extLst>
            </p:cNvPr>
            <p:cNvCxnSpPr>
              <a:cxnSpLocks/>
            </p:cNvCxnSpPr>
            <p:nvPr/>
          </p:nvCxnSpPr>
          <p:spPr>
            <a:xfrm>
              <a:off x="6278158" y="908720"/>
              <a:ext cx="0" cy="720080"/>
            </a:xfrm>
            <a:prstGeom prst="line">
              <a:avLst/>
            </a:prstGeom>
            <a:ln w="762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ZoneTexte 70">
              <a:extLst>
                <a:ext uri="{FF2B5EF4-FFF2-40B4-BE49-F238E27FC236}">
                  <a16:creationId xmlns="" xmlns:a16="http://schemas.microsoft.com/office/drawing/2014/main" id="{0388EB91-8D3A-49B1-A42C-3C4E0EF7F635}"/>
                </a:ext>
              </a:extLst>
            </p:cNvPr>
            <p:cNvSpPr txBox="1"/>
            <p:nvPr/>
          </p:nvSpPr>
          <p:spPr>
            <a:xfrm>
              <a:off x="7286270" y="4546793"/>
              <a:ext cx="80983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>
                  <a:solidFill>
                    <a:srgbClr val="C00000"/>
                  </a:solidFill>
                </a:rPr>
                <a:t>Monkeypox</a:t>
              </a:r>
            </a:p>
          </p:txBody>
        </p:sp>
        <p:sp>
          <p:nvSpPr>
            <p:cNvPr id="72" name="ZoneTexte 71">
              <a:extLst>
                <a:ext uri="{FF2B5EF4-FFF2-40B4-BE49-F238E27FC236}">
                  <a16:creationId xmlns="" xmlns:a16="http://schemas.microsoft.com/office/drawing/2014/main" id="{07961C82-F73F-43A0-955C-21ED3F32E8C8}"/>
                </a:ext>
              </a:extLst>
            </p:cNvPr>
            <p:cNvSpPr txBox="1"/>
            <p:nvPr/>
          </p:nvSpPr>
          <p:spPr>
            <a:xfrm>
              <a:off x="7353085" y="3558272"/>
              <a:ext cx="48122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>
                  <a:solidFill>
                    <a:srgbClr val="C00000"/>
                  </a:solidFill>
                </a:rPr>
                <a:t>H1N1</a:t>
              </a:r>
            </a:p>
          </p:txBody>
        </p:sp>
        <p:sp>
          <p:nvSpPr>
            <p:cNvPr id="73" name="ZoneTexte 72">
              <a:extLst>
                <a:ext uri="{FF2B5EF4-FFF2-40B4-BE49-F238E27FC236}">
                  <a16:creationId xmlns="" xmlns:a16="http://schemas.microsoft.com/office/drawing/2014/main" id="{4F83D46A-571B-46C7-A374-996BD1F68A13}"/>
                </a:ext>
              </a:extLst>
            </p:cNvPr>
            <p:cNvSpPr txBox="1"/>
            <p:nvPr/>
          </p:nvSpPr>
          <p:spPr>
            <a:xfrm>
              <a:off x="7335457" y="3811303"/>
              <a:ext cx="4908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>
                  <a:solidFill>
                    <a:srgbClr val="C00000"/>
                  </a:solidFill>
                </a:rPr>
                <a:t>MERS</a:t>
              </a:r>
            </a:p>
          </p:txBody>
        </p:sp>
        <p:sp>
          <p:nvSpPr>
            <p:cNvPr id="74" name="ZoneTexte 73">
              <a:extLst>
                <a:ext uri="{FF2B5EF4-FFF2-40B4-BE49-F238E27FC236}">
                  <a16:creationId xmlns="" xmlns:a16="http://schemas.microsoft.com/office/drawing/2014/main" id="{11873172-DA9D-43CB-9978-209C73FCBE64}"/>
                </a:ext>
              </a:extLst>
            </p:cNvPr>
            <p:cNvSpPr txBox="1"/>
            <p:nvPr/>
          </p:nvSpPr>
          <p:spPr>
            <a:xfrm>
              <a:off x="7301780" y="4354466"/>
              <a:ext cx="69442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>
                  <a:solidFill>
                    <a:srgbClr val="C00000"/>
                  </a:solidFill>
                </a:rPr>
                <a:t>COVID-19</a:t>
              </a:r>
            </a:p>
          </p:txBody>
        </p:sp>
        <p:sp>
          <p:nvSpPr>
            <p:cNvPr id="75" name="ZoneTexte 74">
              <a:extLst>
                <a:ext uri="{FF2B5EF4-FFF2-40B4-BE49-F238E27FC236}">
                  <a16:creationId xmlns="" xmlns:a16="http://schemas.microsoft.com/office/drawing/2014/main" id="{DA2908BA-319C-47F4-AF8B-7507608091E6}"/>
                </a:ext>
              </a:extLst>
            </p:cNvPr>
            <p:cNvSpPr txBox="1"/>
            <p:nvPr/>
          </p:nvSpPr>
          <p:spPr>
            <a:xfrm>
              <a:off x="8150366" y="4039934"/>
              <a:ext cx="4926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>
                  <a:solidFill>
                    <a:srgbClr val="C00000"/>
                  </a:solidFill>
                </a:rPr>
                <a:t>Zika</a:t>
              </a:r>
            </a:p>
          </p:txBody>
        </p:sp>
        <p:cxnSp>
          <p:nvCxnSpPr>
            <p:cNvPr id="77" name="Connecteur droit 76">
              <a:extLst>
                <a:ext uri="{FF2B5EF4-FFF2-40B4-BE49-F238E27FC236}">
                  <a16:creationId xmlns="" xmlns:a16="http://schemas.microsoft.com/office/drawing/2014/main" id="{912F3472-BFD2-4DDD-96AF-A83775E4BE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4222" y="4470283"/>
              <a:ext cx="432000" cy="79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Connecteur droit 77">
              <a:extLst>
                <a:ext uri="{FF2B5EF4-FFF2-40B4-BE49-F238E27FC236}">
                  <a16:creationId xmlns="" xmlns:a16="http://schemas.microsoft.com/office/drawing/2014/main" id="{ED226F60-51C9-4F6F-BF06-C3A5979113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71270" y="4654582"/>
              <a:ext cx="451857" cy="79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Connecteur droit 78">
              <a:extLst>
                <a:ext uri="{FF2B5EF4-FFF2-40B4-BE49-F238E27FC236}">
                  <a16:creationId xmlns="" xmlns:a16="http://schemas.microsoft.com/office/drawing/2014/main" id="{518EE4D0-13AB-49F6-903A-5B67246E36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8502" y="4178871"/>
              <a:ext cx="1296000" cy="793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Connecteur droit 79">
              <a:extLst>
                <a:ext uri="{FF2B5EF4-FFF2-40B4-BE49-F238E27FC236}">
                  <a16:creationId xmlns="" xmlns:a16="http://schemas.microsoft.com/office/drawing/2014/main" id="{856E9696-6771-4CE9-8A23-BFE0A1832D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4222" y="4070119"/>
              <a:ext cx="451857" cy="79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Connecteur droit 80">
              <a:extLst>
                <a:ext uri="{FF2B5EF4-FFF2-40B4-BE49-F238E27FC236}">
                  <a16:creationId xmlns="" xmlns:a16="http://schemas.microsoft.com/office/drawing/2014/main" id="{EA163B11-3F2E-4441-8D61-9B89B82C32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9934" y="3923627"/>
              <a:ext cx="451857" cy="79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Connecteur droit 81">
              <a:extLst>
                <a:ext uri="{FF2B5EF4-FFF2-40B4-BE49-F238E27FC236}">
                  <a16:creationId xmlns="" xmlns:a16="http://schemas.microsoft.com/office/drawing/2014/main" id="{2CE50148-4682-4333-83F3-A9A897670A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65606" y="3829387"/>
              <a:ext cx="451857" cy="79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3" name="Connecteur droit 82">
              <a:extLst>
                <a:ext uri="{FF2B5EF4-FFF2-40B4-BE49-F238E27FC236}">
                  <a16:creationId xmlns="" xmlns:a16="http://schemas.microsoft.com/office/drawing/2014/main" id="{092459F8-5E86-4EF9-B869-824CBF6368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6985" y="3715884"/>
              <a:ext cx="451857" cy="79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Connecteur droit 83">
              <a:extLst>
                <a:ext uri="{FF2B5EF4-FFF2-40B4-BE49-F238E27FC236}">
                  <a16:creationId xmlns="" xmlns:a16="http://schemas.microsoft.com/office/drawing/2014/main" id="{2D5AFD75-2F46-4742-9106-B909AF1818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4221" y="3435105"/>
              <a:ext cx="1296000" cy="793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Connecteur droit 84">
              <a:extLst>
                <a:ext uri="{FF2B5EF4-FFF2-40B4-BE49-F238E27FC236}">
                  <a16:creationId xmlns="" xmlns:a16="http://schemas.microsoft.com/office/drawing/2014/main" id="{6DC2D111-2C48-48CE-9D75-87D863C350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1687" y="3300373"/>
              <a:ext cx="451857" cy="79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Connecteur droit 85">
              <a:extLst>
                <a:ext uri="{FF2B5EF4-FFF2-40B4-BE49-F238E27FC236}">
                  <a16:creationId xmlns="" xmlns:a16="http://schemas.microsoft.com/office/drawing/2014/main" id="{06BD42DB-F737-46BB-9251-4D54C52041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6983" y="3009420"/>
              <a:ext cx="1296000" cy="793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Connecteur droit 86">
              <a:extLst>
                <a:ext uri="{FF2B5EF4-FFF2-40B4-BE49-F238E27FC236}">
                  <a16:creationId xmlns="" xmlns:a16="http://schemas.microsoft.com/office/drawing/2014/main" id="{793120C5-4746-4B4B-AFED-4249C67FCF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65606" y="2781024"/>
              <a:ext cx="451857" cy="79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8" name="Connecteur droit 87">
              <a:extLst>
                <a:ext uri="{FF2B5EF4-FFF2-40B4-BE49-F238E27FC236}">
                  <a16:creationId xmlns="" xmlns:a16="http://schemas.microsoft.com/office/drawing/2014/main" id="{E8E57B10-ADAD-421D-939E-F496FA499D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0030" y="2908320"/>
              <a:ext cx="451857" cy="79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Connecteur droit 88">
              <a:extLst>
                <a:ext uri="{FF2B5EF4-FFF2-40B4-BE49-F238E27FC236}">
                  <a16:creationId xmlns="" xmlns:a16="http://schemas.microsoft.com/office/drawing/2014/main" id="{C1E5D36F-AA9D-411E-917E-06889D31D6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34413" y="1702456"/>
              <a:ext cx="451857" cy="79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0" name="Connecteur droit 89">
              <a:extLst>
                <a:ext uri="{FF2B5EF4-FFF2-40B4-BE49-F238E27FC236}">
                  <a16:creationId xmlns="" xmlns:a16="http://schemas.microsoft.com/office/drawing/2014/main" id="{F19A7907-7C46-4D73-878A-CC6FC3D0AE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34412" y="1325192"/>
              <a:ext cx="451857" cy="79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Connecteur droit 90">
              <a:extLst>
                <a:ext uri="{FF2B5EF4-FFF2-40B4-BE49-F238E27FC236}">
                  <a16:creationId xmlns="" xmlns:a16="http://schemas.microsoft.com/office/drawing/2014/main" id="{BA609DDB-C0CA-40F8-B10C-B6C085B66D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9949" y="4355379"/>
              <a:ext cx="451857" cy="79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2" name="ZoneTexte 91">
              <a:extLst>
                <a:ext uri="{FF2B5EF4-FFF2-40B4-BE49-F238E27FC236}">
                  <a16:creationId xmlns="" xmlns:a16="http://schemas.microsoft.com/office/drawing/2014/main" id="{D5FB7C1B-9D4B-4791-BBE0-7778BC7A4AD5}"/>
                </a:ext>
              </a:extLst>
            </p:cNvPr>
            <p:cNvSpPr txBox="1"/>
            <p:nvPr/>
          </p:nvSpPr>
          <p:spPr>
            <a:xfrm>
              <a:off x="7305538" y="4211079"/>
              <a:ext cx="55015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>
                  <a:solidFill>
                    <a:schemeClr val="accent1">
                      <a:lumMod val="50000"/>
                    </a:schemeClr>
                  </a:solidFill>
                </a:rPr>
                <a:t>Plague</a:t>
              </a:r>
            </a:p>
          </p:txBody>
        </p:sp>
        <p:sp>
          <p:nvSpPr>
            <p:cNvPr id="94" name="ZoneTexte 93">
              <a:extLst>
                <a:ext uri="{FF2B5EF4-FFF2-40B4-BE49-F238E27FC236}">
                  <a16:creationId xmlns="" xmlns:a16="http://schemas.microsoft.com/office/drawing/2014/main" id="{4919EB13-5821-410B-8549-14E45744424B}"/>
                </a:ext>
              </a:extLst>
            </p:cNvPr>
            <p:cNvSpPr txBox="1"/>
            <p:nvPr/>
          </p:nvSpPr>
          <p:spPr>
            <a:xfrm>
              <a:off x="7311670" y="3939740"/>
              <a:ext cx="4732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>
                  <a:solidFill>
                    <a:srgbClr val="C00000"/>
                  </a:solidFill>
                </a:rPr>
                <a:t>Ebola</a:t>
              </a:r>
            </a:p>
          </p:txBody>
        </p:sp>
        <p:sp>
          <p:nvSpPr>
            <p:cNvPr id="95" name="ZoneTexte 94">
              <a:extLst>
                <a:ext uri="{FF2B5EF4-FFF2-40B4-BE49-F238E27FC236}">
                  <a16:creationId xmlns="" xmlns:a16="http://schemas.microsoft.com/office/drawing/2014/main" id="{38581E0D-B91E-4DD3-A835-A8FC5C07BA84}"/>
                </a:ext>
              </a:extLst>
            </p:cNvPr>
            <p:cNvSpPr txBox="1"/>
            <p:nvPr/>
          </p:nvSpPr>
          <p:spPr>
            <a:xfrm>
              <a:off x="7362718" y="3181067"/>
              <a:ext cx="4908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>
                  <a:solidFill>
                    <a:srgbClr val="C00000"/>
                  </a:solidFill>
                </a:rPr>
                <a:t>MERS</a:t>
              </a:r>
            </a:p>
          </p:txBody>
        </p:sp>
        <p:sp>
          <p:nvSpPr>
            <p:cNvPr id="96" name="ZoneTexte 95">
              <a:extLst>
                <a:ext uri="{FF2B5EF4-FFF2-40B4-BE49-F238E27FC236}">
                  <a16:creationId xmlns="" xmlns:a16="http://schemas.microsoft.com/office/drawing/2014/main" id="{28121BA5-9199-4CB2-B110-55A4B122214F}"/>
                </a:ext>
              </a:extLst>
            </p:cNvPr>
            <p:cNvSpPr txBox="1"/>
            <p:nvPr/>
          </p:nvSpPr>
          <p:spPr>
            <a:xfrm>
              <a:off x="8138901" y="3308308"/>
              <a:ext cx="11503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>
                  <a:solidFill>
                    <a:srgbClr val="C00000"/>
                  </a:solidFill>
                </a:rPr>
                <a:t>Chikungunya</a:t>
              </a:r>
            </a:p>
          </p:txBody>
        </p:sp>
        <p:sp>
          <p:nvSpPr>
            <p:cNvPr id="97" name="ZoneTexte 96">
              <a:extLst>
                <a:ext uri="{FF2B5EF4-FFF2-40B4-BE49-F238E27FC236}">
                  <a16:creationId xmlns="" xmlns:a16="http://schemas.microsoft.com/office/drawing/2014/main" id="{B1F682D3-36BD-4BB5-AFF7-54D41F0300BD}"/>
                </a:ext>
              </a:extLst>
            </p:cNvPr>
            <p:cNvSpPr txBox="1"/>
            <p:nvPr/>
          </p:nvSpPr>
          <p:spPr>
            <a:xfrm>
              <a:off x="8138901" y="2889270"/>
              <a:ext cx="8970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>
                  <a:solidFill>
                    <a:srgbClr val="C00000"/>
                  </a:solidFill>
                </a:rPr>
                <a:t>West Nile</a:t>
              </a:r>
            </a:p>
          </p:txBody>
        </p:sp>
        <p:sp>
          <p:nvSpPr>
            <p:cNvPr id="98" name="ZoneTexte 97">
              <a:extLst>
                <a:ext uri="{FF2B5EF4-FFF2-40B4-BE49-F238E27FC236}">
                  <a16:creationId xmlns="" xmlns:a16="http://schemas.microsoft.com/office/drawing/2014/main" id="{A1F6C40C-0A2E-4604-8056-B6D156CD7B7A}"/>
                </a:ext>
              </a:extLst>
            </p:cNvPr>
            <p:cNvSpPr txBox="1"/>
            <p:nvPr/>
          </p:nvSpPr>
          <p:spPr>
            <a:xfrm>
              <a:off x="7382716" y="2769597"/>
              <a:ext cx="47961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>
                  <a:solidFill>
                    <a:srgbClr val="C00000"/>
                  </a:solidFill>
                </a:rPr>
                <a:t>H5N1</a:t>
              </a:r>
            </a:p>
          </p:txBody>
        </p:sp>
        <p:sp>
          <p:nvSpPr>
            <p:cNvPr id="99" name="ZoneTexte 98">
              <a:extLst>
                <a:ext uri="{FF2B5EF4-FFF2-40B4-BE49-F238E27FC236}">
                  <a16:creationId xmlns="" xmlns:a16="http://schemas.microsoft.com/office/drawing/2014/main" id="{82B89B4D-3812-4FD1-BD88-511A38D9E43D}"/>
                </a:ext>
              </a:extLst>
            </p:cNvPr>
            <p:cNvSpPr txBox="1"/>
            <p:nvPr/>
          </p:nvSpPr>
          <p:spPr>
            <a:xfrm>
              <a:off x="7391942" y="2630397"/>
              <a:ext cx="67839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>
                  <a:solidFill>
                    <a:schemeClr val="accent3">
                      <a:lumMod val="50000"/>
                    </a:schemeClr>
                  </a:solidFill>
                </a:rPr>
                <a:t>Mad Cow</a:t>
              </a:r>
            </a:p>
          </p:txBody>
        </p:sp>
        <p:sp>
          <p:nvSpPr>
            <p:cNvPr id="100" name="ZoneTexte 99">
              <a:extLst>
                <a:ext uri="{FF2B5EF4-FFF2-40B4-BE49-F238E27FC236}">
                  <a16:creationId xmlns="" xmlns:a16="http://schemas.microsoft.com/office/drawing/2014/main" id="{AE158FE1-4EBD-4EA0-8A62-2AEF3C8D2720}"/>
                </a:ext>
              </a:extLst>
            </p:cNvPr>
            <p:cNvSpPr txBox="1"/>
            <p:nvPr/>
          </p:nvSpPr>
          <p:spPr>
            <a:xfrm>
              <a:off x="7352037" y="1587280"/>
              <a:ext cx="3690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>
                  <a:solidFill>
                    <a:srgbClr val="C00000"/>
                  </a:solidFill>
                </a:rPr>
                <a:t>HIV</a:t>
              </a:r>
            </a:p>
          </p:txBody>
        </p:sp>
        <p:sp>
          <p:nvSpPr>
            <p:cNvPr id="101" name="ZoneTexte 100">
              <a:extLst>
                <a:ext uri="{FF2B5EF4-FFF2-40B4-BE49-F238E27FC236}">
                  <a16:creationId xmlns="" xmlns:a16="http://schemas.microsoft.com/office/drawing/2014/main" id="{3ED64971-7C05-4796-A7A1-C4BE64ACD029}"/>
                </a:ext>
              </a:extLst>
            </p:cNvPr>
            <p:cNvSpPr txBox="1"/>
            <p:nvPr/>
          </p:nvSpPr>
          <p:spPr>
            <a:xfrm>
              <a:off x="7306302" y="1205795"/>
              <a:ext cx="4732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>
                  <a:solidFill>
                    <a:srgbClr val="C00000"/>
                  </a:solidFill>
                </a:rPr>
                <a:t>Ebola</a:t>
              </a:r>
            </a:p>
          </p:txBody>
        </p:sp>
        <p:cxnSp>
          <p:nvCxnSpPr>
            <p:cNvPr id="113" name="Connecteur droit 112">
              <a:extLst>
                <a:ext uri="{FF2B5EF4-FFF2-40B4-BE49-F238E27FC236}">
                  <a16:creationId xmlns="" xmlns:a16="http://schemas.microsoft.com/office/drawing/2014/main" id="{B0C9AFA5-3804-4E93-AA72-BA6D92536B73}"/>
                </a:ext>
              </a:extLst>
            </p:cNvPr>
            <p:cNvCxnSpPr/>
            <p:nvPr/>
          </p:nvCxnSpPr>
          <p:spPr>
            <a:xfrm flipH="1">
              <a:off x="6024272" y="1628800"/>
              <a:ext cx="21602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Connecteur droit 113">
              <a:extLst>
                <a:ext uri="{FF2B5EF4-FFF2-40B4-BE49-F238E27FC236}">
                  <a16:creationId xmlns="" xmlns:a16="http://schemas.microsoft.com/office/drawing/2014/main" id="{5B7E9AA6-235C-4916-87B3-C3730D073789}"/>
                </a:ext>
              </a:extLst>
            </p:cNvPr>
            <p:cNvCxnSpPr/>
            <p:nvPr/>
          </p:nvCxnSpPr>
          <p:spPr>
            <a:xfrm flipH="1">
              <a:off x="6024272" y="2350604"/>
              <a:ext cx="21602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Connecteur droit 114">
              <a:extLst>
                <a:ext uri="{FF2B5EF4-FFF2-40B4-BE49-F238E27FC236}">
                  <a16:creationId xmlns="" xmlns:a16="http://schemas.microsoft.com/office/drawing/2014/main" id="{1CC97F11-6E6C-4B5B-8C9F-01649558508F}"/>
                </a:ext>
              </a:extLst>
            </p:cNvPr>
            <p:cNvCxnSpPr/>
            <p:nvPr/>
          </p:nvCxnSpPr>
          <p:spPr>
            <a:xfrm flipH="1">
              <a:off x="6021576" y="3068960"/>
              <a:ext cx="21602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Connecteur droit 115">
              <a:extLst>
                <a:ext uri="{FF2B5EF4-FFF2-40B4-BE49-F238E27FC236}">
                  <a16:creationId xmlns="" xmlns:a16="http://schemas.microsoft.com/office/drawing/2014/main" id="{E865BF07-35C2-4812-BD76-0AE8216A11A6}"/>
                </a:ext>
              </a:extLst>
            </p:cNvPr>
            <p:cNvCxnSpPr/>
            <p:nvPr/>
          </p:nvCxnSpPr>
          <p:spPr>
            <a:xfrm flipH="1">
              <a:off x="6021576" y="3804493"/>
              <a:ext cx="21602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7" name="Connecteur droit 116">
              <a:extLst>
                <a:ext uri="{FF2B5EF4-FFF2-40B4-BE49-F238E27FC236}">
                  <a16:creationId xmlns="" xmlns:a16="http://schemas.microsoft.com/office/drawing/2014/main" id="{C9746E28-4F20-4EB1-A332-2C32C1E9EC7B}"/>
                </a:ext>
              </a:extLst>
            </p:cNvPr>
            <p:cNvCxnSpPr/>
            <p:nvPr/>
          </p:nvCxnSpPr>
          <p:spPr>
            <a:xfrm flipH="1">
              <a:off x="6021576" y="4512870"/>
              <a:ext cx="21602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8" name="ZoneTexte 117">
              <a:extLst>
                <a:ext uri="{FF2B5EF4-FFF2-40B4-BE49-F238E27FC236}">
                  <a16:creationId xmlns="" xmlns:a16="http://schemas.microsoft.com/office/drawing/2014/main" id="{0BFDDE76-63DF-4769-83C4-68164FD51E6A}"/>
                </a:ext>
              </a:extLst>
            </p:cNvPr>
            <p:cNvSpPr txBox="1"/>
            <p:nvPr/>
          </p:nvSpPr>
          <p:spPr>
            <a:xfrm>
              <a:off x="5698060" y="1521078"/>
              <a:ext cx="3898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1980</a:t>
              </a:r>
            </a:p>
          </p:txBody>
        </p:sp>
        <p:sp>
          <p:nvSpPr>
            <p:cNvPr id="119" name="ZoneTexte 118">
              <a:extLst>
                <a:ext uri="{FF2B5EF4-FFF2-40B4-BE49-F238E27FC236}">
                  <a16:creationId xmlns="" xmlns:a16="http://schemas.microsoft.com/office/drawing/2014/main" id="{C24E8679-9289-477B-8BF0-1DD72FC29DBF}"/>
                </a:ext>
              </a:extLst>
            </p:cNvPr>
            <p:cNvSpPr txBox="1"/>
            <p:nvPr/>
          </p:nvSpPr>
          <p:spPr>
            <a:xfrm>
              <a:off x="5712577" y="2238620"/>
              <a:ext cx="3898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1990</a:t>
              </a:r>
            </a:p>
          </p:txBody>
        </p:sp>
        <p:sp>
          <p:nvSpPr>
            <p:cNvPr id="120" name="ZoneTexte 119">
              <a:extLst>
                <a:ext uri="{FF2B5EF4-FFF2-40B4-BE49-F238E27FC236}">
                  <a16:creationId xmlns="" xmlns:a16="http://schemas.microsoft.com/office/drawing/2014/main" id="{F5801335-DF4B-4274-A172-DFE5A44D7890}"/>
                </a:ext>
              </a:extLst>
            </p:cNvPr>
            <p:cNvSpPr txBox="1"/>
            <p:nvPr/>
          </p:nvSpPr>
          <p:spPr>
            <a:xfrm>
              <a:off x="5707394" y="2955407"/>
              <a:ext cx="3898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2000</a:t>
              </a:r>
            </a:p>
          </p:txBody>
        </p:sp>
        <p:sp>
          <p:nvSpPr>
            <p:cNvPr id="121" name="ZoneTexte 120">
              <a:extLst>
                <a:ext uri="{FF2B5EF4-FFF2-40B4-BE49-F238E27FC236}">
                  <a16:creationId xmlns="" xmlns:a16="http://schemas.microsoft.com/office/drawing/2014/main" id="{6379401C-6E28-43DA-B549-EB645D0789D6}"/>
                </a:ext>
              </a:extLst>
            </p:cNvPr>
            <p:cNvSpPr txBox="1"/>
            <p:nvPr/>
          </p:nvSpPr>
          <p:spPr>
            <a:xfrm>
              <a:off x="5702313" y="3703581"/>
              <a:ext cx="3898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2010</a:t>
              </a:r>
            </a:p>
          </p:txBody>
        </p:sp>
        <p:sp>
          <p:nvSpPr>
            <p:cNvPr id="122" name="ZoneTexte 121">
              <a:extLst>
                <a:ext uri="{FF2B5EF4-FFF2-40B4-BE49-F238E27FC236}">
                  <a16:creationId xmlns="" xmlns:a16="http://schemas.microsoft.com/office/drawing/2014/main" id="{D564E5AF-DD52-40FF-B95D-1C7D4694FF5A}"/>
                </a:ext>
              </a:extLst>
            </p:cNvPr>
            <p:cNvSpPr txBox="1"/>
            <p:nvPr/>
          </p:nvSpPr>
          <p:spPr>
            <a:xfrm>
              <a:off x="5689398" y="4410467"/>
              <a:ext cx="3898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2020</a:t>
              </a:r>
            </a:p>
          </p:txBody>
        </p:sp>
        <p:sp>
          <p:nvSpPr>
            <p:cNvPr id="123" name="Triangle isocèle 122">
              <a:extLst>
                <a:ext uri="{FF2B5EF4-FFF2-40B4-BE49-F238E27FC236}">
                  <a16:creationId xmlns="" xmlns:a16="http://schemas.microsoft.com/office/drawing/2014/main" id="{380E39D3-D8AF-4485-A50A-159CB5DB8813}"/>
                </a:ext>
              </a:extLst>
            </p:cNvPr>
            <p:cNvSpPr/>
            <p:nvPr/>
          </p:nvSpPr>
          <p:spPr>
            <a:xfrm rot="10800000">
              <a:off x="6206150" y="5238555"/>
              <a:ext cx="144016" cy="161488"/>
            </a:xfrm>
            <a:prstGeom prst="triangle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7" name="ZoneTexte 126">
            <a:extLst>
              <a:ext uri="{FF2B5EF4-FFF2-40B4-BE49-F238E27FC236}">
                <a16:creationId xmlns="" xmlns:a16="http://schemas.microsoft.com/office/drawing/2014/main" id="{2CCBE34F-FAC8-424C-8017-49FF1FA21CCB}"/>
              </a:ext>
            </a:extLst>
          </p:cNvPr>
          <p:cNvSpPr txBox="1"/>
          <p:nvPr/>
        </p:nvSpPr>
        <p:spPr>
          <a:xfrm>
            <a:off x="1638594" y="224562"/>
            <a:ext cx="58857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fr-FR" sz="3600" b="1" dirty="0"/>
              <a:t>Les maladies infectieuses </a:t>
            </a:r>
            <a:endParaRPr lang="en-US" sz="3600" dirty="0"/>
          </a:p>
        </p:txBody>
      </p:sp>
      <p:sp>
        <p:nvSpPr>
          <p:cNvPr id="129" name="ZoneTexte 128">
            <a:extLst>
              <a:ext uri="{FF2B5EF4-FFF2-40B4-BE49-F238E27FC236}">
                <a16:creationId xmlns="" xmlns:a16="http://schemas.microsoft.com/office/drawing/2014/main" id="{883BE4E1-15D7-4A76-9EAB-8E367AF284DD}"/>
              </a:ext>
            </a:extLst>
          </p:cNvPr>
          <p:cNvSpPr txBox="1"/>
          <p:nvPr/>
        </p:nvSpPr>
        <p:spPr>
          <a:xfrm>
            <a:off x="1452112" y="5698146"/>
            <a:ext cx="39710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fr-FR" sz="1600" dirty="0"/>
              <a:t>25% des mortalités chez l’homme sont dues aux maladies infectieuses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fr-FR" sz="1600" dirty="0"/>
              <a:t>60 % des MI sont causées par des agents pathogènes zoonotiques</a:t>
            </a:r>
          </a:p>
        </p:txBody>
      </p:sp>
      <p:pic>
        <p:nvPicPr>
          <p:cNvPr id="102" name="Image 7">
            <a:extLst>
              <a:ext uri="{FF2B5EF4-FFF2-40B4-BE49-F238E27FC236}">
                <a16:creationId xmlns="" xmlns:a16="http://schemas.microsoft.com/office/drawing/2014/main" id="{60172FF0-0538-4557-8B59-2D01FC9BF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91263"/>
            <a:ext cx="8667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34949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2">
            <a:extLst>
              <a:ext uri="{FF2B5EF4-FFF2-40B4-BE49-F238E27FC236}">
                <a16:creationId xmlns="" xmlns:a16="http://schemas.microsoft.com/office/drawing/2014/main" id="{45D51BF5-D361-4528-859A-A5A080CAE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518" y="2384425"/>
            <a:ext cx="4198938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e 4">
            <a:extLst>
              <a:ext uri="{FF2B5EF4-FFF2-40B4-BE49-F238E27FC236}">
                <a16:creationId xmlns="" xmlns:a16="http://schemas.microsoft.com/office/drawing/2014/main" id="{FEBC8696-7D8B-47F8-8787-31900EA0AF7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96292" y="2227883"/>
            <a:ext cx="4203700" cy="2519363"/>
            <a:chOff x="4716463" y="1196975"/>
            <a:chExt cx="4198937" cy="2519363"/>
          </a:xfrm>
        </p:grpSpPr>
        <p:pic>
          <p:nvPicPr>
            <p:cNvPr id="13" name="Picture 16">
              <a:extLst>
                <a:ext uri="{FF2B5EF4-FFF2-40B4-BE49-F238E27FC236}">
                  <a16:creationId xmlns="" xmlns:a16="http://schemas.microsoft.com/office/drawing/2014/main" id="{16EDD986-7410-4E08-83FD-582D8EA83C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463" y="1196975"/>
              <a:ext cx="4198937" cy="2519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ZoneTexte 2">
              <a:extLst>
                <a:ext uri="{FF2B5EF4-FFF2-40B4-BE49-F238E27FC236}">
                  <a16:creationId xmlns="" xmlns:a16="http://schemas.microsoft.com/office/drawing/2014/main" id="{0EAD792A-6FB9-4395-9B14-9CE2A22A67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01180" y="1700808"/>
              <a:ext cx="1388329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200" b="1" dirty="0">
                  <a:latin typeface="Calibri" panose="020F0502020204030204" pitchFamily="34" charset="0"/>
                </a:rPr>
                <a:t>AL-South of France</a:t>
              </a:r>
            </a:p>
          </p:txBody>
        </p:sp>
      </p:grpSp>
      <p:sp>
        <p:nvSpPr>
          <p:cNvPr id="76802" name="Text Box 20">
            <a:extLst>
              <a:ext uri="{FF2B5EF4-FFF2-40B4-BE49-F238E27FC236}">
                <a16:creationId xmlns="" xmlns:a16="http://schemas.microsoft.com/office/drawing/2014/main" id="{0F5CF790-40C4-43CF-8C88-20B6F8422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2200" y="5419725"/>
            <a:ext cx="13335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00" dirty="0">
                <a:solidFill>
                  <a:srgbClr val="000000"/>
                </a:solidFill>
                <a:latin typeface="Calibri" panose="020F0502020204030204" pitchFamily="34" charset="0"/>
              </a:rPr>
              <a:t>Vega-Rua et al. (2013)</a:t>
            </a:r>
          </a:p>
        </p:txBody>
      </p:sp>
      <p:sp>
        <p:nvSpPr>
          <p:cNvPr id="76803" name="ZoneTexte 10">
            <a:extLst>
              <a:ext uri="{FF2B5EF4-FFF2-40B4-BE49-F238E27FC236}">
                <a16:creationId xmlns="" xmlns:a16="http://schemas.microsoft.com/office/drawing/2014/main" id="{C46152B7-BA8D-4E1D-BD83-89CFBBD12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414" y="227013"/>
            <a:ext cx="73364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 i="1" dirty="0" err="1">
                <a:latin typeface="Calibri" panose="020F0502020204030204" pitchFamily="34" charset="0"/>
              </a:rPr>
              <a:t>Ae</a:t>
            </a:r>
            <a:r>
              <a:rPr lang="fr-FR" altLang="fr-FR" sz="3600" b="1" i="1" dirty="0">
                <a:latin typeface="Calibri" panose="020F0502020204030204" pitchFamily="34" charset="0"/>
              </a:rPr>
              <a:t>. </a:t>
            </a:r>
            <a:r>
              <a:rPr lang="fr-FR" altLang="fr-FR" sz="3600" b="1" i="1" dirty="0" err="1">
                <a:latin typeface="Calibri" panose="020F0502020204030204" pitchFamily="34" charset="0"/>
              </a:rPr>
              <a:t>albopictus</a:t>
            </a:r>
            <a:r>
              <a:rPr lang="fr-FR" altLang="fr-FR" sz="3600" b="1" dirty="0">
                <a:latin typeface="Calibri" panose="020F0502020204030204" pitchFamily="34" charset="0"/>
              </a:rPr>
              <a:t> européens pour CHIKV</a:t>
            </a:r>
          </a:p>
        </p:txBody>
      </p:sp>
      <p:sp>
        <p:nvSpPr>
          <p:cNvPr id="76804" name="ZoneTexte 1">
            <a:extLst>
              <a:ext uri="{FF2B5EF4-FFF2-40B4-BE49-F238E27FC236}">
                <a16:creationId xmlns="" xmlns:a16="http://schemas.microsoft.com/office/drawing/2014/main" id="{AF6FDA16-47B9-4243-9B4F-54964A1F7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0900" y="1800225"/>
            <a:ext cx="811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>
                <a:latin typeface="Calibri" panose="020F0502020204030204" pitchFamily="34" charset="0"/>
              </a:rPr>
              <a:t>France</a:t>
            </a:r>
          </a:p>
        </p:txBody>
      </p:sp>
      <p:sp>
        <p:nvSpPr>
          <p:cNvPr id="17" name="ZoneTexte 3">
            <a:extLst>
              <a:ext uri="{FF2B5EF4-FFF2-40B4-BE49-F238E27FC236}">
                <a16:creationId xmlns="" xmlns:a16="http://schemas.microsoft.com/office/drawing/2014/main" id="{E8081082-9DAB-4E65-AC33-69AF44F9A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6296" y="1719883"/>
            <a:ext cx="10112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Greece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 (1)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Montenegro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 (1)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Croatia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 (2)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Switzerland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 (2)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Italy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 (2)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China (1)</a:t>
            </a:r>
          </a:p>
        </p:txBody>
      </p:sp>
      <p:sp>
        <p:nvSpPr>
          <p:cNvPr id="18" name="ZoneTexte 4">
            <a:extLst>
              <a:ext uri="{FF2B5EF4-FFF2-40B4-BE49-F238E27FC236}">
                <a16:creationId xmlns="" xmlns:a16="http://schemas.microsoft.com/office/drawing/2014/main" id="{65031D16-2CEB-4856-822F-295DD344A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168" y="5415027"/>
            <a:ext cx="134524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Mariconti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 et al. (2019)</a:t>
            </a:r>
          </a:p>
        </p:txBody>
      </p:sp>
      <p:pic>
        <p:nvPicPr>
          <p:cNvPr id="15" name="Image 7">
            <a:extLst>
              <a:ext uri="{FF2B5EF4-FFF2-40B4-BE49-F238E27FC236}">
                <a16:creationId xmlns="" xmlns:a16="http://schemas.microsoft.com/office/drawing/2014/main" id="{3347E80F-E892-400B-A3D1-FED7054BE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91263"/>
            <a:ext cx="8667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24060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t 15">
            <a:extLst>
              <a:ext uri="{FF2B5EF4-FFF2-40B4-BE49-F238E27FC236}">
                <a16:creationId xmlns="" xmlns:a16="http://schemas.microsoft.com/office/drawing/2014/main" id="{14CF31D5-E983-4610-8A62-8BFC70CC8E3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16672" y="2494797"/>
          <a:ext cx="4230451" cy="28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Prism 10" r:id="rId3" imgW="4650072" imgH="3165034" progId="Prism10.Document">
                  <p:embed/>
                </p:oleObj>
              </mc:Choice>
              <mc:Fallback>
                <p:oleObj name="Prism 10" r:id="rId3" imgW="4650072" imgH="3165034" progId="Prism10.Document">
                  <p:embed/>
                  <p:pic>
                    <p:nvPicPr>
                      <p:cNvPr id="16" name="Objet 15">
                        <a:extLst>
                          <a:ext uri="{FF2B5EF4-FFF2-40B4-BE49-F238E27FC236}">
                            <a16:creationId xmlns="" xmlns:a16="http://schemas.microsoft.com/office/drawing/2014/main" id="{14CF31D5-E983-4610-8A62-8BFC70CC8E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16672" y="2494797"/>
                        <a:ext cx="4230451" cy="28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t 13">
            <a:extLst>
              <a:ext uri="{FF2B5EF4-FFF2-40B4-BE49-F238E27FC236}">
                <a16:creationId xmlns="" xmlns:a16="http://schemas.microsoft.com/office/drawing/2014/main" id="{A80A607D-5724-40BB-809C-D8B387ED2F4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418" y="2366298"/>
          <a:ext cx="4349635" cy="28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Prism 10" r:id="rId5" imgW="4543112" imgH="3008007" progId="Prism10.Document">
                  <p:embed/>
                </p:oleObj>
              </mc:Choice>
              <mc:Fallback>
                <p:oleObj name="Prism 10" r:id="rId5" imgW="4543112" imgH="3008007" progId="Prism10.Document">
                  <p:embed/>
                  <p:pic>
                    <p:nvPicPr>
                      <p:cNvPr id="14" name="Objet 13">
                        <a:extLst>
                          <a:ext uri="{FF2B5EF4-FFF2-40B4-BE49-F238E27FC236}">
                            <a16:creationId xmlns="" xmlns:a16="http://schemas.microsoft.com/office/drawing/2014/main" id="{A80A607D-5724-40BB-809C-D8B387ED2F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418" y="2366298"/>
                        <a:ext cx="4349635" cy="28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Connecteur droit 2">
            <a:extLst>
              <a:ext uri="{FF2B5EF4-FFF2-40B4-BE49-F238E27FC236}">
                <a16:creationId xmlns="" xmlns:a16="http://schemas.microsoft.com/office/drawing/2014/main" id="{26C079B3-501C-4470-9B21-BF158891B5C5}"/>
              </a:ext>
            </a:extLst>
          </p:cNvPr>
          <p:cNvCxnSpPr/>
          <p:nvPr/>
        </p:nvCxnSpPr>
        <p:spPr>
          <a:xfrm>
            <a:off x="576248" y="3495648"/>
            <a:ext cx="3420000" cy="0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1">
            <a:extLst>
              <a:ext uri="{FF2B5EF4-FFF2-40B4-BE49-F238E27FC236}">
                <a16:creationId xmlns="" xmlns:a16="http://schemas.microsoft.com/office/drawing/2014/main" id="{CE52F859-2AB2-4C76-9489-2801FF846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843" y="2060848"/>
            <a:ext cx="198002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US" altLang="fr-FR" sz="2000" b="1" i="1" dirty="0" err="1"/>
              <a:t>Aedes</a:t>
            </a:r>
            <a:r>
              <a:rPr lang="en-US" altLang="fr-FR" sz="2000" b="1" i="1" dirty="0"/>
              <a:t> </a:t>
            </a:r>
            <a:r>
              <a:rPr lang="en-US" altLang="fr-FR" sz="2000" b="1" i="1" dirty="0" err="1"/>
              <a:t>albopictus</a:t>
            </a:r>
            <a:endParaRPr lang="en-US" altLang="fr-FR" sz="2000" b="1" i="1" dirty="0"/>
          </a:p>
        </p:txBody>
      </p:sp>
      <p:sp>
        <p:nvSpPr>
          <p:cNvPr id="7" name="ZoneTexte 9">
            <a:extLst>
              <a:ext uri="{FF2B5EF4-FFF2-40B4-BE49-F238E27FC236}">
                <a16:creationId xmlns="" xmlns:a16="http://schemas.microsoft.com/office/drawing/2014/main" id="{31F93B93-EB05-44EC-AED5-12ECD1729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7527" y="2092786"/>
            <a:ext cx="16872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US" altLang="fr-FR" sz="2000" b="1" i="1" dirty="0" err="1"/>
              <a:t>Aedes</a:t>
            </a:r>
            <a:r>
              <a:rPr lang="en-US" altLang="fr-FR" sz="2000" b="1" i="1" dirty="0"/>
              <a:t> </a:t>
            </a:r>
            <a:r>
              <a:rPr lang="en-US" altLang="fr-FR" sz="2000" b="1" i="1" dirty="0" err="1"/>
              <a:t>aegypti</a:t>
            </a:r>
            <a:endParaRPr lang="en-US" altLang="fr-FR" sz="2000" b="1" i="1" dirty="0"/>
          </a:p>
        </p:txBody>
      </p:sp>
      <p:sp>
        <p:nvSpPr>
          <p:cNvPr id="8" name="Text Box 4">
            <a:extLst>
              <a:ext uri="{FF2B5EF4-FFF2-40B4-BE49-F238E27FC236}">
                <a16:creationId xmlns="" xmlns:a16="http://schemas.microsoft.com/office/drawing/2014/main" id="{453CB042-6F0B-4B3F-A4AF-72152519D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877" y="260648"/>
            <a:ext cx="803824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fr-FR" altLang="fr-FR" sz="3600" b="1" i="1" dirty="0">
                <a:ea typeface="Calibri" pitchFamily="34" charset="0"/>
                <a:cs typeface="Calibri" pitchFamily="34" charset="0"/>
              </a:rPr>
              <a:t>Aedes </a:t>
            </a:r>
            <a:r>
              <a:rPr lang="fr-FR" altLang="fr-FR" sz="3600" b="1" i="1" dirty="0" err="1">
                <a:ea typeface="Calibri" pitchFamily="34" charset="0"/>
                <a:cs typeface="Calibri" pitchFamily="34" charset="0"/>
              </a:rPr>
              <a:t>albopictus</a:t>
            </a:r>
            <a:r>
              <a:rPr lang="fr-FR" altLang="fr-FR" sz="3600" b="1" i="1" dirty="0">
                <a:ea typeface="Calibri" pitchFamily="34" charset="0"/>
                <a:cs typeface="Calibri" pitchFamily="34" charset="0"/>
              </a:rPr>
              <a:t> </a:t>
            </a:r>
            <a:r>
              <a:rPr lang="fr-FR" altLang="fr-FR" sz="3600" b="1" dirty="0">
                <a:ea typeface="Calibri" pitchFamily="34" charset="0"/>
                <a:cs typeface="Calibri" pitchFamily="34" charset="0"/>
              </a:rPr>
              <a:t>pour CHIKV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="" xmlns:a16="http://schemas.microsoft.com/office/drawing/2014/main" id="{BDBEE008-8E16-4260-BD37-5E0E33B716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1588" y="5442202"/>
            <a:ext cx="105509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000" dirty="0"/>
              <a:t>Source: Data AIV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="" xmlns:a16="http://schemas.microsoft.com/office/drawing/2014/main" id="{90778230-AFEC-4BD9-A804-C81D5F9852E9}"/>
              </a:ext>
            </a:extLst>
          </p:cNvPr>
          <p:cNvCxnSpPr/>
          <p:nvPr/>
        </p:nvCxnSpPr>
        <p:spPr>
          <a:xfrm>
            <a:off x="5580112" y="3523699"/>
            <a:ext cx="3420000" cy="0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7">
            <a:extLst>
              <a:ext uri="{FF2B5EF4-FFF2-40B4-BE49-F238E27FC236}">
                <a16:creationId xmlns="" xmlns:a16="http://schemas.microsoft.com/office/drawing/2014/main" id="{A40939C9-97D3-4342-AC17-DFFE0AE25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91263"/>
            <a:ext cx="8667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45004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116138"/>
            <a:ext cx="4135437" cy="35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5876925"/>
            <a:ext cx="3733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2060575"/>
            <a:ext cx="416877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971600" y="212725"/>
            <a:ext cx="75278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600" b="1" i="1" dirty="0">
                <a:latin typeface="Calibri" panose="020F0502020204030204" pitchFamily="34" charset="0"/>
                <a:cs typeface="Calibri" panose="020F0502020204030204" pitchFamily="34" charset="0"/>
              </a:rPr>
              <a:t>Ae. </a:t>
            </a:r>
            <a:r>
              <a:rPr lang="en-GB" sz="3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albopictus</a:t>
            </a:r>
            <a:r>
              <a:rPr lang="en-GB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transmet</a:t>
            </a:r>
            <a:r>
              <a:rPr lang="en-GB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mieux</a:t>
            </a:r>
            <a:r>
              <a:rPr lang="en-GB" sz="3600" b="1" dirty="0">
                <a:latin typeface="Calibri" panose="020F0502020204030204" pitchFamily="34" charset="0"/>
                <a:cs typeface="Calibri" panose="020F0502020204030204" pitchFamily="34" charset="0"/>
              </a:rPr>
              <a:t> CHIKV que DENV</a:t>
            </a:r>
            <a:endParaRPr lang="fr-FR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254" name="ZoneTexte 2"/>
          <p:cNvSpPr txBox="1">
            <a:spLocks noChangeArrowheads="1"/>
          </p:cNvSpPr>
          <p:nvPr/>
        </p:nvSpPr>
        <p:spPr bwMode="auto">
          <a:xfrm>
            <a:off x="2114550" y="1754188"/>
            <a:ext cx="776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1">
                <a:latin typeface="Calibri" panose="020F0502020204030204" pitchFamily="34" charset="0"/>
                <a:cs typeface="Calibri" panose="020F0502020204030204" pitchFamily="34" charset="0"/>
              </a:rPr>
              <a:t>CHIKV</a:t>
            </a:r>
          </a:p>
        </p:txBody>
      </p:sp>
      <p:sp>
        <p:nvSpPr>
          <p:cNvPr id="53255" name="ZoneTexte 3"/>
          <p:cNvSpPr txBox="1">
            <a:spLocks noChangeArrowheads="1"/>
          </p:cNvSpPr>
          <p:nvPr/>
        </p:nvSpPr>
        <p:spPr bwMode="auto">
          <a:xfrm>
            <a:off x="6732588" y="1768475"/>
            <a:ext cx="730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1">
                <a:latin typeface="Calibri" panose="020F0502020204030204" pitchFamily="34" charset="0"/>
                <a:cs typeface="Calibri" panose="020F0502020204030204" pitchFamily="34" charset="0"/>
              </a:rPr>
              <a:t>DENV</a:t>
            </a:r>
          </a:p>
        </p:txBody>
      </p:sp>
      <p:sp>
        <p:nvSpPr>
          <p:cNvPr id="53256" name="ZoneTexte 9"/>
          <p:cNvSpPr txBox="1">
            <a:spLocks noChangeArrowheads="1"/>
          </p:cNvSpPr>
          <p:nvPr/>
        </p:nvSpPr>
        <p:spPr bwMode="auto">
          <a:xfrm>
            <a:off x="6927850" y="5929313"/>
            <a:ext cx="1250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Mercier et al. (2022)</a:t>
            </a:r>
          </a:p>
        </p:txBody>
      </p:sp>
      <p:pic>
        <p:nvPicPr>
          <p:cNvPr id="10" name="Image 7">
            <a:extLst>
              <a:ext uri="{FF2B5EF4-FFF2-40B4-BE49-F238E27FC236}">
                <a16:creationId xmlns="" xmlns:a16="http://schemas.microsoft.com/office/drawing/2014/main" id="{93B483BC-CD63-4272-B5AF-734BB2F2E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91263"/>
            <a:ext cx="8667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45242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2" descr="Peluche Mascotte Officielle Jeux Paralympiques Paris 2024 - 30 cm - Boite  Displ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513" y="-1423988"/>
            <a:ext cx="4572000" cy="5524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7530" y="2846942"/>
            <a:ext cx="1520851" cy="1440000"/>
          </a:xfrm>
          <a:prstGeom prst="ellipse">
            <a:avLst/>
          </a:prstGeom>
        </p:spPr>
      </p:pic>
      <p:pic>
        <p:nvPicPr>
          <p:cNvPr id="63494" name="Imag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65" y="2660513"/>
            <a:ext cx="3619054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5" name="Imag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46388"/>
            <a:ext cx="244475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5"/>
          <p:cNvSpPr txBox="1">
            <a:spLocks noChangeArrowheads="1"/>
          </p:cNvSpPr>
          <p:nvPr/>
        </p:nvSpPr>
        <p:spPr bwMode="auto">
          <a:xfrm>
            <a:off x="5419725" y="4797152"/>
            <a:ext cx="3194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fr-FR" sz="1400" dirty="0">
                <a:latin typeface="+mn-lt"/>
              </a:rPr>
              <a:t>03/05/2023 : Pose des </a:t>
            </a:r>
            <a:r>
              <a:rPr lang="en-US" altLang="fr-FR" sz="1400" dirty="0" err="1">
                <a:latin typeface="+mn-lt"/>
              </a:rPr>
              <a:t>pièges</a:t>
            </a:r>
            <a:r>
              <a:rPr lang="en-US" altLang="fr-FR" sz="1400" dirty="0">
                <a:latin typeface="+mn-lt"/>
              </a:rPr>
              <a:t>  (ARD)</a:t>
            </a:r>
            <a:endParaRPr lang="en-US" altLang="fr-FR" sz="1800" dirty="0">
              <a:latin typeface="+mn-lt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fr-FR" sz="1400" dirty="0">
                <a:latin typeface="+mn-lt"/>
              </a:rPr>
              <a:t>06/06/2023 : </a:t>
            </a:r>
            <a:r>
              <a:rPr lang="en-US" altLang="fr-FR" sz="1400" dirty="0" err="1">
                <a:latin typeface="+mn-lt"/>
              </a:rPr>
              <a:t>Mise</a:t>
            </a:r>
            <a:r>
              <a:rPr lang="en-US" altLang="fr-FR" sz="1400" dirty="0">
                <a:latin typeface="+mn-lt"/>
              </a:rPr>
              <a:t> </a:t>
            </a:r>
            <a:r>
              <a:rPr lang="en-US" altLang="fr-FR" sz="1400" dirty="0" err="1">
                <a:latin typeface="+mn-lt"/>
              </a:rPr>
              <a:t>en</a:t>
            </a:r>
            <a:r>
              <a:rPr lang="en-US" altLang="fr-FR" sz="1400" dirty="0">
                <a:latin typeface="+mn-lt"/>
              </a:rPr>
              <a:t> eau des </a:t>
            </a:r>
            <a:r>
              <a:rPr lang="en-US" altLang="fr-FR" sz="1400" dirty="0" err="1">
                <a:latin typeface="+mn-lt"/>
              </a:rPr>
              <a:t>œufs</a:t>
            </a:r>
            <a:r>
              <a:rPr lang="en-US" altLang="fr-FR" sz="1400" dirty="0">
                <a:latin typeface="+mn-lt"/>
              </a:rPr>
              <a:t> 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969912" y="5509097"/>
            <a:ext cx="12041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/>
              <a:t>Bohers</a:t>
            </a:r>
            <a:r>
              <a:rPr lang="fr-FR" sz="1000" dirty="0"/>
              <a:t> et al. (2025)</a:t>
            </a: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547" y="5755318"/>
            <a:ext cx="729278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6346034" y="5958192"/>
            <a:ext cx="9361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Collaboration:</a:t>
            </a:r>
          </a:p>
        </p:txBody>
      </p:sp>
      <p:pic>
        <p:nvPicPr>
          <p:cNvPr id="12" name="Image 7">
            <a:extLst>
              <a:ext uri="{FF2B5EF4-FFF2-40B4-BE49-F238E27FC236}">
                <a16:creationId xmlns="" xmlns:a16="http://schemas.microsoft.com/office/drawing/2014/main" id="{B4A8942A-41E9-43EA-A6B3-13DDFF206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91263"/>
            <a:ext cx="8667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9543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188" y="822890"/>
            <a:ext cx="1050000" cy="50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301643" y="272911"/>
            <a:ext cx="845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CHIKV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736" y="751576"/>
            <a:ext cx="1088451" cy="50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952341" y="269201"/>
            <a:ext cx="792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DENV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837" y="758395"/>
            <a:ext cx="1107692" cy="50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7931296" y="260648"/>
            <a:ext cx="668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ZIKV</a:t>
            </a:r>
          </a:p>
        </p:txBody>
      </p:sp>
      <p:sp>
        <p:nvSpPr>
          <p:cNvPr id="6" name="Rectangle 5"/>
          <p:cNvSpPr/>
          <p:nvPr/>
        </p:nvSpPr>
        <p:spPr>
          <a:xfrm>
            <a:off x="4733220" y="4043903"/>
            <a:ext cx="1296144" cy="172819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6153210" y="2198313"/>
            <a:ext cx="1296144" cy="172819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7617611" y="4077080"/>
            <a:ext cx="1296144" cy="172819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4808854" y="5791576"/>
            <a:ext cx="1252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15-21 jours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6378176" y="5810838"/>
            <a:ext cx="1018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4-7 jours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711837" y="5810838"/>
            <a:ext cx="1252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15-21 jours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5942570" y="6330159"/>
            <a:ext cx="12041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/>
              <a:t>Bohers</a:t>
            </a:r>
            <a:r>
              <a:rPr lang="fr-FR" sz="1000" dirty="0"/>
              <a:t> et al. (2024)</a:t>
            </a:r>
          </a:p>
        </p:txBody>
      </p:sp>
      <p:pic>
        <p:nvPicPr>
          <p:cNvPr id="20" name="Image 4">
            <a:extLst>
              <a:ext uri="{FF2B5EF4-FFF2-40B4-BE49-F238E27FC236}">
                <a16:creationId xmlns="" xmlns:a16="http://schemas.microsoft.com/office/drawing/2014/main" id="{5D67CCAF-00E8-442C-803C-5BD8DD677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71" y="1916832"/>
            <a:ext cx="4121279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7">
            <a:extLst>
              <a:ext uri="{FF2B5EF4-FFF2-40B4-BE49-F238E27FC236}">
                <a16:creationId xmlns="" xmlns:a16="http://schemas.microsoft.com/office/drawing/2014/main" id="{3E556D9A-8411-4E0B-B38E-5FFEA00EC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91263"/>
            <a:ext cx="8667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95027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Image 10" descr="Une image contenant carte&#10;&#10;Description générée automatiquement">
            <a:extLst>
              <a:ext uri="{FF2B5EF4-FFF2-40B4-BE49-F238E27FC236}">
                <a16:creationId xmlns="" xmlns:a16="http://schemas.microsoft.com/office/drawing/2014/main" id="{EF058702-2EEC-4B4D-A372-E010E8E88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013" y="2674938"/>
            <a:ext cx="4567237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ZoneTexte 15">
            <a:extLst>
              <a:ext uri="{FF2B5EF4-FFF2-40B4-BE49-F238E27FC236}">
                <a16:creationId xmlns="" xmlns:a16="http://schemas.microsoft.com/office/drawing/2014/main" id="{7B487938-2EA4-4440-8BC2-4722E12C3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214313"/>
            <a:ext cx="85693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4000" b="1" dirty="0" err="1">
                <a:cs typeface="Calibri" panose="020F0502020204030204" pitchFamily="34" charset="0"/>
              </a:rPr>
              <a:t>L’émergence</a:t>
            </a:r>
            <a:r>
              <a:rPr lang="en-US" altLang="fr-FR" sz="4000" b="1" dirty="0">
                <a:cs typeface="Calibri" panose="020F0502020204030204" pitchFamily="34" charset="0"/>
              </a:rPr>
              <a:t> des maladies à transmission </a:t>
            </a:r>
            <a:r>
              <a:rPr lang="en-US" altLang="fr-FR" sz="4000" b="1" dirty="0" err="1">
                <a:cs typeface="Calibri" panose="020F0502020204030204" pitchFamily="34" charset="0"/>
              </a:rPr>
              <a:t>vectorielle</a:t>
            </a:r>
            <a:endParaRPr lang="fr-FR" altLang="fr-FR" sz="4000" b="1" dirty="0">
              <a:cs typeface="Calibri" panose="020F0502020204030204" pitchFamily="34" charset="0"/>
            </a:endParaRPr>
          </a:p>
        </p:txBody>
      </p:sp>
      <p:sp>
        <p:nvSpPr>
          <p:cNvPr id="70661" name="ZoneTexte 16">
            <a:extLst>
              <a:ext uri="{FF2B5EF4-FFF2-40B4-BE49-F238E27FC236}">
                <a16:creationId xmlns="" xmlns:a16="http://schemas.microsoft.com/office/drawing/2014/main" id="{5C01D03F-CCD5-4804-B661-AD057D3A9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" y="1738313"/>
            <a:ext cx="40977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1800" b="1" dirty="0"/>
              <a:t>1. Introduction et adaptation de nouveaux </a:t>
            </a:r>
            <a:r>
              <a:rPr lang="en-US" altLang="fr-FR" sz="1800" b="1" dirty="0" err="1"/>
              <a:t>vecteurs</a:t>
            </a:r>
            <a:endParaRPr lang="en-US" altLang="fr-FR" sz="1800" b="1" dirty="0"/>
          </a:p>
        </p:txBody>
      </p:sp>
      <p:sp>
        <p:nvSpPr>
          <p:cNvPr id="70662" name="ZoneTexte 17">
            <a:extLst>
              <a:ext uri="{FF2B5EF4-FFF2-40B4-BE49-F238E27FC236}">
                <a16:creationId xmlns="" xmlns:a16="http://schemas.microsoft.com/office/drawing/2014/main" id="{72FA919D-9325-4806-A734-6CE5687DC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8525" y="1738313"/>
            <a:ext cx="43926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1800" b="1" dirty="0"/>
              <a:t>2. Introduction et adaptation de nouveaux virus aux nouveaux </a:t>
            </a:r>
            <a:r>
              <a:rPr lang="en-US" altLang="fr-FR" sz="1800" b="1" dirty="0" err="1"/>
              <a:t>vecteurs</a:t>
            </a:r>
            <a:endParaRPr lang="en-US" altLang="fr-FR" sz="1800" b="1" dirty="0"/>
          </a:p>
        </p:txBody>
      </p:sp>
      <p:sp>
        <p:nvSpPr>
          <p:cNvPr id="70664" name="ZoneTexte 1">
            <a:extLst>
              <a:ext uri="{FF2B5EF4-FFF2-40B4-BE49-F238E27FC236}">
                <a16:creationId xmlns="" xmlns:a16="http://schemas.microsoft.com/office/drawing/2014/main" id="{7D9451C0-66A7-4A61-A273-E5DF6F71C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0638" y="5588906"/>
            <a:ext cx="1485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1200" dirty="0" err="1"/>
              <a:t>Viglietta</a:t>
            </a:r>
            <a:r>
              <a:rPr lang="en-US" altLang="fr-FR" sz="1200" dirty="0"/>
              <a:t> et al. (2021)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D8CBBEC3-2D0B-4165-B0F1-80D86401D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2909413"/>
            <a:ext cx="4432386" cy="20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1">
            <a:extLst>
              <a:ext uri="{FF2B5EF4-FFF2-40B4-BE49-F238E27FC236}">
                <a16:creationId xmlns="" xmlns:a16="http://schemas.microsoft.com/office/drawing/2014/main" id="{1117E8A8-C1BA-4CD0-B7B8-F36B27B04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2789" y="5589240"/>
            <a:ext cx="15903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dirty="0">
                <a:cs typeface="Calibri" panose="020F0502020204030204" pitchFamily="34" charset="0"/>
              </a:rPr>
              <a:t>Vega-Rua et al. (2020) </a:t>
            </a:r>
          </a:p>
        </p:txBody>
      </p:sp>
      <p:pic>
        <p:nvPicPr>
          <p:cNvPr id="11" name="Image 7">
            <a:extLst>
              <a:ext uri="{FF2B5EF4-FFF2-40B4-BE49-F238E27FC236}">
                <a16:creationId xmlns="" xmlns:a16="http://schemas.microsoft.com/office/drawing/2014/main" id="{3F198E8F-D62D-4081-9C13-A0362E60F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91263"/>
            <a:ext cx="8667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5E2CCF5-8B43-42DF-A451-F5E6DFFDF50E}"/>
              </a:ext>
            </a:extLst>
          </p:cNvPr>
          <p:cNvSpPr/>
          <p:nvPr/>
        </p:nvSpPr>
        <p:spPr>
          <a:xfrm>
            <a:off x="4578350" y="1276350"/>
            <a:ext cx="4564063" cy="5032375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343232"/>
              </a:solidFill>
              <a:highlight>
                <a:srgbClr val="660066"/>
              </a:highligh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7278F2ED-E1AA-4638-A2EC-B141ECEADA64}"/>
              </a:ext>
            </a:extLst>
          </p:cNvPr>
          <p:cNvSpPr/>
          <p:nvPr/>
        </p:nvSpPr>
        <p:spPr>
          <a:xfrm>
            <a:off x="58738" y="1276350"/>
            <a:ext cx="4519612" cy="5032375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343232"/>
              </a:solidFill>
              <a:highlight>
                <a:srgbClr val="660066"/>
              </a:highlight>
            </a:endParaRPr>
          </a:p>
        </p:txBody>
      </p:sp>
      <p:pic>
        <p:nvPicPr>
          <p:cNvPr id="128004" name="Picture 3" descr="dscn0124">
            <a:extLst>
              <a:ext uri="{FF2B5EF4-FFF2-40B4-BE49-F238E27FC236}">
                <a16:creationId xmlns="" xmlns:a16="http://schemas.microsoft.com/office/drawing/2014/main" id="{153F3D85-AF17-408D-B48E-69DC0D6D7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3765550"/>
            <a:ext cx="2168525" cy="13303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06" name="Picture 10" descr="P3-7">
            <a:extLst>
              <a:ext uri="{FF2B5EF4-FFF2-40B4-BE49-F238E27FC236}">
                <a16:creationId xmlns="" xmlns:a16="http://schemas.microsoft.com/office/drawing/2014/main" id="{64CB3A74-1712-47E6-B429-210CE2255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2366963"/>
            <a:ext cx="1930400" cy="1328737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007" name="ZoneTexte 2">
            <a:extLst>
              <a:ext uri="{FF2B5EF4-FFF2-40B4-BE49-F238E27FC236}">
                <a16:creationId xmlns="" xmlns:a16="http://schemas.microsoft.com/office/drawing/2014/main" id="{8F54F852-ABAF-4BDC-8594-41A9B6626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365" y="1292334"/>
            <a:ext cx="36115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b="1" dirty="0">
                <a:latin typeface="+mn-lt"/>
              </a:rPr>
              <a:t>Les virus</a:t>
            </a:r>
          </a:p>
          <a:p>
            <a:pPr algn="ctr">
              <a:spcBef>
                <a:spcPct val="0"/>
              </a:spcBef>
              <a:buNone/>
            </a:pPr>
            <a:r>
              <a:rPr lang="fr-FR" altLang="fr-FR" sz="1600" dirty="0">
                <a:latin typeface="+mn-lt"/>
              </a:rPr>
              <a:t>CHIKV, DENV, JEV, ONNV, OROV, MAYV, RRV, RVFV, SLEV, USUV, WNV, YFV, ZIKV  </a:t>
            </a:r>
          </a:p>
        </p:txBody>
      </p:sp>
      <p:pic>
        <p:nvPicPr>
          <p:cNvPr id="128008" name="Image 1">
            <a:extLst>
              <a:ext uri="{FF2B5EF4-FFF2-40B4-BE49-F238E27FC236}">
                <a16:creationId xmlns="" xmlns:a16="http://schemas.microsoft.com/office/drawing/2014/main" id="{59E0AB90-ABE9-4B01-A5A0-DAD2C8025B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63" y="2366963"/>
            <a:ext cx="1484312" cy="182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9" name="Image 4">
            <a:extLst>
              <a:ext uri="{FF2B5EF4-FFF2-40B4-BE49-F238E27FC236}">
                <a16:creationId xmlns="" xmlns:a16="http://schemas.microsoft.com/office/drawing/2014/main" id="{FDCD50DB-C41F-4212-9306-BD88D2C52B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950" y="4295775"/>
            <a:ext cx="2184400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7273" name="ZoneTexte 5">
            <a:extLst>
              <a:ext uri="{FF2B5EF4-FFF2-40B4-BE49-F238E27FC236}">
                <a16:creationId xmlns="" xmlns:a16="http://schemas.microsoft.com/office/drawing/2014/main" id="{103F55DD-7250-43A6-AB10-A96A31B69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4820" y="5600700"/>
            <a:ext cx="2024465" cy="348109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80000"/>
              </a:spcBef>
              <a:buBlip>
                <a:blip r:embed="rId7"/>
              </a:buBlip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50000"/>
              </a:spcBef>
              <a:defRPr sz="1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defRPr sz="1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30000"/>
              </a:spcBef>
              <a:buFont typeface="Symbol" pitchFamily="18" charset="2"/>
              <a:buChar char="·"/>
              <a:defRPr sz="11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662" dirty="0">
                <a:latin typeface="Calibri" pitchFamily="34" charset="0"/>
              </a:rPr>
              <a:t>Insectarium (140 m²)</a:t>
            </a:r>
          </a:p>
        </p:txBody>
      </p:sp>
      <p:pic>
        <p:nvPicPr>
          <p:cNvPr id="128011" name="Image 2">
            <a:extLst>
              <a:ext uri="{FF2B5EF4-FFF2-40B4-BE49-F238E27FC236}">
                <a16:creationId xmlns="" xmlns:a16="http://schemas.microsoft.com/office/drawing/2014/main" id="{ADFF192A-96C8-4702-9E3A-BFE0F37CC2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371725"/>
            <a:ext cx="2160588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12" name="Image 3">
            <a:extLst>
              <a:ext uri="{FF2B5EF4-FFF2-40B4-BE49-F238E27FC236}">
                <a16:creationId xmlns="" xmlns:a16="http://schemas.microsoft.com/office/drawing/2014/main" id="{BADE7233-9487-4CBB-A1FF-08B659B009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288" y="2770188"/>
            <a:ext cx="1782762" cy="219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13" name="Image 6">
            <a:extLst>
              <a:ext uri="{FF2B5EF4-FFF2-40B4-BE49-F238E27FC236}">
                <a16:creationId xmlns="" xmlns:a16="http://schemas.microsoft.com/office/drawing/2014/main" id="{F410CEDB-EFBE-43A7-8277-0A9EBDD014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960813"/>
            <a:ext cx="2160588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15" name="ZoneTexte 2">
            <a:extLst>
              <a:ext uri="{FF2B5EF4-FFF2-40B4-BE49-F238E27FC236}">
                <a16:creationId xmlns="" xmlns:a16="http://schemas.microsoft.com/office/drawing/2014/main" id="{860C431B-9174-4C05-A5EA-A315230D17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1276350"/>
            <a:ext cx="40322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b="1" dirty="0">
                <a:latin typeface="Calibri" panose="020F0502020204030204" pitchFamily="34" charset="0"/>
              </a:rPr>
              <a:t>Les moustiques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i="1" dirty="0">
                <a:latin typeface="Calibri" panose="020F0502020204030204" pitchFamily="34" charset="0"/>
              </a:rPr>
              <a:t>Aedes </a:t>
            </a:r>
            <a:r>
              <a:rPr lang="fr-FR" altLang="fr-FR" sz="1600" i="1" dirty="0" err="1">
                <a:latin typeface="Calibri" panose="020F0502020204030204" pitchFamily="34" charset="0"/>
              </a:rPr>
              <a:t>aegypti</a:t>
            </a:r>
            <a:r>
              <a:rPr lang="fr-FR" altLang="fr-FR" sz="1600" i="1" dirty="0">
                <a:latin typeface="Calibri" panose="020F0502020204030204" pitchFamily="34" charset="0"/>
              </a:rPr>
              <a:t>, Aedes </a:t>
            </a:r>
            <a:r>
              <a:rPr lang="fr-FR" altLang="fr-FR" sz="1600" i="1" dirty="0" err="1">
                <a:latin typeface="Calibri" panose="020F0502020204030204" pitchFamily="34" charset="0"/>
              </a:rPr>
              <a:t>albopictus</a:t>
            </a:r>
            <a:r>
              <a:rPr lang="fr-FR" altLang="fr-FR" sz="1600" i="1" dirty="0">
                <a:latin typeface="Calibri" panose="020F0502020204030204" pitchFamily="34" charset="0"/>
              </a:rPr>
              <a:t>, Culex </a:t>
            </a:r>
            <a:r>
              <a:rPr lang="fr-FR" altLang="fr-FR" sz="1600" i="1" dirty="0" err="1">
                <a:latin typeface="Calibri" panose="020F0502020204030204" pitchFamily="34" charset="0"/>
              </a:rPr>
              <a:t>pipiens</a:t>
            </a:r>
            <a:r>
              <a:rPr lang="fr-FR" altLang="fr-FR" sz="1600" i="1" dirty="0">
                <a:latin typeface="Calibri" panose="020F0502020204030204" pitchFamily="34" charset="0"/>
              </a:rPr>
              <a:t>, Culex </a:t>
            </a:r>
            <a:r>
              <a:rPr lang="fr-FR" altLang="fr-FR" sz="1600" i="1" dirty="0" err="1">
                <a:latin typeface="Calibri" panose="020F0502020204030204" pitchFamily="34" charset="0"/>
              </a:rPr>
              <a:t>quinquefasciatus</a:t>
            </a:r>
            <a:r>
              <a:rPr lang="fr-FR" altLang="fr-FR" sz="1600" i="1" dirty="0">
                <a:latin typeface="Calibri" panose="020F0502020204030204" pitchFamily="34" charset="0"/>
              </a:rPr>
              <a:t>, Aedes </a:t>
            </a:r>
            <a:r>
              <a:rPr lang="fr-FR" altLang="fr-FR" sz="1600" i="1" dirty="0" err="1">
                <a:latin typeface="Calibri" panose="020F0502020204030204" pitchFamily="34" charset="0"/>
              </a:rPr>
              <a:t>vexans</a:t>
            </a:r>
            <a:endParaRPr lang="fr-FR" altLang="fr-FR" sz="1600" i="1" dirty="0">
              <a:latin typeface="Calibri" panose="020F0502020204030204" pitchFamily="34" charset="0"/>
            </a:endParaRPr>
          </a:p>
        </p:txBody>
      </p:sp>
      <p:sp>
        <p:nvSpPr>
          <p:cNvPr id="267270" name="ZoneTexte 10">
            <a:extLst>
              <a:ext uri="{FF2B5EF4-FFF2-40B4-BE49-F238E27FC236}">
                <a16:creationId xmlns="" xmlns:a16="http://schemas.microsoft.com/office/drawing/2014/main" id="{104EBBA4-6728-4DC3-88C2-1C3D9024F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019" y="5600700"/>
            <a:ext cx="1356461" cy="348109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80000"/>
              </a:spcBef>
              <a:buBlip>
                <a:blip r:embed="rId7"/>
              </a:buBlip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50000"/>
              </a:spcBef>
              <a:defRPr sz="1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defRPr sz="1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30000"/>
              </a:spcBef>
              <a:buFont typeface="Symbol" pitchFamily="18" charset="2"/>
              <a:buChar char="·"/>
              <a:defRPr sz="11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662" dirty="0">
                <a:latin typeface="Calibri" pitchFamily="34" charset="0"/>
              </a:rPr>
              <a:t>BSL-3 (70 m²)</a:t>
            </a:r>
          </a:p>
        </p:txBody>
      </p:sp>
      <p:sp>
        <p:nvSpPr>
          <p:cNvPr id="17" name="Text Box 9">
            <a:extLst>
              <a:ext uri="{FF2B5EF4-FFF2-40B4-BE49-F238E27FC236}">
                <a16:creationId xmlns="" xmlns:a16="http://schemas.microsoft.com/office/drawing/2014/main" id="{C039434D-E298-4B72-87E1-6AFB92189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26" y="433606"/>
            <a:ext cx="86423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 dirty="0"/>
              <a:t>Infrastructures spécifiques</a:t>
            </a:r>
          </a:p>
        </p:txBody>
      </p:sp>
      <p:pic>
        <p:nvPicPr>
          <p:cNvPr id="18" name="Image 7">
            <a:extLst>
              <a:ext uri="{FF2B5EF4-FFF2-40B4-BE49-F238E27FC236}">
                <a16:creationId xmlns="" xmlns:a16="http://schemas.microsoft.com/office/drawing/2014/main" id="{FDA165F9-DB92-4038-97BD-A17C86683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91263"/>
            <a:ext cx="8667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01" name="ZoneTexte 16">
            <a:extLst>
              <a:ext uri="{FF2B5EF4-FFF2-40B4-BE49-F238E27FC236}">
                <a16:creationId xmlns="" xmlns:a16="http://schemas.microsoft.com/office/drawing/2014/main" id="{DB4B78E1-6695-C13A-B666-B506003A5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1134" y="188640"/>
            <a:ext cx="39312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3600" b="1" dirty="0"/>
              <a:t>Le Pasteur Network</a:t>
            </a:r>
          </a:p>
        </p:txBody>
      </p:sp>
      <p:grpSp>
        <p:nvGrpSpPr>
          <p:cNvPr id="19" name="Groupe 18"/>
          <p:cNvGrpSpPr>
            <a:grpSpLocks noChangeAspect="1"/>
          </p:cNvGrpSpPr>
          <p:nvPr/>
        </p:nvGrpSpPr>
        <p:grpSpPr>
          <a:xfrm>
            <a:off x="201935" y="1144891"/>
            <a:ext cx="8713282" cy="4455940"/>
            <a:chOff x="387744" y="1514739"/>
            <a:chExt cx="8025258" cy="4104085"/>
          </a:xfrm>
        </p:grpSpPr>
        <p:pic>
          <p:nvPicPr>
            <p:cNvPr id="70658" name="Image 1" descr="Une image contenant texte, transport&#10;&#10;Description générée automatiquement">
              <a:extLst>
                <a:ext uri="{FF2B5EF4-FFF2-40B4-BE49-F238E27FC236}">
                  <a16:creationId xmlns="" xmlns:a16="http://schemas.microsoft.com/office/drawing/2014/main" id="{F9F6825F-3D21-54DB-51B4-CE9466CCAD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9123" y="1514739"/>
              <a:ext cx="6782990" cy="4104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Ellipse 2">
              <a:extLst>
                <a:ext uri="{FF2B5EF4-FFF2-40B4-BE49-F238E27FC236}">
                  <a16:creationId xmlns="" xmlns:a16="http://schemas.microsoft.com/office/drawing/2014/main" id="{286DA157-C13F-42BC-1679-1912CA53FB34}"/>
                </a:ext>
              </a:extLst>
            </p:cNvPr>
            <p:cNvSpPr/>
            <p:nvPr/>
          </p:nvSpPr>
          <p:spPr>
            <a:xfrm>
              <a:off x="5258984" y="2834934"/>
              <a:ext cx="108012" cy="10801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50"/>
            </a:p>
          </p:txBody>
        </p:sp>
        <p:sp>
          <p:nvSpPr>
            <p:cNvPr id="4" name="Ellipse 3">
              <a:extLst>
                <a:ext uri="{FF2B5EF4-FFF2-40B4-BE49-F238E27FC236}">
                  <a16:creationId xmlns="" xmlns:a16="http://schemas.microsoft.com/office/drawing/2014/main" id="{AE088C89-F665-8B8A-285E-A667F2419F89}"/>
                </a:ext>
              </a:extLst>
            </p:cNvPr>
            <p:cNvSpPr/>
            <p:nvPr/>
          </p:nvSpPr>
          <p:spPr>
            <a:xfrm>
              <a:off x="3350620" y="4312982"/>
              <a:ext cx="108012" cy="10801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50"/>
            </a:p>
          </p:txBody>
        </p:sp>
        <p:sp>
          <p:nvSpPr>
            <p:cNvPr id="5" name="Ellipse 4">
              <a:extLst>
                <a:ext uri="{FF2B5EF4-FFF2-40B4-BE49-F238E27FC236}">
                  <a16:creationId xmlns="" xmlns:a16="http://schemas.microsoft.com/office/drawing/2014/main" id="{BDAC9FD5-F79B-D616-CB01-910173638F4E}"/>
                </a:ext>
              </a:extLst>
            </p:cNvPr>
            <p:cNvSpPr/>
            <p:nvPr/>
          </p:nvSpPr>
          <p:spPr>
            <a:xfrm>
              <a:off x="2901205" y="3335065"/>
              <a:ext cx="108012" cy="10801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50"/>
            </a:p>
          </p:txBody>
        </p:sp>
        <p:sp>
          <p:nvSpPr>
            <p:cNvPr id="6" name="Ellipse 5">
              <a:extLst>
                <a:ext uri="{FF2B5EF4-FFF2-40B4-BE49-F238E27FC236}">
                  <a16:creationId xmlns="" xmlns:a16="http://schemas.microsoft.com/office/drawing/2014/main" id="{30FBB39F-F23B-AA5E-A05E-56D5B7E7C0BA}"/>
                </a:ext>
              </a:extLst>
            </p:cNvPr>
            <p:cNvSpPr/>
            <p:nvPr/>
          </p:nvSpPr>
          <p:spPr>
            <a:xfrm>
              <a:off x="3142824" y="3627534"/>
              <a:ext cx="108012" cy="10801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50"/>
            </a:p>
          </p:txBody>
        </p:sp>
        <p:sp>
          <p:nvSpPr>
            <p:cNvPr id="7" name="Ellipse 6">
              <a:extLst>
                <a:ext uri="{FF2B5EF4-FFF2-40B4-BE49-F238E27FC236}">
                  <a16:creationId xmlns="" xmlns:a16="http://schemas.microsoft.com/office/drawing/2014/main" id="{58570DEE-0B80-A99C-00C2-541442A4E3E8}"/>
                </a:ext>
              </a:extLst>
            </p:cNvPr>
            <p:cNvSpPr/>
            <p:nvPr/>
          </p:nvSpPr>
          <p:spPr>
            <a:xfrm>
              <a:off x="7870943" y="4312982"/>
              <a:ext cx="108012" cy="10801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50"/>
            </a:p>
          </p:txBody>
        </p:sp>
        <p:sp>
          <p:nvSpPr>
            <p:cNvPr id="8" name="Ellipse 7">
              <a:extLst>
                <a:ext uri="{FF2B5EF4-FFF2-40B4-BE49-F238E27FC236}">
                  <a16:creationId xmlns="" xmlns:a16="http://schemas.microsoft.com/office/drawing/2014/main" id="{9AFC708E-688C-862A-84FA-7571A22AEB63}"/>
                </a:ext>
              </a:extLst>
            </p:cNvPr>
            <p:cNvSpPr/>
            <p:nvPr/>
          </p:nvSpPr>
          <p:spPr>
            <a:xfrm>
              <a:off x="6708142" y="3175845"/>
              <a:ext cx="108012" cy="10801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50"/>
            </a:p>
          </p:txBody>
        </p:sp>
        <p:sp>
          <p:nvSpPr>
            <p:cNvPr id="9" name="Ellipse 8">
              <a:extLst>
                <a:ext uri="{FF2B5EF4-FFF2-40B4-BE49-F238E27FC236}">
                  <a16:creationId xmlns="" xmlns:a16="http://schemas.microsoft.com/office/drawing/2014/main" id="{D2E3CB6A-79B6-93A4-6887-943CFC2D3DD3}"/>
                </a:ext>
              </a:extLst>
            </p:cNvPr>
            <p:cNvSpPr/>
            <p:nvPr/>
          </p:nvSpPr>
          <p:spPr>
            <a:xfrm>
              <a:off x="4083480" y="2932048"/>
              <a:ext cx="108012" cy="10801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50"/>
            </a:p>
          </p:txBody>
        </p:sp>
        <p:sp>
          <p:nvSpPr>
            <p:cNvPr id="10" name="Ellipse 9">
              <a:extLst>
                <a:ext uri="{FF2B5EF4-FFF2-40B4-BE49-F238E27FC236}">
                  <a16:creationId xmlns="" xmlns:a16="http://schemas.microsoft.com/office/drawing/2014/main" id="{AEE40643-AEAF-7B78-14DE-12AA655780DC}"/>
                </a:ext>
              </a:extLst>
            </p:cNvPr>
            <p:cNvSpPr/>
            <p:nvPr/>
          </p:nvSpPr>
          <p:spPr>
            <a:xfrm>
              <a:off x="4680086" y="3588700"/>
              <a:ext cx="108012" cy="10801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50"/>
            </a:p>
          </p:txBody>
        </p:sp>
        <p:sp>
          <p:nvSpPr>
            <p:cNvPr id="11" name="Ellipse 10">
              <a:extLst>
                <a:ext uri="{FF2B5EF4-FFF2-40B4-BE49-F238E27FC236}">
                  <a16:creationId xmlns="" xmlns:a16="http://schemas.microsoft.com/office/drawing/2014/main" id="{902847C5-6302-27E3-3D8C-4570845DDB00}"/>
                </a:ext>
              </a:extLst>
            </p:cNvPr>
            <p:cNvSpPr/>
            <p:nvPr/>
          </p:nvSpPr>
          <p:spPr>
            <a:xfrm>
              <a:off x="5313584" y="4226879"/>
              <a:ext cx="108012" cy="10801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50"/>
            </a:p>
          </p:txBody>
        </p:sp>
        <p:sp>
          <p:nvSpPr>
            <p:cNvPr id="12" name="Ellipse 11">
              <a:extLst>
                <a:ext uri="{FF2B5EF4-FFF2-40B4-BE49-F238E27FC236}">
                  <a16:creationId xmlns="" xmlns:a16="http://schemas.microsoft.com/office/drawing/2014/main" id="{6EC57550-11B4-8DFE-A520-57786D651B59}"/>
                </a:ext>
              </a:extLst>
            </p:cNvPr>
            <p:cNvSpPr/>
            <p:nvPr/>
          </p:nvSpPr>
          <p:spPr>
            <a:xfrm>
              <a:off x="4491875" y="2787144"/>
              <a:ext cx="108012" cy="10801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50"/>
            </a:p>
          </p:txBody>
        </p:sp>
        <p:sp>
          <p:nvSpPr>
            <p:cNvPr id="13" name="Ellipse 12">
              <a:extLst>
                <a:ext uri="{FF2B5EF4-FFF2-40B4-BE49-F238E27FC236}">
                  <a16:creationId xmlns="" xmlns:a16="http://schemas.microsoft.com/office/drawing/2014/main" id="{CFA570C5-8CBC-B32F-5735-B9A8BF03C77A}"/>
                </a:ext>
              </a:extLst>
            </p:cNvPr>
            <p:cNvSpPr/>
            <p:nvPr/>
          </p:nvSpPr>
          <p:spPr>
            <a:xfrm>
              <a:off x="4355976" y="2787144"/>
              <a:ext cx="108012" cy="10801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50"/>
            </a:p>
          </p:txBody>
        </p:sp>
        <p:sp>
          <p:nvSpPr>
            <p:cNvPr id="14" name="Ellipse 13">
              <a:extLst>
                <a:ext uri="{FF2B5EF4-FFF2-40B4-BE49-F238E27FC236}">
                  <a16:creationId xmlns="" xmlns:a16="http://schemas.microsoft.com/office/drawing/2014/main" id="{15AF631B-0AFB-9556-A2FB-EAE05E72F044}"/>
                </a:ext>
              </a:extLst>
            </p:cNvPr>
            <p:cNvSpPr/>
            <p:nvPr/>
          </p:nvSpPr>
          <p:spPr>
            <a:xfrm>
              <a:off x="4503386" y="3619664"/>
              <a:ext cx="108012" cy="10801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50"/>
            </a:p>
          </p:txBody>
        </p:sp>
        <p:sp>
          <p:nvSpPr>
            <p:cNvPr id="15" name="Ellipse 14">
              <a:extLst>
                <a:ext uri="{FF2B5EF4-FFF2-40B4-BE49-F238E27FC236}">
                  <a16:creationId xmlns="" xmlns:a16="http://schemas.microsoft.com/office/drawing/2014/main" id="{6C4FE22C-25E9-4DDE-A432-DB3752D284ED}"/>
                </a:ext>
              </a:extLst>
            </p:cNvPr>
            <p:cNvSpPr/>
            <p:nvPr/>
          </p:nvSpPr>
          <p:spPr>
            <a:xfrm>
              <a:off x="3904569" y="3358519"/>
              <a:ext cx="108012" cy="10801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50"/>
            </a:p>
          </p:txBody>
        </p:sp>
        <p:sp>
          <p:nvSpPr>
            <p:cNvPr id="16" name="Ellipse 15">
              <a:extLst>
                <a:ext uri="{FF2B5EF4-FFF2-40B4-BE49-F238E27FC236}">
                  <a16:creationId xmlns="" xmlns:a16="http://schemas.microsoft.com/office/drawing/2014/main" id="{4C6CBFA4-702A-6E45-0279-3E0614CB3354}"/>
                </a:ext>
              </a:extLst>
            </p:cNvPr>
            <p:cNvSpPr/>
            <p:nvPr/>
          </p:nvSpPr>
          <p:spPr>
            <a:xfrm>
              <a:off x="6542645" y="3456385"/>
              <a:ext cx="108012" cy="10801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50"/>
            </a:p>
          </p:txBody>
        </p:sp>
        <p:sp>
          <p:nvSpPr>
            <p:cNvPr id="70702" name="ZoneTexte 18">
              <a:extLst>
                <a:ext uri="{FF2B5EF4-FFF2-40B4-BE49-F238E27FC236}">
                  <a16:creationId xmlns="" xmlns:a16="http://schemas.microsoft.com/office/drawing/2014/main" id="{794FE610-9B18-4E92-D94B-5A31B30846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7320" y="4196724"/>
              <a:ext cx="423514" cy="43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750" dirty="0">
                  <a:solidFill>
                    <a:schemeClr val="bg1"/>
                  </a:solidFill>
                </a:rPr>
                <a:t>CHIKV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750" dirty="0">
                  <a:solidFill>
                    <a:schemeClr val="bg1"/>
                  </a:solidFill>
                </a:rPr>
                <a:t>YFV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750" dirty="0">
                  <a:solidFill>
                    <a:schemeClr val="bg1"/>
                  </a:solidFill>
                </a:rPr>
                <a:t>ZIKV</a:t>
              </a:r>
            </a:p>
          </p:txBody>
        </p:sp>
        <p:sp>
          <p:nvSpPr>
            <p:cNvPr id="70703" name="ZoneTexte 21">
              <a:extLst>
                <a:ext uri="{FF2B5EF4-FFF2-40B4-BE49-F238E27FC236}">
                  <a16:creationId xmlns="" xmlns:a16="http://schemas.microsoft.com/office/drawing/2014/main" id="{F6C25442-146E-1694-69B6-6886FB0454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2507" y="3069772"/>
              <a:ext cx="423514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750" dirty="0">
                  <a:solidFill>
                    <a:schemeClr val="bg1"/>
                  </a:solidFill>
                </a:rPr>
                <a:t>CHIKV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750" dirty="0">
                  <a:solidFill>
                    <a:schemeClr val="bg1"/>
                  </a:solidFill>
                </a:rPr>
                <a:t>WNV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750" dirty="0">
                  <a:solidFill>
                    <a:schemeClr val="bg1"/>
                  </a:solidFill>
                </a:rPr>
                <a:t>YFV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750" dirty="0">
                  <a:solidFill>
                    <a:schemeClr val="bg1"/>
                  </a:solidFill>
                </a:rPr>
                <a:t>ZIKV</a:t>
              </a:r>
            </a:p>
          </p:txBody>
        </p:sp>
        <p:sp>
          <p:nvSpPr>
            <p:cNvPr id="70704" name="ZoneTexte 22">
              <a:extLst>
                <a:ext uri="{FF2B5EF4-FFF2-40B4-BE49-F238E27FC236}">
                  <a16:creationId xmlns="" xmlns:a16="http://schemas.microsoft.com/office/drawing/2014/main" id="{8EC0CEDA-04C3-E63E-1659-E04930448A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6830" y="3473776"/>
              <a:ext cx="423514" cy="43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750">
                  <a:solidFill>
                    <a:schemeClr val="bg1"/>
                  </a:solidFill>
                </a:rPr>
                <a:t>CHIKV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750">
                  <a:solidFill>
                    <a:schemeClr val="bg1"/>
                  </a:solidFill>
                </a:rPr>
                <a:t>YFV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750">
                  <a:solidFill>
                    <a:schemeClr val="bg1"/>
                  </a:solidFill>
                </a:rPr>
                <a:t>ZIKV</a:t>
              </a:r>
            </a:p>
          </p:txBody>
        </p:sp>
        <p:sp>
          <p:nvSpPr>
            <p:cNvPr id="70705" name="ZoneTexte 23">
              <a:extLst>
                <a:ext uri="{FF2B5EF4-FFF2-40B4-BE49-F238E27FC236}">
                  <a16:creationId xmlns="" xmlns:a16="http://schemas.microsoft.com/office/drawing/2014/main" id="{8BAF4079-BB5C-659C-952D-6FEC00D7B3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86387" y="4356498"/>
              <a:ext cx="391454" cy="207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750">
                  <a:solidFill>
                    <a:schemeClr val="bg1"/>
                  </a:solidFill>
                </a:rPr>
                <a:t>RVFV</a:t>
              </a:r>
            </a:p>
          </p:txBody>
        </p:sp>
        <p:sp>
          <p:nvSpPr>
            <p:cNvPr id="70706" name="ZoneTexte 24">
              <a:extLst>
                <a:ext uri="{FF2B5EF4-FFF2-40B4-BE49-F238E27FC236}">
                  <a16:creationId xmlns="" xmlns:a16="http://schemas.microsoft.com/office/drawing/2014/main" id="{418A693A-C687-EE77-FBBB-DB7699D914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31394" y="3353991"/>
              <a:ext cx="357790" cy="207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750">
                  <a:solidFill>
                    <a:schemeClr val="bg1"/>
                  </a:solidFill>
                </a:rPr>
                <a:t>ZIKV</a:t>
              </a:r>
            </a:p>
          </p:txBody>
        </p:sp>
        <p:sp>
          <p:nvSpPr>
            <p:cNvPr id="70707" name="ZoneTexte 25">
              <a:extLst>
                <a:ext uri="{FF2B5EF4-FFF2-40B4-BE49-F238E27FC236}">
                  <a16:creationId xmlns="" xmlns:a16="http://schemas.microsoft.com/office/drawing/2014/main" id="{E2D77D78-93DB-68DF-763B-547AD1A62D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64794" y="3837385"/>
              <a:ext cx="428322" cy="669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750" dirty="0">
                  <a:solidFill>
                    <a:schemeClr val="bg1"/>
                  </a:solidFill>
                </a:rPr>
                <a:t>CHIKV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750" dirty="0">
                  <a:solidFill>
                    <a:schemeClr val="bg1"/>
                  </a:solidFill>
                </a:rPr>
                <a:t>DENV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750" dirty="0">
                  <a:solidFill>
                    <a:schemeClr val="bg1"/>
                  </a:solidFill>
                </a:rPr>
                <a:t>ONNV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750" dirty="0">
                  <a:solidFill>
                    <a:schemeClr val="bg1"/>
                  </a:solidFill>
                </a:rPr>
                <a:t>YFV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750" dirty="0">
                  <a:solidFill>
                    <a:schemeClr val="bg1"/>
                  </a:solidFill>
                </a:rPr>
                <a:t>ZIKV</a:t>
              </a:r>
            </a:p>
          </p:txBody>
        </p:sp>
        <p:sp>
          <p:nvSpPr>
            <p:cNvPr id="70708" name="ZoneTexte 26">
              <a:extLst>
                <a:ext uri="{FF2B5EF4-FFF2-40B4-BE49-F238E27FC236}">
                  <a16:creationId xmlns="" xmlns:a16="http://schemas.microsoft.com/office/drawing/2014/main" id="{34BE0D64-C8F4-B563-43F9-3540984459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08948" y="3549254"/>
              <a:ext cx="35779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750">
                  <a:solidFill>
                    <a:schemeClr val="bg1"/>
                  </a:solidFill>
                </a:rPr>
                <a:t>YFV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750">
                  <a:solidFill>
                    <a:schemeClr val="bg1"/>
                  </a:solidFill>
                </a:rPr>
                <a:t>ZIKV</a:t>
              </a:r>
            </a:p>
          </p:txBody>
        </p:sp>
        <p:sp>
          <p:nvSpPr>
            <p:cNvPr id="70709" name="ZoneTexte 28">
              <a:extLst>
                <a:ext uri="{FF2B5EF4-FFF2-40B4-BE49-F238E27FC236}">
                  <a16:creationId xmlns="" xmlns:a16="http://schemas.microsoft.com/office/drawing/2014/main" id="{8C9FED88-924B-7298-4C62-E2AE66EBA2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8063" y="2640807"/>
              <a:ext cx="423514" cy="669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750" dirty="0">
                  <a:solidFill>
                    <a:schemeClr val="bg1"/>
                  </a:solidFill>
                </a:rPr>
                <a:t>DENV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750" dirty="0">
                  <a:solidFill>
                    <a:schemeClr val="bg1"/>
                  </a:solidFill>
                </a:rPr>
                <a:t>CHIKV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750" dirty="0">
                  <a:solidFill>
                    <a:schemeClr val="bg1"/>
                  </a:solidFill>
                </a:rPr>
                <a:t>WNV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750" dirty="0">
                  <a:solidFill>
                    <a:schemeClr val="bg1"/>
                  </a:solidFill>
                </a:rPr>
                <a:t>RVFV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750" dirty="0">
                  <a:solidFill>
                    <a:schemeClr val="bg1"/>
                  </a:solidFill>
                </a:rPr>
                <a:t>ZIKV</a:t>
              </a:r>
            </a:p>
          </p:txBody>
        </p:sp>
        <p:sp>
          <p:nvSpPr>
            <p:cNvPr id="70710" name="ZoneTexte 29">
              <a:extLst>
                <a:ext uri="{FF2B5EF4-FFF2-40B4-BE49-F238E27FC236}">
                  <a16:creationId xmlns="" xmlns:a16="http://schemas.microsoft.com/office/drawing/2014/main" id="{CE519A26-ADD8-2C34-5DEC-06256B8EF9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44754" y="2565798"/>
              <a:ext cx="423514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750">
                  <a:solidFill>
                    <a:schemeClr val="bg1"/>
                  </a:solidFill>
                </a:rPr>
                <a:t>DENV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750">
                  <a:solidFill>
                    <a:schemeClr val="bg1"/>
                  </a:solidFill>
                </a:rPr>
                <a:t>CHIKV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750">
                  <a:solidFill>
                    <a:schemeClr val="bg1"/>
                  </a:solidFill>
                </a:rPr>
                <a:t>WNV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750">
                  <a:solidFill>
                    <a:schemeClr val="bg1"/>
                  </a:solidFill>
                </a:rPr>
                <a:t>ZIKV</a:t>
              </a:r>
            </a:p>
          </p:txBody>
        </p:sp>
        <p:sp>
          <p:nvSpPr>
            <p:cNvPr id="70711" name="ZoneTexte 30">
              <a:extLst>
                <a:ext uri="{FF2B5EF4-FFF2-40B4-BE49-F238E27FC236}">
                  <a16:creationId xmlns="" xmlns:a16="http://schemas.microsoft.com/office/drawing/2014/main" id="{08CE657D-9AE7-A056-790E-2033C5AB70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49604" y="3123561"/>
              <a:ext cx="423514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750" dirty="0">
                  <a:solidFill>
                    <a:schemeClr val="bg1"/>
                  </a:solidFill>
                </a:rPr>
                <a:t>DENV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750" dirty="0">
                  <a:solidFill>
                    <a:schemeClr val="bg1"/>
                  </a:solidFill>
                </a:rPr>
                <a:t>CHIKV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750" dirty="0">
                  <a:solidFill>
                    <a:schemeClr val="bg1"/>
                  </a:solidFill>
                </a:rPr>
                <a:t>YFV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750" dirty="0">
                  <a:solidFill>
                    <a:schemeClr val="bg1"/>
                  </a:solidFill>
                </a:rPr>
                <a:t>ZIKV</a:t>
              </a:r>
            </a:p>
          </p:txBody>
        </p:sp>
        <p:sp>
          <p:nvSpPr>
            <p:cNvPr id="70712" name="ZoneTexte 31">
              <a:extLst>
                <a:ext uri="{FF2B5EF4-FFF2-40B4-BE49-F238E27FC236}">
                  <a16:creationId xmlns="" xmlns:a16="http://schemas.microsoft.com/office/drawing/2014/main" id="{EB13F019-056C-BD0C-8473-2B56688274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898" y="4425554"/>
              <a:ext cx="423514" cy="43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750">
                  <a:solidFill>
                    <a:schemeClr val="bg1"/>
                  </a:solidFill>
                </a:rPr>
                <a:t>CHIKV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750">
                  <a:solidFill>
                    <a:schemeClr val="bg1"/>
                  </a:solidFill>
                </a:rPr>
                <a:t>YFV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750">
                  <a:solidFill>
                    <a:schemeClr val="bg1"/>
                  </a:solidFill>
                </a:rPr>
                <a:t>ZIKV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="" xmlns:a16="http://schemas.microsoft.com/office/drawing/2014/main" id="{8069AE8D-97F3-FDE0-7A8A-7C3AFAB36EE2}"/>
                </a:ext>
              </a:extLst>
            </p:cNvPr>
            <p:cNvSpPr/>
            <p:nvPr/>
          </p:nvSpPr>
          <p:spPr>
            <a:xfrm>
              <a:off x="5729287" y="4425919"/>
              <a:ext cx="1281875" cy="11055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marL="128588" indent="-128588">
                <a:buFont typeface="Arial" panose="020B0604020202020204" pitchFamily="34" charset="0"/>
                <a:buChar char="•"/>
                <a:defRPr/>
              </a:pPr>
              <a:r>
                <a:rPr lang="en-US" sz="9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HKU (T Lam)</a:t>
              </a:r>
            </a:p>
            <a:p>
              <a:pPr marL="128588" indent="-128588">
                <a:buFont typeface="Arial" panose="020B0604020202020204" pitchFamily="34" charset="0"/>
                <a:buChar char="•"/>
                <a:defRPr/>
              </a:pPr>
              <a:r>
                <a:rPr lang="en-US" sz="9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IPC (S Boyer)</a:t>
              </a:r>
            </a:p>
            <a:p>
              <a:pPr marL="128588" indent="-128588">
                <a:buFont typeface="Arial" panose="020B0604020202020204" pitchFamily="34" charset="0"/>
                <a:buChar char="•"/>
                <a:defRPr/>
              </a:pPr>
              <a:r>
                <a:rPr lang="fr-FR" sz="9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IPHCMC (T Huynh)</a:t>
              </a:r>
              <a:endParaRPr lang="en-US" sz="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128588" indent="-128588">
                <a:buFont typeface="Arial" panose="020B0604020202020204" pitchFamily="34" charset="0"/>
                <a:buChar char="•"/>
                <a:defRPr/>
              </a:pPr>
              <a:r>
                <a:rPr lang="en-US" sz="9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IPI (M </a:t>
              </a:r>
              <a:r>
                <a:rPr lang="it-IT" sz="9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Salehi-Vaziri</a:t>
              </a:r>
              <a:r>
                <a:rPr lang="en-US" sz="9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  <a:p>
              <a:pPr marL="128588" indent="-128588">
                <a:buFont typeface="Arial" panose="020B0604020202020204" pitchFamily="34" charset="0"/>
                <a:buChar char="•"/>
                <a:defRPr/>
              </a:pPr>
              <a:r>
                <a:rPr lang="en-US" sz="9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IPL (K Vongphayloth)</a:t>
              </a:r>
            </a:p>
            <a:p>
              <a:pPr marL="128588" indent="-128588">
                <a:buFont typeface="Arial" panose="020B0604020202020204" pitchFamily="34" charset="0"/>
                <a:buChar char="•"/>
                <a:defRPr/>
              </a:pPr>
              <a:r>
                <a:rPr lang="fr-FR" sz="9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IPNC (N </a:t>
              </a:r>
              <a:r>
                <a:rPr lang="fr-FR" sz="9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Pocquet</a:t>
              </a:r>
              <a:r>
                <a:rPr lang="fr-FR" sz="9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  <a:p>
              <a:pPr marL="128588" indent="-128588">
                <a:buFont typeface="Arial" panose="020B0604020202020204" pitchFamily="34" charset="0"/>
                <a:buChar char="•"/>
                <a:defRPr/>
              </a:pPr>
              <a:r>
                <a:rPr lang="fr-FR" sz="9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IPNT (TP </a:t>
              </a:r>
              <a:r>
                <a:rPr lang="fr-FR" sz="9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Bui</a:t>
              </a:r>
              <a:r>
                <a:rPr lang="fr-FR" sz="9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  <a:p>
              <a:pPr marL="128588" indent="-128588">
                <a:buFont typeface="Arial" panose="020B0604020202020204" pitchFamily="34" charset="0"/>
                <a:buChar char="•"/>
                <a:defRPr/>
              </a:pPr>
              <a:r>
                <a:rPr lang="fr-FR" sz="9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NIHE (N Vu Sin)</a:t>
              </a:r>
              <a:endParaRPr lang="en-US" sz="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06736AC2-A924-A764-352D-0AA99412471E}"/>
                </a:ext>
              </a:extLst>
            </p:cNvPr>
            <p:cNvSpPr/>
            <p:nvPr/>
          </p:nvSpPr>
          <p:spPr>
            <a:xfrm>
              <a:off x="387744" y="1724936"/>
              <a:ext cx="1513285" cy="85042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marL="128588" indent="-128588">
                <a:buFont typeface="Arial" panose="020B0604020202020204" pitchFamily="34" charset="0"/>
                <a:buChar char="•"/>
                <a:defRPr/>
              </a:pPr>
              <a:r>
                <a:rPr lang="fr-FR" sz="900" dirty="0">
                  <a:latin typeface="Calibri" panose="020F0502020204030204" pitchFamily="34" charset="0"/>
                  <a:cs typeface="Calibri" panose="020F0502020204030204" pitchFamily="34" charset="0"/>
                </a:rPr>
                <a:t>CPC (A </a:t>
              </a:r>
              <a:r>
                <a:rPr lang="fr-FR" sz="900" kern="0" dirty="0">
                  <a:latin typeface="Calibri" panose="020F0502020204030204" pitchFamily="34" charset="0"/>
                  <a:ea typeface="Aptos" panose="020B0004020202020204" pitchFamily="34" charset="0"/>
                  <a:cs typeface="Calibri" panose="020F0502020204030204" pitchFamily="34" charset="0"/>
                </a:rPr>
                <a:t>Ngu</a:t>
              </a:r>
              <a:r>
                <a:rPr lang="fr-FR" sz="900" dirty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en-US" sz="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28588" indent="-128588">
                <a:buFont typeface="Arial" panose="020B0604020202020204" pitchFamily="34" charset="0"/>
                <a:buChar char="•"/>
                <a:defRPr/>
              </a:pPr>
              <a:r>
                <a:rPr lang="pt-BR" sz="9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Cermes (S Iro Mahamane)</a:t>
              </a:r>
            </a:p>
            <a:p>
              <a:pPr marL="128588" indent="-128588">
                <a:buFont typeface="Arial" panose="020B0604020202020204" pitchFamily="34" charset="0"/>
                <a:buChar char="•"/>
                <a:defRPr/>
              </a:pPr>
              <a:r>
                <a:rPr lang="pt-BR" sz="9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IPB (C Ngoagouni)</a:t>
              </a:r>
            </a:p>
            <a:p>
              <a:pPr marL="128588" indent="-128588">
                <a:buFont typeface="Arial" panose="020B0604020202020204" pitchFamily="34" charset="0"/>
                <a:buChar char="•"/>
                <a:defRPr/>
              </a:pPr>
              <a:r>
                <a:rPr lang="fr-FR" sz="9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IPCI (C Diaha)</a:t>
              </a:r>
              <a:endParaRPr lang="fr-FR" sz="9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28588" indent="-128588">
                <a:buFont typeface="Arial" panose="020B0604020202020204" pitchFamily="34" charset="0"/>
                <a:buChar char="•"/>
                <a:defRPr/>
              </a:pPr>
              <a:r>
                <a:rPr lang="en-US" sz="9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IPD M (M Diallo)</a:t>
              </a:r>
            </a:p>
            <a:p>
              <a:pPr marL="128588" indent="-128588">
                <a:buFont typeface="Arial" panose="020B0604020202020204" pitchFamily="34" charset="0"/>
                <a:buChar char="•"/>
                <a:defRPr/>
              </a:pPr>
              <a:r>
                <a:rPr lang="fr-FR" sz="9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IPM (D Ayala)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7F0BD59C-3805-0E95-B005-D0545E51672A}"/>
                </a:ext>
              </a:extLst>
            </p:cNvPr>
            <p:cNvSpPr/>
            <p:nvPr/>
          </p:nvSpPr>
          <p:spPr>
            <a:xfrm>
              <a:off x="387745" y="4298230"/>
              <a:ext cx="2276190" cy="59529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marL="128588" indent="-128588">
                <a:buFont typeface="Arial" panose="020B0604020202020204" pitchFamily="34" charset="0"/>
                <a:buChar char="•"/>
                <a:defRPr/>
              </a:pPr>
              <a:r>
                <a:rPr lang="pt-BR" sz="9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Instituto Oswaldo Cruz – Fiocruz (R Lourenço-de-Oliveira)</a:t>
              </a:r>
              <a:endParaRPr lang="en-US" sz="9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128588" indent="-128588">
                <a:buFont typeface="Arial" panose="020B0604020202020204" pitchFamily="34" charset="0"/>
                <a:buChar char="•"/>
                <a:defRPr/>
              </a:pPr>
              <a:r>
                <a:rPr lang="fr-FR" sz="9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IPFG (JB Duchemin)</a:t>
              </a:r>
              <a:endParaRPr lang="en-US" sz="9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128588" indent="-128588">
                <a:buFont typeface="Arial" panose="020B0604020202020204" pitchFamily="34" charset="0"/>
                <a:buChar char="•"/>
                <a:defRPr/>
              </a:pPr>
              <a:r>
                <a:rPr lang="pt-BR" sz="9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IPGua (A Vega-Rua)</a:t>
              </a:r>
              <a:endParaRPr lang="en-US" sz="9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ZoneTexte 25">
              <a:extLst>
                <a:ext uri="{FF2B5EF4-FFF2-40B4-BE49-F238E27FC236}">
                  <a16:creationId xmlns="" xmlns:a16="http://schemas.microsoft.com/office/drawing/2014/main" id="{173B5321-0CA1-8DE6-4A80-6AB3FD0509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8452" y="3623028"/>
              <a:ext cx="40748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750" dirty="0">
                  <a:solidFill>
                    <a:schemeClr val="bg1"/>
                  </a:solidFill>
                </a:rPr>
                <a:t>DENV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750" dirty="0">
                  <a:solidFill>
                    <a:schemeClr val="bg1"/>
                  </a:solidFill>
                </a:rPr>
                <a:t>YFV</a:t>
              </a:r>
            </a:p>
          </p:txBody>
        </p:sp>
        <p:sp>
          <p:nvSpPr>
            <p:cNvPr id="21" name="Ellipse 20">
              <a:extLst>
                <a:ext uri="{FF2B5EF4-FFF2-40B4-BE49-F238E27FC236}">
                  <a16:creationId xmlns="" xmlns:a16="http://schemas.microsoft.com/office/drawing/2014/main" id="{FE71E033-9E73-2D5D-C23A-883AECBE3E04}"/>
                </a:ext>
              </a:extLst>
            </p:cNvPr>
            <p:cNvSpPr/>
            <p:nvPr/>
          </p:nvSpPr>
          <p:spPr>
            <a:xfrm>
              <a:off x="4355976" y="3416537"/>
              <a:ext cx="108012" cy="10801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50"/>
            </a:p>
          </p:txBody>
        </p:sp>
        <p:sp>
          <p:nvSpPr>
            <p:cNvPr id="22" name="Ellipse 21">
              <a:extLst>
                <a:ext uri="{FF2B5EF4-FFF2-40B4-BE49-F238E27FC236}">
                  <a16:creationId xmlns="" xmlns:a16="http://schemas.microsoft.com/office/drawing/2014/main" id="{33584933-9695-0EEE-3E6E-181E8E6459FA}"/>
                </a:ext>
              </a:extLst>
            </p:cNvPr>
            <p:cNvSpPr/>
            <p:nvPr/>
          </p:nvSpPr>
          <p:spPr>
            <a:xfrm>
              <a:off x="6650657" y="3495248"/>
              <a:ext cx="108012" cy="10801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50"/>
            </a:p>
          </p:txBody>
        </p:sp>
        <p:sp>
          <p:nvSpPr>
            <p:cNvPr id="23" name="ZoneTexte 30">
              <a:extLst>
                <a:ext uri="{FF2B5EF4-FFF2-40B4-BE49-F238E27FC236}">
                  <a16:creationId xmlns="" xmlns:a16="http://schemas.microsoft.com/office/drawing/2014/main" id="{2FF3E532-0384-5C0A-C20C-E6C54BC216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86982" y="3138195"/>
              <a:ext cx="407484" cy="207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750" dirty="0">
                  <a:solidFill>
                    <a:schemeClr val="bg1"/>
                  </a:solidFill>
                </a:rPr>
                <a:t>DENV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95EAD145-348C-753A-B6C5-C63E7322FBD9}"/>
                </a:ext>
              </a:extLst>
            </p:cNvPr>
            <p:cNvSpPr/>
            <p:nvPr/>
          </p:nvSpPr>
          <p:spPr>
            <a:xfrm>
              <a:off x="7220384" y="1757245"/>
              <a:ext cx="1192618" cy="10618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marL="128588" indent="-128588">
                <a:buFont typeface="Arial" panose="020B0604020202020204" pitchFamily="34" charset="0"/>
                <a:buChar char="•"/>
                <a:defRPr/>
              </a:pPr>
              <a:r>
                <a:rPr lang="pt-BR" sz="9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HPI (</a:t>
              </a:r>
              <a:r>
                <a:rPr lang="fi-FI" sz="9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 Karakasiliotis)</a:t>
              </a:r>
              <a:endParaRPr lang="pt-BR" sz="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28588" indent="-128588">
                <a:buFont typeface="Arial" panose="020B0604020202020204" pitchFamily="34" charset="0"/>
                <a:buChar char="•"/>
                <a:defRPr/>
              </a:pPr>
              <a:r>
                <a:rPr lang="pt-BR" sz="9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IPA (S Boubidi)</a:t>
              </a:r>
            </a:p>
            <a:p>
              <a:pPr marL="128588" indent="-128588">
                <a:buFont typeface="Arial" panose="020B0604020202020204" pitchFamily="34" charset="0"/>
                <a:buChar char="•"/>
                <a:defRPr/>
              </a:pPr>
              <a:r>
                <a:rPr lang="en-US" sz="9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IP Italy (B Arca)</a:t>
              </a:r>
            </a:p>
            <a:p>
              <a:pPr marL="128588" indent="-128588">
                <a:buFont typeface="Arial" panose="020B0604020202020204" pitchFamily="34" charset="0"/>
                <a:buChar char="•"/>
                <a:defRPr/>
              </a:pPr>
              <a:r>
                <a:rPr lang="en-US" sz="9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IPM (M Sarih)</a:t>
              </a:r>
            </a:p>
            <a:p>
              <a:pPr marL="128588" indent="-128588">
                <a:buFont typeface="Arial" panose="020B0604020202020204" pitchFamily="34" charset="0"/>
                <a:buChar char="•"/>
                <a:defRPr/>
              </a:pPr>
              <a:r>
                <a:rPr lang="en-US" sz="9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IP Paris</a:t>
              </a:r>
            </a:p>
            <a:p>
              <a:pPr marL="128588" indent="-128588">
                <a:buFont typeface="Arial" panose="020B0604020202020204" pitchFamily="34" charset="0"/>
                <a:buChar char="•"/>
                <a:defRPr/>
              </a:pPr>
              <a:r>
                <a:rPr lang="en-US" sz="9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IPT (A Bouattour)</a:t>
              </a:r>
            </a:p>
          </p:txBody>
        </p:sp>
        <p:sp>
          <p:nvSpPr>
            <p:cNvPr id="26" name="Ellipse 25">
              <a:extLst>
                <a:ext uri="{FF2B5EF4-FFF2-40B4-BE49-F238E27FC236}">
                  <a16:creationId xmlns="" xmlns:a16="http://schemas.microsoft.com/office/drawing/2014/main" id="{63A74523-F097-812B-1645-A83B981A8EF9}"/>
                </a:ext>
              </a:extLst>
            </p:cNvPr>
            <p:cNvSpPr/>
            <p:nvPr/>
          </p:nvSpPr>
          <p:spPr>
            <a:xfrm>
              <a:off x="6525450" y="3265713"/>
              <a:ext cx="108012" cy="10801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50"/>
            </a:p>
          </p:txBody>
        </p:sp>
        <p:sp>
          <p:nvSpPr>
            <p:cNvPr id="38" name="Ellipse 37">
              <a:extLst>
                <a:ext uri="{FF2B5EF4-FFF2-40B4-BE49-F238E27FC236}">
                  <a16:creationId xmlns="" xmlns:a16="http://schemas.microsoft.com/office/drawing/2014/main" id="{197A5914-C7A9-4DBC-B937-F01D8D6A1011}"/>
                </a:ext>
              </a:extLst>
            </p:cNvPr>
            <p:cNvSpPr/>
            <p:nvPr/>
          </p:nvSpPr>
          <p:spPr>
            <a:xfrm>
              <a:off x="4301970" y="2531419"/>
              <a:ext cx="108012" cy="10801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50"/>
            </a:p>
          </p:txBody>
        </p:sp>
        <p:sp>
          <p:nvSpPr>
            <p:cNvPr id="39" name="ZoneTexte 28">
              <a:extLst>
                <a:ext uri="{FF2B5EF4-FFF2-40B4-BE49-F238E27FC236}">
                  <a16:creationId xmlns="" xmlns:a16="http://schemas.microsoft.com/office/drawing/2014/main" id="{78A2F57F-A9D2-4D6C-A712-9ED142AE96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5722" y="2372130"/>
              <a:ext cx="42351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750" dirty="0">
                  <a:solidFill>
                    <a:schemeClr val="bg1"/>
                  </a:solidFill>
                </a:rPr>
                <a:t>DENV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750" dirty="0">
                  <a:solidFill>
                    <a:schemeClr val="bg1"/>
                  </a:solidFill>
                </a:rPr>
                <a:t>CHIKV</a:t>
              </a:r>
            </a:p>
          </p:txBody>
        </p:sp>
        <p:sp>
          <p:nvSpPr>
            <p:cNvPr id="40" name="Ellipse 39">
              <a:extLst>
                <a:ext uri="{FF2B5EF4-FFF2-40B4-BE49-F238E27FC236}">
                  <a16:creationId xmlns="" xmlns:a16="http://schemas.microsoft.com/office/drawing/2014/main" id="{D5BF92F0-2052-45C3-8611-CAA0AF053FC6}"/>
                </a:ext>
              </a:extLst>
            </p:cNvPr>
            <p:cNvSpPr/>
            <p:nvPr/>
          </p:nvSpPr>
          <p:spPr>
            <a:xfrm>
              <a:off x="4570441" y="2673524"/>
              <a:ext cx="108012" cy="10801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50"/>
            </a:p>
          </p:txBody>
        </p:sp>
        <p:sp>
          <p:nvSpPr>
            <p:cNvPr id="41" name="Ellipse 40">
              <a:extLst>
                <a:ext uri="{FF2B5EF4-FFF2-40B4-BE49-F238E27FC236}">
                  <a16:creationId xmlns="" xmlns:a16="http://schemas.microsoft.com/office/drawing/2014/main" id="{24ACCA96-A2F5-4B79-939D-66331C6D44A6}"/>
                </a:ext>
              </a:extLst>
            </p:cNvPr>
            <p:cNvSpPr/>
            <p:nvPr/>
          </p:nvSpPr>
          <p:spPr>
            <a:xfrm>
              <a:off x="4205835" y="3624872"/>
              <a:ext cx="108012" cy="10801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50"/>
            </a:p>
          </p:txBody>
        </p:sp>
        <p:sp>
          <p:nvSpPr>
            <p:cNvPr id="42" name="Ellipse 41">
              <a:extLst>
                <a:ext uri="{FF2B5EF4-FFF2-40B4-BE49-F238E27FC236}">
                  <a16:creationId xmlns="" xmlns:a16="http://schemas.microsoft.com/office/drawing/2014/main" id="{936877E0-2045-46F5-ADFD-BE38D6DF9DB7}"/>
                </a:ext>
              </a:extLst>
            </p:cNvPr>
            <p:cNvSpPr/>
            <p:nvPr/>
          </p:nvSpPr>
          <p:spPr>
            <a:xfrm>
              <a:off x="4784033" y="2767832"/>
              <a:ext cx="108012" cy="10801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50"/>
            </a:p>
          </p:txBody>
        </p:sp>
        <p:sp>
          <p:nvSpPr>
            <p:cNvPr id="43" name="Ellipse 42">
              <a:extLst>
                <a:ext uri="{FF2B5EF4-FFF2-40B4-BE49-F238E27FC236}">
                  <a16:creationId xmlns="" xmlns:a16="http://schemas.microsoft.com/office/drawing/2014/main" id="{24717641-2922-462E-9353-11E942254AF6}"/>
                </a:ext>
              </a:extLst>
            </p:cNvPr>
            <p:cNvSpPr/>
            <p:nvPr/>
          </p:nvSpPr>
          <p:spPr>
            <a:xfrm>
              <a:off x="6579456" y="3204413"/>
              <a:ext cx="108012" cy="10801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50"/>
            </a:p>
          </p:txBody>
        </p:sp>
        <p:sp>
          <p:nvSpPr>
            <p:cNvPr id="44" name="Ellipse 43">
              <a:extLst>
                <a:ext uri="{FF2B5EF4-FFF2-40B4-BE49-F238E27FC236}">
                  <a16:creationId xmlns="" xmlns:a16="http://schemas.microsoft.com/office/drawing/2014/main" id="{D0B8B3CF-A9E6-4E18-A4FA-3B1E83D24CEE}"/>
                </a:ext>
              </a:extLst>
            </p:cNvPr>
            <p:cNvSpPr/>
            <p:nvPr/>
          </p:nvSpPr>
          <p:spPr>
            <a:xfrm>
              <a:off x="6650657" y="3395804"/>
              <a:ext cx="108012" cy="10801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50"/>
            </a:p>
          </p:txBody>
        </p:sp>
      </p:grpSp>
      <p:grpSp>
        <p:nvGrpSpPr>
          <p:cNvPr id="64" name="Groupe 63">
            <a:extLst>
              <a:ext uri="{FF2B5EF4-FFF2-40B4-BE49-F238E27FC236}">
                <a16:creationId xmlns="" xmlns:a16="http://schemas.microsoft.com/office/drawing/2014/main" id="{A0B86520-D113-41F3-BDCE-5908325FDED6}"/>
              </a:ext>
            </a:extLst>
          </p:cNvPr>
          <p:cNvGrpSpPr/>
          <p:nvPr/>
        </p:nvGrpSpPr>
        <p:grpSpPr>
          <a:xfrm>
            <a:off x="800100" y="5599113"/>
            <a:ext cx="8091488" cy="765175"/>
            <a:chOff x="800100" y="5599113"/>
            <a:chExt cx="8091488" cy="765175"/>
          </a:xfrm>
        </p:grpSpPr>
        <p:pic>
          <p:nvPicPr>
            <p:cNvPr id="79" name="Image 37" descr="Une image contenant Visage humain, personne, sourire, habits&#10;&#10;Description générée automatiquement">
              <a:extLst>
                <a:ext uri="{FF2B5EF4-FFF2-40B4-BE49-F238E27FC236}">
                  <a16:creationId xmlns="" xmlns:a16="http://schemas.microsoft.com/office/drawing/2014/main" id="{99F0C701-44CD-4859-A889-1F4AA07CC7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0775" y="5603875"/>
              <a:ext cx="1336675" cy="75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" name="Picture 123">
              <a:extLst>
                <a:ext uri="{FF2B5EF4-FFF2-40B4-BE49-F238E27FC236}">
                  <a16:creationId xmlns="" xmlns:a16="http://schemas.microsoft.com/office/drawing/2014/main" id="{C5A02D8C-F16D-4664-B606-3CC69F9C55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6925" y="5605463"/>
              <a:ext cx="495300" cy="757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" name="Picture 129">
              <a:extLst>
                <a:ext uri="{FF2B5EF4-FFF2-40B4-BE49-F238E27FC236}">
                  <a16:creationId xmlns="" xmlns:a16="http://schemas.microsoft.com/office/drawing/2014/main" id="{1590D60B-CDBE-455E-9D27-DBA124B1DC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5575" y="5605463"/>
              <a:ext cx="649288" cy="757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" name="Picture 131">
              <a:extLst>
                <a:ext uri="{FF2B5EF4-FFF2-40B4-BE49-F238E27FC236}">
                  <a16:creationId xmlns="" xmlns:a16="http://schemas.microsoft.com/office/drawing/2014/main" id="{01E09CF5-D955-457C-A7EB-6B86CCF018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9413" y="5605463"/>
              <a:ext cx="547687" cy="757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" name="Picture 160">
              <a:extLst>
                <a:ext uri="{FF2B5EF4-FFF2-40B4-BE49-F238E27FC236}">
                  <a16:creationId xmlns="" xmlns:a16="http://schemas.microsoft.com/office/drawing/2014/main" id="{6FE19FDD-686F-44D9-A289-EC25B8D90E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8575" y="5603875"/>
              <a:ext cx="677863" cy="75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" name="Image 17" descr="Une image contenant personne, homme, posant&#10;&#10;Description générée automatiquement">
              <a:extLst>
                <a:ext uri="{FF2B5EF4-FFF2-40B4-BE49-F238E27FC236}">
                  <a16:creationId xmlns="" xmlns:a16="http://schemas.microsoft.com/office/drawing/2014/main" id="{30662028-51C1-421C-B7E0-E08E9A7B6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4700" y="5599113"/>
              <a:ext cx="615950" cy="757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" name="Image 2">
              <a:extLst>
                <a:ext uri="{FF2B5EF4-FFF2-40B4-BE49-F238E27FC236}">
                  <a16:creationId xmlns="" xmlns:a16="http://schemas.microsoft.com/office/drawing/2014/main" id="{DEBCBB5C-D704-4322-B149-9DCF09F4ED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5413" y="5603875"/>
              <a:ext cx="614362" cy="75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" name="Image 23" descr="Une image contenant Visage humain, personne, Selfie, habits&#10;&#10;Description générée automatiquement">
              <a:extLst>
                <a:ext uri="{FF2B5EF4-FFF2-40B4-BE49-F238E27FC236}">
                  <a16:creationId xmlns="" xmlns:a16="http://schemas.microsoft.com/office/drawing/2014/main" id="{F4820C0A-4A44-4A8E-917D-326541B478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4875" y="5602288"/>
              <a:ext cx="566738" cy="75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" name="Image 25" descr="Une image contenant Visage humain, personne, Selfie, Front&#10;&#10;Description générée automatiquement">
              <a:extLst>
                <a:ext uri="{FF2B5EF4-FFF2-40B4-BE49-F238E27FC236}">
                  <a16:creationId xmlns="" xmlns:a16="http://schemas.microsoft.com/office/drawing/2014/main" id="{0D5D4701-9E53-43B4-BEAC-15E31CFD09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4138" y="5602288"/>
              <a:ext cx="520700" cy="75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Image 27" descr="Une image contenant Visage humain, personne, Selfie, lunettes&#10;&#10;Description générée automatiquement">
              <a:extLst>
                <a:ext uri="{FF2B5EF4-FFF2-40B4-BE49-F238E27FC236}">
                  <a16:creationId xmlns="" xmlns:a16="http://schemas.microsoft.com/office/drawing/2014/main" id="{8C299E85-F7DA-404A-8E0F-B31DEA282F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6900" y="5608638"/>
              <a:ext cx="536575" cy="75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Image 32" descr="Une image contenant Visage humain, lunettes, accessoire, personne&#10;&#10;Description générée automatiquement">
              <a:extLst>
                <a:ext uri="{FF2B5EF4-FFF2-40B4-BE49-F238E27FC236}">
                  <a16:creationId xmlns="" xmlns:a16="http://schemas.microsoft.com/office/drawing/2014/main" id="{E3E8E4C2-5F86-4A0F-B748-C0068E8B57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" y="5602288"/>
              <a:ext cx="568325" cy="75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" name="Rectangle 89">
              <a:extLst>
                <a:ext uri="{FF2B5EF4-FFF2-40B4-BE49-F238E27FC236}">
                  <a16:creationId xmlns="" xmlns:a16="http://schemas.microsoft.com/office/drawing/2014/main" id="{91EE95D8-0CE3-4E16-A870-644589844206}"/>
                </a:ext>
              </a:extLst>
            </p:cNvPr>
            <p:cNvSpPr/>
            <p:nvPr/>
          </p:nvSpPr>
          <p:spPr bwMode="auto">
            <a:xfrm>
              <a:off x="800100" y="5608638"/>
              <a:ext cx="8091488" cy="75565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91" name="Image 76">
              <a:extLst>
                <a:ext uri="{FF2B5EF4-FFF2-40B4-BE49-F238E27FC236}">
                  <a16:creationId xmlns="" xmlns:a16="http://schemas.microsoft.com/office/drawing/2014/main" id="{168E058F-C0A0-4189-AC7B-39643A6E55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4850" y="5627688"/>
              <a:ext cx="720725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" name="Image 77">
              <a:extLst>
                <a:ext uri="{FF2B5EF4-FFF2-40B4-BE49-F238E27FC236}">
                  <a16:creationId xmlns="" xmlns:a16="http://schemas.microsoft.com/office/drawing/2014/main" id="{3E387070-9E99-460B-838E-23E9E43179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3988" y="5624513"/>
              <a:ext cx="617537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" name="Image 18">
              <a:extLst>
                <a:ext uri="{FF2B5EF4-FFF2-40B4-BE49-F238E27FC236}">
                  <a16:creationId xmlns="" xmlns:a16="http://schemas.microsoft.com/office/drawing/2014/main" id="{1C16F3DC-C338-4B8A-978F-68F036C1A1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0250" y="5602288"/>
              <a:ext cx="541338" cy="75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913570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oneTexte 2">
            <a:extLst>
              <a:ext uri="{FF2B5EF4-FFF2-40B4-BE49-F238E27FC236}">
                <a16:creationId xmlns="" xmlns:a16="http://schemas.microsoft.com/office/drawing/2014/main" id="{7EEF8DBA-25A6-4C7F-978B-886B310CD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175" y="277813"/>
            <a:ext cx="6842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3600" b="1"/>
              <a:t>Enseigner l’entomologie médicale</a:t>
            </a:r>
          </a:p>
        </p:txBody>
      </p:sp>
      <p:pic>
        <p:nvPicPr>
          <p:cNvPr id="37891" name="Picture 2">
            <a:extLst>
              <a:ext uri="{FF2B5EF4-FFF2-40B4-BE49-F238E27FC236}">
                <a16:creationId xmlns="" xmlns:a16="http://schemas.microsoft.com/office/drawing/2014/main" id="{917CBBB8-26DA-492B-A8BC-9D2C6C0F7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275" y="1620838"/>
            <a:ext cx="2014538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ZoneTexte 4">
            <a:extLst>
              <a:ext uri="{FF2B5EF4-FFF2-40B4-BE49-F238E27FC236}">
                <a16:creationId xmlns="" xmlns:a16="http://schemas.microsoft.com/office/drawing/2014/main" id="{067998BD-245C-4CF6-BF56-0821DE0D4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2271" y="4557375"/>
            <a:ext cx="15640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dirty="0"/>
              <a:t>13 Avril – 8 Juin 2023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dirty="0"/>
              <a:t>Prochain: 8 avril 2025</a:t>
            </a:r>
          </a:p>
        </p:txBody>
      </p:sp>
      <p:pic>
        <p:nvPicPr>
          <p:cNvPr id="37893" name="Image 5">
            <a:extLst>
              <a:ext uri="{FF2B5EF4-FFF2-40B4-BE49-F238E27FC236}">
                <a16:creationId xmlns="" xmlns:a16="http://schemas.microsoft.com/office/drawing/2014/main" id="{251341C2-D0D7-4295-AB13-6CB20484A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50" y="1616075"/>
            <a:ext cx="20288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ZoneTexte 6">
            <a:extLst>
              <a:ext uri="{FF2B5EF4-FFF2-40B4-BE49-F238E27FC236}">
                <a16:creationId xmlns="" xmlns:a16="http://schemas.microsoft.com/office/drawing/2014/main" id="{ADB08BE6-17EC-44A4-9904-4EF1C9C42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1850" y="4518025"/>
            <a:ext cx="2235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dirty="0"/>
              <a:t>OMI Salzburg: 3-9 Sept. 2023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200" dirty="0"/>
              <a:t>OMI Vietnam: 13-17 Nov. 2023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200" dirty="0"/>
              <a:t>OMI Mexico: 24-26 Mars 2025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dirty="0"/>
              <a:t>Prochain: 23-29 aout 2026</a:t>
            </a:r>
          </a:p>
        </p:txBody>
      </p:sp>
      <p:pic>
        <p:nvPicPr>
          <p:cNvPr id="37895" name="Image 7">
            <a:extLst>
              <a:ext uri="{FF2B5EF4-FFF2-40B4-BE49-F238E27FC236}">
                <a16:creationId xmlns="" xmlns:a16="http://schemas.microsoft.com/office/drawing/2014/main" id="{A36CE73B-0D6C-4F26-BB07-FF7A2B634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1616075"/>
            <a:ext cx="20320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6" name="ZoneTexte 8">
            <a:extLst>
              <a:ext uri="{FF2B5EF4-FFF2-40B4-BE49-F238E27FC236}">
                <a16:creationId xmlns="" xmlns:a16="http://schemas.microsoft.com/office/drawing/2014/main" id="{193E9738-86D0-4C46-B9F8-40DBEE688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932" y="4552653"/>
            <a:ext cx="22154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200" dirty="0"/>
              <a:t>21 Mai – 21 Juin 2024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200" b="1" dirty="0"/>
              <a:t>Prochain: 18  Mai - 19 Juin 2026</a:t>
            </a:r>
          </a:p>
        </p:txBody>
      </p:sp>
      <p:sp>
        <p:nvSpPr>
          <p:cNvPr id="37897" name="ZoneTexte 10">
            <a:extLst>
              <a:ext uri="{FF2B5EF4-FFF2-40B4-BE49-F238E27FC236}">
                <a16:creationId xmlns="" xmlns:a16="http://schemas.microsoft.com/office/drawing/2014/main" id="{D5D3F38A-78B0-424F-8E23-6DD62D8BD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4528840"/>
            <a:ext cx="22629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dirty="0"/>
              <a:t>Pasteur Network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200" dirty="0"/>
              <a:t>IPNC: 4-15 Décembre 2023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dirty="0"/>
              <a:t>Prochain: 28 sept. – 10 oct. 2025</a:t>
            </a:r>
          </a:p>
        </p:txBody>
      </p:sp>
      <p:pic>
        <p:nvPicPr>
          <p:cNvPr id="37899" name="Picture 2">
            <a:extLst>
              <a:ext uri="{FF2B5EF4-FFF2-40B4-BE49-F238E27FC236}">
                <a16:creationId xmlns="" xmlns:a16="http://schemas.microsoft.com/office/drawing/2014/main" id="{C14A086A-18BB-4058-8F30-A07B92536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1620838"/>
            <a:ext cx="2017713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7">
            <a:extLst>
              <a:ext uri="{FF2B5EF4-FFF2-40B4-BE49-F238E27FC236}">
                <a16:creationId xmlns="" xmlns:a16="http://schemas.microsoft.com/office/drawing/2014/main" id="{B596C1A2-9F89-4618-BB74-1ED00B30A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91263"/>
            <a:ext cx="8667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45" y="1708236"/>
            <a:ext cx="3588203" cy="189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45" y="3877235"/>
            <a:ext cx="3588203" cy="189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648816" y="247716"/>
            <a:ext cx="3846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Hier et aujourd’hui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151820" y="2734351"/>
            <a:ext cx="412292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5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DENV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131346" y="2651325"/>
            <a:ext cx="43152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5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CHIKV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185009" y="2898155"/>
            <a:ext cx="365806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5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ZIKV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203361" y="2817363"/>
            <a:ext cx="33534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5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YFV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6682276" y="1697109"/>
            <a:ext cx="1445419" cy="18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i="1" dirty="0">
                <a:ea typeface="Calibri" panose="020F0502020204030204" pitchFamily="34" charset="0"/>
                <a:cs typeface="Calibri" panose="020F0502020204030204" pitchFamily="34" charset="0"/>
              </a:rPr>
              <a:t>Ae. </a:t>
            </a:r>
            <a:r>
              <a:rPr lang="en-US" altLang="en-US" sz="900" i="1" dirty="0" err="1">
                <a:ea typeface="Calibri" panose="020F0502020204030204" pitchFamily="34" charset="0"/>
                <a:cs typeface="Calibri" panose="020F0502020204030204" pitchFamily="34" charset="0"/>
              </a:rPr>
              <a:t>africanus</a:t>
            </a:r>
            <a:endParaRPr lang="en-US" altLang="en-US" sz="9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i="1" dirty="0">
                <a:ea typeface="Calibri" panose="020F0502020204030204" pitchFamily="34" charset="0"/>
                <a:cs typeface="Calibri" panose="020F0502020204030204" pitchFamily="34" charset="0"/>
              </a:rPr>
              <a:t>Ae. </a:t>
            </a:r>
            <a:r>
              <a:rPr lang="en-US" altLang="en-US" sz="900" i="1" dirty="0" err="1">
                <a:ea typeface="Calibri" panose="020F0502020204030204" pitchFamily="34" charset="0"/>
                <a:cs typeface="Calibri" panose="020F0502020204030204" pitchFamily="34" charset="0"/>
              </a:rPr>
              <a:t>cordellieri</a:t>
            </a:r>
            <a:endParaRPr lang="en-US" altLang="en-US" sz="900" b="1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i="1" dirty="0">
                <a:ea typeface="Calibri" panose="020F0502020204030204" pitchFamily="34" charset="0"/>
                <a:cs typeface="Calibri" panose="020F0502020204030204" pitchFamily="34" charset="0"/>
              </a:rPr>
              <a:t>Ae. </a:t>
            </a:r>
            <a:r>
              <a:rPr lang="en-US" altLang="en-US" sz="900" i="1" dirty="0" err="1">
                <a:ea typeface="Calibri" panose="020F0502020204030204" pitchFamily="34" charset="0"/>
                <a:cs typeface="Calibri" panose="020F0502020204030204" pitchFamily="34" charset="0"/>
              </a:rPr>
              <a:t>dalzieli</a:t>
            </a:r>
            <a:endParaRPr lang="en-US" altLang="en-US" sz="9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i="1" dirty="0">
                <a:ea typeface="Calibri" panose="020F0502020204030204" pitchFamily="34" charset="0"/>
                <a:cs typeface="Calibri" panose="020F0502020204030204" pitchFamily="34" charset="0"/>
              </a:rPr>
              <a:t>Ae. </a:t>
            </a:r>
            <a:r>
              <a:rPr lang="en-US" altLang="en-US" sz="900" i="1" dirty="0" err="1">
                <a:ea typeface="Calibri" panose="020F0502020204030204" pitchFamily="34" charset="0"/>
                <a:cs typeface="Calibri" panose="020F0502020204030204" pitchFamily="34" charset="0"/>
              </a:rPr>
              <a:t>flavicollis</a:t>
            </a:r>
            <a:endParaRPr lang="en-US" altLang="en-US" sz="9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i="1" dirty="0">
                <a:ea typeface="Calibri" panose="020F0502020204030204" pitchFamily="34" charset="0"/>
                <a:cs typeface="Calibri" panose="020F0502020204030204" pitchFamily="34" charset="0"/>
              </a:rPr>
              <a:t>Ae. </a:t>
            </a:r>
            <a:r>
              <a:rPr lang="en-US" altLang="en-US" sz="900" i="1" dirty="0" err="1">
                <a:ea typeface="Calibri" panose="020F0502020204030204" pitchFamily="34" charset="0"/>
                <a:cs typeface="Calibri" panose="020F0502020204030204" pitchFamily="34" charset="0"/>
              </a:rPr>
              <a:t>fowleri</a:t>
            </a:r>
            <a:endParaRPr lang="en-US" altLang="en-US" sz="9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i="1" dirty="0">
                <a:ea typeface="Calibri" panose="020F0502020204030204" pitchFamily="34" charset="0"/>
                <a:cs typeface="Calibri" panose="020F0502020204030204" pitchFamily="34" charset="0"/>
              </a:rPr>
              <a:t>Ae. </a:t>
            </a:r>
            <a:r>
              <a:rPr lang="en-US" altLang="en-US" sz="900" i="1" dirty="0" err="1">
                <a:ea typeface="Calibri" panose="020F0502020204030204" pitchFamily="34" charset="0"/>
                <a:cs typeface="Calibri" panose="020F0502020204030204" pitchFamily="34" charset="0"/>
              </a:rPr>
              <a:t>furcifer</a:t>
            </a:r>
            <a:endParaRPr lang="en-US" altLang="en-US" sz="9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i="1" dirty="0">
                <a:ea typeface="Calibri" panose="020F0502020204030204" pitchFamily="34" charset="0"/>
                <a:cs typeface="Calibri" panose="020F0502020204030204" pitchFamily="34" charset="0"/>
              </a:rPr>
              <a:t>Ae. </a:t>
            </a:r>
            <a:r>
              <a:rPr lang="en-US" altLang="en-US" sz="900" i="1" dirty="0" err="1">
                <a:ea typeface="Calibri" panose="020F0502020204030204" pitchFamily="34" charset="0"/>
                <a:cs typeface="Calibri" panose="020F0502020204030204" pitchFamily="34" charset="0"/>
              </a:rPr>
              <a:t>grahami</a:t>
            </a:r>
            <a:endParaRPr lang="en-US" altLang="en-US" sz="9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i="1" dirty="0">
                <a:ea typeface="Calibri" panose="020F0502020204030204" pitchFamily="34" charset="0"/>
                <a:cs typeface="Calibri" panose="020F0502020204030204" pitchFamily="34" charset="0"/>
              </a:rPr>
              <a:t>Ae. </a:t>
            </a:r>
            <a:r>
              <a:rPr lang="en-US" altLang="en-US" sz="900" i="1" dirty="0" err="1">
                <a:ea typeface="Calibri" panose="020F0502020204030204" pitchFamily="34" charset="0"/>
                <a:cs typeface="Calibri" panose="020F0502020204030204" pitchFamily="34" charset="0"/>
              </a:rPr>
              <a:t>luteocephalus</a:t>
            </a:r>
            <a:endParaRPr lang="en-US" altLang="en-US" sz="9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i="1" dirty="0">
                <a:ea typeface="Calibri" panose="020F0502020204030204" pitchFamily="34" charset="0"/>
                <a:cs typeface="Calibri" panose="020F0502020204030204" pitchFamily="34" charset="0"/>
              </a:rPr>
              <a:t>Ae. </a:t>
            </a:r>
            <a:r>
              <a:rPr lang="en-US" altLang="en-US" sz="900" i="1" dirty="0" err="1">
                <a:ea typeface="Calibri" panose="020F0502020204030204" pitchFamily="34" charset="0"/>
                <a:cs typeface="Calibri" panose="020F0502020204030204" pitchFamily="34" charset="0"/>
              </a:rPr>
              <a:t>metallicus</a:t>
            </a:r>
            <a:endParaRPr lang="en-US" altLang="en-US" sz="9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i="1" dirty="0">
                <a:ea typeface="Calibri" panose="020F0502020204030204" pitchFamily="34" charset="0"/>
                <a:cs typeface="Calibri" panose="020F0502020204030204" pitchFamily="34" charset="0"/>
              </a:rPr>
              <a:t>Ae. </a:t>
            </a:r>
            <a:r>
              <a:rPr lang="en-US" altLang="en-US" sz="900" i="1" dirty="0" err="1">
                <a:ea typeface="Calibri" panose="020F0502020204030204" pitchFamily="34" charset="0"/>
                <a:cs typeface="Calibri" panose="020F0502020204030204" pitchFamily="34" charset="0"/>
              </a:rPr>
              <a:t>minutus</a:t>
            </a:r>
            <a:endParaRPr lang="en-US" altLang="en-US" sz="9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i="1" dirty="0">
                <a:ea typeface="Calibri" panose="020F0502020204030204" pitchFamily="34" charset="0"/>
                <a:cs typeface="Calibri" panose="020F0502020204030204" pitchFamily="34" charset="0"/>
              </a:rPr>
              <a:t>Ae. </a:t>
            </a:r>
            <a:r>
              <a:rPr lang="en-US" altLang="en-US" sz="900" i="1" dirty="0" err="1">
                <a:ea typeface="Calibri" panose="020F0502020204030204" pitchFamily="34" charset="0"/>
                <a:cs typeface="Calibri" panose="020F0502020204030204" pitchFamily="34" charset="0"/>
              </a:rPr>
              <a:t>neoafricanus</a:t>
            </a:r>
            <a:endParaRPr lang="en-US" altLang="en-US" sz="9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i="1" dirty="0">
                <a:ea typeface="Calibri" panose="020F0502020204030204" pitchFamily="34" charset="0"/>
                <a:cs typeface="Calibri" panose="020F0502020204030204" pitchFamily="34" charset="0"/>
              </a:rPr>
              <a:t>Ae. </a:t>
            </a:r>
            <a:r>
              <a:rPr lang="en-US" altLang="en-US" sz="900" i="1" dirty="0" err="1">
                <a:ea typeface="Calibri" panose="020F0502020204030204" pitchFamily="34" charset="0"/>
                <a:cs typeface="Calibri" panose="020F0502020204030204" pitchFamily="34" charset="0"/>
              </a:rPr>
              <a:t>opok</a:t>
            </a:r>
            <a:endParaRPr lang="en-US" altLang="en-US" sz="9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i="1" dirty="0">
                <a:ea typeface="Calibri" panose="020F0502020204030204" pitchFamily="34" charset="0"/>
                <a:cs typeface="Calibri" panose="020F0502020204030204" pitchFamily="34" charset="0"/>
              </a:rPr>
              <a:t>Ae. </a:t>
            </a:r>
            <a:r>
              <a:rPr lang="en-US" altLang="en-US" sz="900" i="1" dirty="0" err="1">
                <a:ea typeface="Calibri" panose="020F0502020204030204" pitchFamily="34" charset="0"/>
                <a:cs typeface="Calibri" panose="020F0502020204030204" pitchFamily="34" charset="0"/>
              </a:rPr>
              <a:t>simpsoni</a:t>
            </a:r>
            <a:endParaRPr lang="en-US" altLang="en-US" sz="90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829596" y="1705540"/>
            <a:ext cx="11224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9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Ae. </a:t>
            </a:r>
            <a:r>
              <a:rPr lang="en-US" altLang="en-US" sz="9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taeniarostris</a:t>
            </a:r>
            <a:endParaRPr lang="en-US" altLang="en-US" sz="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9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Ae. </a:t>
            </a:r>
            <a:r>
              <a:rPr lang="en-US" altLang="en-US" sz="9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tarsalis</a:t>
            </a:r>
            <a:endParaRPr lang="en-US" altLang="en-US" sz="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9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Ae. </a:t>
            </a:r>
            <a:r>
              <a:rPr lang="en-US" altLang="en-US" sz="9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taylori</a:t>
            </a:r>
            <a:endParaRPr lang="en-US" altLang="en-US" sz="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9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Ae. </a:t>
            </a:r>
            <a:r>
              <a:rPr lang="en-US" altLang="en-US" sz="9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vitattus</a:t>
            </a:r>
            <a:endParaRPr lang="en-US" altLang="en-US" sz="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9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An. </a:t>
            </a:r>
            <a:r>
              <a:rPr lang="en-US" altLang="en-US" sz="9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gambiae</a:t>
            </a:r>
            <a:endParaRPr lang="en-US" altLang="en-US" sz="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9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Eratmapodites</a:t>
            </a:r>
            <a:endParaRPr lang="en-US" altLang="en-US" sz="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9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Mansonia</a:t>
            </a:r>
            <a:r>
              <a:rPr lang="en-US" altLang="en-US" sz="9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9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uniformis</a:t>
            </a:r>
            <a:endParaRPr lang="en-US" altLang="en-US" sz="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...etc…</a:t>
            </a: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328906" y="1707879"/>
            <a:ext cx="1692195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500" b="1" dirty="0">
                <a:ea typeface="Calibri" panose="020F0502020204030204" pitchFamily="34" charset="0"/>
                <a:cs typeface="Calibri" panose="020F0502020204030204" pitchFamily="34" charset="0"/>
              </a:rPr>
              <a:t>Cycles enzootiques</a:t>
            </a: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340225" y="3871230"/>
            <a:ext cx="1745158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500" b="1" dirty="0">
                <a:ea typeface="Calibri" panose="020F0502020204030204" pitchFamily="34" charset="0"/>
                <a:cs typeface="Calibri" panose="020F0502020204030204" pitchFamily="34" charset="0"/>
              </a:rPr>
              <a:t>Cycles épidémiques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596780" y="4507898"/>
            <a:ext cx="1370888" cy="507831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35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Aedes</a:t>
            </a:r>
            <a:r>
              <a:rPr lang="fr-FR" sz="135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35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aegypti</a:t>
            </a:r>
            <a:endParaRPr lang="fr-FR" sz="135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fr-FR" sz="135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Aedes</a:t>
            </a:r>
            <a:r>
              <a:rPr lang="fr-FR" sz="135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35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albopictus</a:t>
            </a:r>
            <a:endParaRPr lang="en-US" sz="135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Image 22" descr="Une image contenant paysage, nature, arbre, ciel&#10;&#10;Description générée automatiquement">
            <a:extLst>
              <a:ext uri="{FF2B5EF4-FFF2-40B4-BE49-F238E27FC236}">
                <a16:creationId xmlns="" xmlns:a16="http://schemas.microsoft.com/office/drawing/2014/main" id="{1C2D4D76-4943-50CD-9797-EAED1F865D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60" y="1771657"/>
            <a:ext cx="973627" cy="972000"/>
          </a:xfrm>
          <a:prstGeom prst="rect">
            <a:avLst/>
          </a:prstGeom>
        </p:spPr>
      </p:pic>
      <p:pic>
        <p:nvPicPr>
          <p:cNvPr id="24" name="Image 23" descr="Une image contenant plein air, arbre, grotte, trompe&#10;&#10;Description générée automatiquement">
            <a:extLst>
              <a:ext uri="{FF2B5EF4-FFF2-40B4-BE49-F238E27FC236}">
                <a16:creationId xmlns="" xmlns:a16="http://schemas.microsoft.com/office/drawing/2014/main" id="{983FF0DD-542C-9F60-8DB6-AD7A7C95285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096" y="2788682"/>
            <a:ext cx="972000" cy="729000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="" xmlns:a16="http://schemas.microsoft.com/office/drawing/2014/main" id="{ABD5DCE9-08DB-2B18-A2C4-8AF538C9A8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2520" y="1736924"/>
            <a:ext cx="1164431" cy="18288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7" name="Image 56" descr="Une image contenant plein air, arbre, ciel, maison&#10;&#10;Description générée automatiquement">
            <a:extLst>
              <a:ext uri="{FF2B5EF4-FFF2-40B4-BE49-F238E27FC236}">
                <a16:creationId xmlns="" xmlns:a16="http://schemas.microsoft.com/office/drawing/2014/main" id="{85B66185-616E-447E-5F75-8DC36521F59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087" y="3861662"/>
            <a:ext cx="1776000" cy="999000"/>
          </a:xfrm>
          <a:prstGeom prst="rect">
            <a:avLst/>
          </a:prstGeom>
        </p:spPr>
      </p:pic>
      <p:pic>
        <p:nvPicPr>
          <p:cNvPr id="58" name="Image 57" descr="Une image contenant déchets, plein air, pollution, rocher&#10;&#10;Description générée automatiquement">
            <a:extLst>
              <a:ext uri="{FF2B5EF4-FFF2-40B4-BE49-F238E27FC236}">
                <a16:creationId xmlns="" xmlns:a16="http://schemas.microsoft.com/office/drawing/2014/main" id="{97D6E4BD-1894-4BD7-CCE3-FBF294A83A5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60" y="4918370"/>
            <a:ext cx="1080000" cy="810000"/>
          </a:xfrm>
          <a:prstGeom prst="rect">
            <a:avLst/>
          </a:prstGeom>
        </p:spPr>
      </p:pic>
      <p:grpSp>
        <p:nvGrpSpPr>
          <p:cNvPr id="33" name="Groupe 32">
            <a:extLst>
              <a:ext uri="{FF2B5EF4-FFF2-40B4-BE49-F238E27FC236}">
                <a16:creationId xmlns="" xmlns:a16="http://schemas.microsoft.com/office/drawing/2014/main" id="{E710198D-7FFE-2AE8-B6D9-6247B0146DE6}"/>
              </a:ext>
            </a:extLst>
          </p:cNvPr>
          <p:cNvGrpSpPr/>
          <p:nvPr/>
        </p:nvGrpSpPr>
        <p:grpSpPr>
          <a:xfrm>
            <a:off x="4278209" y="4171312"/>
            <a:ext cx="870490" cy="1386377"/>
            <a:chOff x="5734907" y="4056998"/>
            <a:chExt cx="1160653" cy="1848502"/>
          </a:xfrm>
        </p:grpSpPr>
        <p:pic>
          <p:nvPicPr>
            <p:cNvPr id="2" name="Image 1" descr="Une image contenant invertébré, insecte, arthropode, vermine&#10;&#10;Description générée automatiquement">
              <a:extLst>
                <a:ext uri="{FF2B5EF4-FFF2-40B4-BE49-F238E27FC236}">
                  <a16:creationId xmlns="" xmlns:a16="http://schemas.microsoft.com/office/drawing/2014/main" id="{00C55BBE-A552-3564-A4FC-C5F2B639B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4907" y="4056998"/>
              <a:ext cx="1160653" cy="972000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="" xmlns:a16="http://schemas.microsoft.com/office/drawing/2014/main" id="{5E685D86-919F-8124-17B8-B5000E4E1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734910" y="5028998"/>
              <a:ext cx="1160650" cy="876502"/>
            </a:xfrm>
            <a:prstGeom prst="rect">
              <a:avLst/>
            </a:prstGeom>
          </p:spPr>
        </p:pic>
      </p:grp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8A5F1CE9-1E1A-6386-B518-F4185590E966}"/>
              </a:ext>
            </a:extLst>
          </p:cNvPr>
          <p:cNvSpPr/>
          <p:nvPr/>
        </p:nvSpPr>
        <p:spPr>
          <a:xfrm>
            <a:off x="4278208" y="4171312"/>
            <a:ext cx="870488" cy="13863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Image 7">
            <a:extLst>
              <a:ext uri="{FF2B5EF4-FFF2-40B4-BE49-F238E27FC236}">
                <a16:creationId xmlns="" xmlns:a16="http://schemas.microsoft.com/office/drawing/2014/main" id="{F4B08DED-4645-4717-8626-1D6179497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91263"/>
            <a:ext cx="8667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9694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 2">
            <a:extLst>
              <a:ext uri="{FF2B5EF4-FFF2-40B4-BE49-F238E27FC236}">
                <a16:creationId xmlns="" xmlns:a16="http://schemas.microsoft.com/office/drawing/2014/main" id="{161AC45C-8650-42AE-8537-DD8B6D2A8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7243763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ZoneTexte 9">
            <a:extLst>
              <a:ext uri="{FF2B5EF4-FFF2-40B4-BE49-F238E27FC236}">
                <a16:creationId xmlns="" xmlns:a16="http://schemas.microsoft.com/office/drawing/2014/main" id="{8454D6A3-246C-49E4-8EC6-CC634FC36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144" y="1628800"/>
            <a:ext cx="3140075" cy="1169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fr-FR" sz="1400" b="1" dirty="0" err="1"/>
              <a:t>Molécules</a:t>
            </a:r>
            <a:r>
              <a:rPr lang="en-US" altLang="fr-FR" sz="1400" b="1" dirty="0"/>
              <a:t> </a:t>
            </a:r>
            <a:r>
              <a:rPr lang="en-US" altLang="fr-FR" sz="1400" b="1" dirty="0" err="1"/>
              <a:t>contre</a:t>
            </a:r>
            <a:r>
              <a:rPr lang="en-US" altLang="fr-FR" sz="1400" b="1" dirty="0"/>
              <a:t>:</a:t>
            </a:r>
          </a:p>
          <a:p>
            <a:pPr marL="285750" indent="-285750">
              <a:spcBef>
                <a:spcPct val="0"/>
              </a:spcBef>
              <a:defRPr/>
            </a:pPr>
            <a:r>
              <a:rPr lang="en-US" altLang="fr-FR" sz="1400" dirty="0" err="1"/>
              <a:t>l’aggrégation</a:t>
            </a:r>
            <a:r>
              <a:rPr lang="en-US" altLang="fr-FR" sz="1400" dirty="0"/>
              <a:t> </a:t>
            </a:r>
            <a:r>
              <a:rPr lang="en-US" altLang="fr-FR" sz="1400" dirty="0" err="1"/>
              <a:t>plaquetaire</a:t>
            </a:r>
            <a:r>
              <a:rPr lang="en-US" altLang="fr-FR" sz="1400" dirty="0"/>
              <a:t> (</a:t>
            </a:r>
            <a:r>
              <a:rPr lang="en-US" altLang="fr-FR" sz="1400" dirty="0" err="1"/>
              <a:t>pyrase</a:t>
            </a:r>
            <a:r>
              <a:rPr lang="en-US" altLang="fr-FR" sz="1400" dirty="0"/>
              <a:t>)</a:t>
            </a:r>
          </a:p>
          <a:p>
            <a:pPr marL="285750" indent="-285750">
              <a:spcBef>
                <a:spcPct val="0"/>
              </a:spcBef>
              <a:defRPr/>
            </a:pPr>
            <a:r>
              <a:rPr lang="en-US" altLang="fr-FR" sz="1400" dirty="0"/>
              <a:t>la coagulation (</a:t>
            </a:r>
            <a:r>
              <a:rPr lang="en-US" altLang="fr-FR" sz="1400" dirty="0" err="1"/>
              <a:t>thrombine</a:t>
            </a:r>
            <a:r>
              <a:rPr lang="en-US" altLang="fr-FR" sz="1400" dirty="0"/>
              <a:t>)</a:t>
            </a:r>
          </a:p>
          <a:p>
            <a:pPr marL="285750" indent="-285750">
              <a:spcBef>
                <a:spcPct val="0"/>
              </a:spcBef>
              <a:defRPr/>
            </a:pPr>
            <a:r>
              <a:rPr lang="en-US" altLang="fr-FR" sz="1400" dirty="0"/>
              <a:t>la vasoconstriction (</a:t>
            </a:r>
            <a:r>
              <a:rPr lang="en-US" altLang="fr-FR" sz="1400" dirty="0" err="1"/>
              <a:t>sialokinine</a:t>
            </a:r>
            <a:r>
              <a:rPr lang="en-US" altLang="fr-FR" sz="1400" dirty="0"/>
              <a:t>)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fr-FR" sz="1400" dirty="0"/>
          </a:p>
        </p:txBody>
      </p:sp>
      <p:sp>
        <p:nvSpPr>
          <p:cNvPr id="17" name="Text Box 5">
            <a:extLst>
              <a:ext uri="{FF2B5EF4-FFF2-40B4-BE49-F238E27FC236}">
                <a16:creationId xmlns="" xmlns:a16="http://schemas.microsoft.com/office/drawing/2014/main" id="{9DB2D202-6574-49A1-AD92-C83BF4408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4362" y="262434"/>
            <a:ext cx="537527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 dirty="0">
                <a:cs typeface="Calibri" panose="020F0502020204030204" pitchFamily="34" charset="0"/>
              </a:rPr>
              <a:t>Seules les femelles piquent</a:t>
            </a:r>
          </a:p>
        </p:txBody>
      </p:sp>
      <p:pic>
        <p:nvPicPr>
          <p:cNvPr id="6" name="Image 7">
            <a:extLst>
              <a:ext uri="{FF2B5EF4-FFF2-40B4-BE49-F238E27FC236}">
                <a16:creationId xmlns="" xmlns:a16="http://schemas.microsoft.com/office/drawing/2014/main" id="{F11EEEBC-ACDB-4B6B-96CE-63EE0EADD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91263"/>
            <a:ext cx="8667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phère, balle, Caractère coloré, art&#10;&#10;Description générée automatiquement">
            <a:extLst>
              <a:ext uri="{FF2B5EF4-FFF2-40B4-BE49-F238E27FC236}">
                <a16:creationId xmlns="" xmlns:a16="http://schemas.microsoft.com/office/drawing/2014/main" id="{39240026-06C1-45FF-AD86-907B02C0F6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537" y="4385448"/>
            <a:ext cx="2158921" cy="1440000"/>
          </a:xfrm>
          <a:prstGeom prst="rect">
            <a:avLst/>
          </a:prstGeom>
        </p:spPr>
      </p:pic>
      <p:sp>
        <p:nvSpPr>
          <p:cNvPr id="18434" name="Text Box 2">
            <a:extLst>
              <a:ext uri="{FF2B5EF4-FFF2-40B4-BE49-F238E27FC236}">
                <a16:creationId xmlns="" xmlns:a16="http://schemas.microsoft.com/office/drawing/2014/main" id="{0B50C9B1-BD54-49B3-A9BE-41D761FDD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8" y="188913"/>
            <a:ext cx="76327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3600" b="1" dirty="0">
                <a:latin typeface="Calibri" panose="020F0502020204030204" pitchFamily="34" charset="0"/>
                <a:cs typeface="Calibri" panose="020F0502020204030204" pitchFamily="34" charset="0"/>
              </a:rPr>
              <a:t>Les arbovirus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="" xmlns:a16="http://schemas.microsoft.com/office/drawing/2014/main" id="{D7706FB9-1909-4C65-B8FF-E973E87F8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3768" y="1525494"/>
            <a:ext cx="6183313" cy="2283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 80 </a:t>
            </a:r>
            <a:r>
              <a:rPr lang="en-US" alt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familles</a:t>
            </a:r>
            <a:r>
              <a:rPr lang="en-US" alt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de virus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4000 </a:t>
            </a:r>
            <a:r>
              <a:rPr lang="en-US" alt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espèces</a:t>
            </a:r>
            <a:r>
              <a:rPr lang="en-US" alt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de virus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fr-FR" sz="20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500-600 </a:t>
            </a:r>
            <a:r>
              <a:rPr lang="en-US" alt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arbovirus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265 </a:t>
            </a:r>
            <a:r>
              <a:rPr lang="en-US" alt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transmis</a:t>
            </a:r>
            <a:r>
              <a:rPr lang="en-US" alt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par les </a:t>
            </a:r>
            <a:r>
              <a:rPr lang="en-US" alt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moustiques</a:t>
            </a:r>
            <a:endParaRPr lang="en-US" alt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100 </a:t>
            </a:r>
            <a:r>
              <a:rPr lang="en-US" alt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pathogènes</a:t>
            </a:r>
            <a:r>
              <a:rPr lang="en-US" alt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pour </a:t>
            </a:r>
            <a:r>
              <a:rPr lang="en-US" alt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l’homme</a:t>
            </a:r>
            <a:endParaRPr lang="en-US" altLang="fr-FR" sz="2000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Ce </a:t>
            </a:r>
            <a:r>
              <a:rPr lang="en-US" alt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sont</a:t>
            </a:r>
            <a:r>
              <a:rPr lang="en-US" alt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des virus à ARN</a:t>
            </a:r>
          </a:p>
        </p:txBody>
      </p:sp>
      <p:pic>
        <p:nvPicPr>
          <p:cNvPr id="18436" name="Picture 4" descr="RVF">
            <a:extLst>
              <a:ext uri="{FF2B5EF4-FFF2-40B4-BE49-F238E27FC236}">
                <a16:creationId xmlns="" xmlns:a16="http://schemas.microsoft.com/office/drawing/2014/main" id="{A05F5B3E-A015-4BD9-A6B0-43DF32BB3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259" y="4458530"/>
            <a:ext cx="1448354" cy="138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 Box 6">
            <a:extLst>
              <a:ext uri="{FF2B5EF4-FFF2-40B4-BE49-F238E27FC236}">
                <a16:creationId xmlns="" xmlns:a16="http://schemas.microsoft.com/office/drawing/2014/main" id="{FAA8EECE-0456-43A9-BBB0-08FAD3C23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3525" y="5830348"/>
            <a:ext cx="11415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b="1">
                <a:latin typeface="+mn-lt"/>
                <a:cs typeface="Calibri" panose="020F0502020204030204" pitchFamily="34" charset="0"/>
              </a:rPr>
              <a:t>Chikungunya</a:t>
            </a:r>
          </a:p>
        </p:txBody>
      </p:sp>
      <p:sp>
        <p:nvSpPr>
          <p:cNvPr id="18438" name="Text Box 7">
            <a:extLst>
              <a:ext uri="{FF2B5EF4-FFF2-40B4-BE49-F238E27FC236}">
                <a16:creationId xmlns="" xmlns:a16="http://schemas.microsoft.com/office/drawing/2014/main" id="{450B8494-F51F-4AE4-8626-3EE76B58D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00" y="5857527"/>
            <a:ext cx="75533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b="1" dirty="0">
                <a:latin typeface="+mn-lt"/>
                <a:cs typeface="Calibri" panose="020F0502020204030204" pitchFamily="34" charset="0"/>
              </a:rPr>
              <a:t>Dengue</a:t>
            </a:r>
          </a:p>
        </p:txBody>
      </p:sp>
      <p:sp>
        <p:nvSpPr>
          <p:cNvPr id="18439" name="Text Box 8">
            <a:extLst>
              <a:ext uri="{FF2B5EF4-FFF2-40B4-BE49-F238E27FC236}">
                <a16:creationId xmlns="" xmlns:a16="http://schemas.microsoft.com/office/drawing/2014/main" id="{BE74E2CE-3F9A-4B7A-A799-6550110B7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5839873"/>
            <a:ext cx="135524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b="1">
                <a:latin typeface="+mn-lt"/>
                <a:cs typeface="Calibri" panose="020F0502020204030204" pitchFamily="34" charset="0"/>
              </a:rPr>
              <a:t>Rift Valley fever</a:t>
            </a:r>
          </a:p>
        </p:txBody>
      </p:sp>
      <p:pic>
        <p:nvPicPr>
          <p:cNvPr id="18440" name="Picture 9" descr="dengue">
            <a:extLst>
              <a:ext uri="{FF2B5EF4-FFF2-40B4-BE49-F238E27FC236}">
                <a16:creationId xmlns="" xmlns:a16="http://schemas.microsoft.com/office/drawing/2014/main" id="{2ECA5229-60EF-4D0B-90F7-C8D69ADEE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91" y="4493008"/>
            <a:ext cx="1223268" cy="122326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42" name="Text Box 130">
            <a:extLst>
              <a:ext uri="{FF2B5EF4-FFF2-40B4-BE49-F238E27FC236}">
                <a16:creationId xmlns="" xmlns:a16="http://schemas.microsoft.com/office/drawing/2014/main" id="{47F63AFF-4ECD-49F1-8EB5-0A1E5A33B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5843239"/>
            <a:ext cx="109081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b="1" dirty="0">
                <a:latin typeface="+mn-lt"/>
                <a:cs typeface="Calibri" panose="020F0502020204030204" pitchFamily="34" charset="0"/>
              </a:rPr>
              <a:t>Yellow </a:t>
            </a:r>
            <a:r>
              <a:rPr lang="fr-FR" altLang="fr-FR" sz="1400" b="1" dirty="0" err="1">
                <a:latin typeface="+mn-lt"/>
                <a:cs typeface="Calibri" panose="020F0502020204030204" pitchFamily="34" charset="0"/>
              </a:rPr>
              <a:t>fever</a:t>
            </a:r>
            <a:endParaRPr lang="fr-FR" altLang="fr-FR" sz="1400" b="1" dirty="0"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18443" name="Picture 136" descr="Afficher l'image d'origine">
            <a:extLst>
              <a:ext uri="{FF2B5EF4-FFF2-40B4-BE49-F238E27FC236}">
                <a16:creationId xmlns="" xmlns:a16="http://schemas.microsoft.com/office/drawing/2014/main" id="{AD70048B-27E0-4929-A68F-506C67299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738" y="4404554"/>
            <a:ext cx="1396300" cy="1388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138" descr="http://referentiel.nouvelobs.com/file/15017606.jpg">
            <a:extLst>
              <a:ext uri="{FF2B5EF4-FFF2-40B4-BE49-F238E27FC236}">
                <a16:creationId xmlns="" xmlns:a16="http://schemas.microsoft.com/office/drawing/2014/main" id="{BCD9D719-A0C1-447C-A2B0-D4CFC3649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200" y="4425192"/>
            <a:ext cx="1398149" cy="137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6" name="ZoneTexte 266">
            <a:extLst>
              <a:ext uri="{FF2B5EF4-FFF2-40B4-BE49-F238E27FC236}">
                <a16:creationId xmlns="" xmlns:a16="http://schemas.microsoft.com/office/drawing/2014/main" id="{C87F1C2F-661E-4D08-A5CC-F831A9578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625" y="5843239"/>
            <a:ext cx="91685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b="1">
                <a:latin typeface="+mn-lt"/>
              </a:rPr>
              <a:t>West-Nile</a:t>
            </a:r>
          </a:p>
        </p:txBody>
      </p:sp>
      <p:sp>
        <p:nvSpPr>
          <p:cNvPr id="18447" name="ZoneTexte 267">
            <a:extLst>
              <a:ext uri="{FF2B5EF4-FFF2-40B4-BE49-F238E27FC236}">
                <a16:creationId xmlns="" xmlns:a16="http://schemas.microsoft.com/office/drawing/2014/main" id="{E24BFAA2-7109-4485-AE56-87C840611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5388" y="5839873"/>
            <a:ext cx="4886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b="1">
                <a:latin typeface="+mn-lt"/>
              </a:rPr>
              <a:t>Zika</a:t>
            </a:r>
          </a:p>
        </p:txBody>
      </p:sp>
      <p:pic>
        <p:nvPicPr>
          <p:cNvPr id="3" name="Image 2" descr="Une image contenant fleur, Caractère coloré&#10;&#10;Description générée automatiquement">
            <a:extLst>
              <a:ext uri="{FF2B5EF4-FFF2-40B4-BE49-F238E27FC236}">
                <a16:creationId xmlns="" xmlns:a16="http://schemas.microsoft.com/office/drawing/2014/main" id="{39E8E223-0985-40B6-8A9A-E2DDF8FE42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290" y="4365104"/>
            <a:ext cx="1440000" cy="1440000"/>
          </a:xfrm>
          <a:prstGeom prst="rect">
            <a:avLst/>
          </a:prstGeom>
        </p:spPr>
      </p:pic>
      <p:pic>
        <p:nvPicPr>
          <p:cNvPr id="17" name="Image 7">
            <a:extLst>
              <a:ext uri="{FF2B5EF4-FFF2-40B4-BE49-F238E27FC236}">
                <a16:creationId xmlns="" xmlns:a16="http://schemas.microsoft.com/office/drawing/2014/main" id="{921138C0-D488-46A1-84F1-4307F5506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91263"/>
            <a:ext cx="8667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ge 4">
            <a:extLst>
              <a:ext uri="{FF2B5EF4-FFF2-40B4-BE49-F238E27FC236}">
                <a16:creationId xmlns="" xmlns:a16="http://schemas.microsoft.com/office/drawing/2014/main" id="{2C5B59EC-758D-4EB6-B023-11F6BABBC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13" y="1557338"/>
            <a:ext cx="7064375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ZoneTexte 7">
            <a:extLst>
              <a:ext uri="{FF2B5EF4-FFF2-40B4-BE49-F238E27FC236}">
                <a16:creationId xmlns="" xmlns:a16="http://schemas.microsoft.com/office/drawing/2014/main" id="{77149674-9DB8-4541-98AD-00E1D6442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7175" y="4713288"/>
            <a:ext cx="701675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000" b="1">
                <a:cs typeface="Calibri" panose="020F0502020204030204" pitchFamily="34" charset="0"/>
              </a:rPr>
              <a:t>ingestion</a:t>
            </a:r>
          </a:p>
        </p:txBody>
      </p:sp>
      <p:sp>
        <p:nvSpPr>
          <p:cNvPr id="9" name="ZoneTexte 1">
            <a:extLst>
              <a:ext uri="{FF2B5EF4-FFF2-40B4-BE49-F238E27FC236}">
                <a16:creationId xmlns="" xmlns:a16="http://schemas.microsoft.com/office/drawing/2014/main" id="{B69AD14E-F26B-4A69-8118-C81C9132D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322" y="272842"/>
            <a:ext cx="47100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 dirty="0">
                <a:latin typeface="Calibri" pitchFamily="34" charset="0"/>
              </a:rPr>
              <a:t>Compétence vectorielle</a:t>
            </a:r>
          </a:p>
        </p:txBody>
      </p:sp>
      <p:pic>
        <p:nvPicPr>
          <p:cNvPr id="6" name="Image 7">
            <a:extLst>
              <a:ext uri="{FF2B5EF4-FFF2-40B4-BE49-F238E27FC236}">
                <a16:creationId xmlns="" xmlns:a16="http://schemas.microsoft.com/office/drawing/2014/main" id="{C78FB6CE-F396-4B5F-A270-157CD6EDD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91263"/>
            <a:ext cx="8667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3">
            <a:extLst>
              <a:ext uri="{FF2B5EF4-FFF2-40B4-BE49-F238E27FC236}">
                <a16:creationId xmlns="" xmlns:a16="http://schemas.microsoft.com/office/drawing/2014/main" id="{60CA03CE-11D7-4A81-A479-395B9C2BF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6538" y="2876550"/>
            <a:ext cx="15239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Repas sanguin</a:t>
            </a:r>
          </a:p>
        </p:txBody>
      </p:sp>
      <p:sp>
        <p:nvSpPr>
          <p:cNvPr id="30723" name="Line 4">
            <a:extLst>
              <a:ext uri="{FF2B5EF4-FFF2-40B4-BE49-F238E27FC236}">
                <a16:creationId xmlns="" xmlns:a16="http://schemas.microsoft.com/office/drawing/2014/main" id="{2875BA31-4413-451C-B26F-76559DF7A753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825" y="4868863"/>
            <a:ext cx="86423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4" name="Text Box 5">
            <a:extLst>
              <a:ext uri="{FF2B5EF4-FFF2-40B4-BE49-F238E27FC236}">
                <a16:creationId xmlns="" xmlns:a16="http://schemas.microsoft.com/office/drawing/2014/main" id="{D6022988-2DD0-4F80-89DB-9F55FE5C3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032375"/>
            <a:ext cx="46085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Calibri" panose="020F0502020204030204" pitchFamily="34" charset="0"/>
                <a:cs typeface="Calibri" panose="020F0502020204030204" pitchFamily="34" charset="0"/>
              </a:rPr>
              <a:t>0	  2	  4	  6	   8</a:t>
            </a:r>
          </a:p>
        </p:txBody>
      </p:sp>
      <p:sp>
        <p:nvSpPr>
          <p:cNvPr id="30725" name="Line 6">
            <a:extLst>
              <a:ext uri="{FF2B5EF4-FFF2-40B4-BE49-F238E27FC236}">
                <a16:creationId xmlns="" xmlns:a16="http://schemas.microsoft.com/office/drawing/2014/main" id="{0BCC2B43-84C7-422D-9704-13E994C458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48488" y="4724400"/>
            <a:ext cx="215900" cy="2889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6" name="Line 7">
            <a:extLst>
              <a:ext uri="{FF2B5EF4-FFF2-40B4-BE49-F238E27FC236}">
                <a16:creationId xmlns="" xmlns:a16="http://schemas.microsoft.com/office/drawing/2014/main" id="{33308A53-A487-45EE-ADD0-02C292294B5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19925" y="4724400"/>
            <a:ext cx="215900" cy="2889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7" name="Text Box 8">
            <a:extLst>
              <a:ext uri="{FF2B5EF4-FFF2-40B4-BE49-F238E27FC236}">
                <a16:creationId xmlns="" xmlns:a16="http://schemas.microsoft.com/office/drawing/2014/main" id="{60213281-CA27-47C6-9F06-13648C52F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8213" y="4960938"/>
            <a:ext cx="152561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3-4 semaines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Plusieurs mois</a:t>
            </a:r>
          </a:p>
        </p:txBody>
      </p:sp>
      <p:sp>
        <p:nvSpPr>
          <p:cNvPr id="30728" name="Line 9">
            <a:extLst>
              <a:ext uri="{FF2B5EF4-FFF2-40B4-BE49-F238E27FC236}">
                <a16:creationId xmlns="" xmlns:a16="http://schemas.microsoft.com/office/drawing/2014/main" id="{9618BAB9-0369-469B-B18C-0F5516FDC3FA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825" y="4797425"/>
            <a:ext cx="0" cy="1444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9" name="Line 10">
            <a:extLst>
              <a:ext uri="{FF2B5EF4-FFF2-40B4-BE49-F238E27FC236}">
                <a16:creationId xmlns="" xmlns:a16="http://schemas.microsoft.com/office/drawing/2014/main" id="{F77F2D91-979F-4655-B2CB-9292E07C128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54163" y="4221163"/>
            <a:ext cx="0" cy="6477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0" name="Line 11">
            <a:extLst>
              <a:ext uri="{FF2B5EF4-FFF2-40B4-BE49-F238E27FC236}">
                <a16:creationId xmlns="" xmlns:a16="http://schemas.microsoft.com/office/drawing/2014/main" id="{4F263EAE-E692-410D-8B21-7877BC3EC43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44750" y="4221163"/>
            <a:ext cx="0" cy="6477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1" name="Line 12">
            <a:extLst>
              <a:ext uri="{FF2B5EF4-FFF2-40B4-BE49-F238E27FC236}">
                <a16:creationId xmlns="" xmlns:a16="http://schemas.microsoft.com/office/drawing/2014/main" id="{CF0BD6B4-FF27-4BE0-A504-7C41386E65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48038" y="4210050"/>
            <a:ext cx="0" cy="6477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2" name="Line 13">
            <a:extLst>
              <a:ext uri="{FF2B5EF4-FFF2-40B4-BE49-F238E27FC236}">
                <a16:creationId xmlns="" xmlns:a16="http://schemas.microsoft.com/office/drawing/2014/main" id="{C55F3064-DC8E-4CC0-9174-10856C816A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84663" y="4221163"/>
            <a:ext cx="0" cy="6477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3" name="Text Box 14">
            <a:extLst>
              <a:ext uri="{FF2B5EF4-FFF2-40B4-BE49-F238E27FC236}">
                <a16:creationId xmlns="" xmlns:a16="http://schemas.microsoft.com/office/drawing/2014/main" id="{20208062-606F-413C-917F-F049105DCF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4300" y="3809246"/>
            <a:ext cx="50305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fr-FR" altLang="fr-FR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fr-FR" alt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2               3                4               5                6 </a:t>
            </a:r>
          </a:p>
        </p:txBody>
      </p:sp>
      <p:sp>
        <p:nvSpPr>
          <p:cNvPr id="30734" name="Text Box 15">
            <a:extLst>
              <a:ext uri="{FF2B5EF4-FFF2-40B4-BE49-F238E27FC236}">
                <a16:creationId xmlns="" xmlns:a16="http://schemas.microsoft.com/office/drawing/2014/main" id="{817E6B97-9DEA-4B85-A252-E87DF66E0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50" y="3881438"/>
            <a:ext cx="161371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Repas sanguins</a:t>
            </a:r>
          </a:p>
        </p:txBody>
      </p:sp>
      <p:sp>
        <p:nvSpPr>
          <p:cNvPr id="30735" name="Line 16">
            <a:extLst>
              <a:ext uri="{FF2B5EF4-FFF2-40B4-BE49-F238E27FC236}">
                <a16:creationId xmlns="" xmlns:a16="http://schemas.microsoft.com/office/drawing/2014/main" id="{77AD217F-5ABC-4F71-9397-3B076238F56D}"/>
              </a:ext>
            </a:extLst>
          </p:cNvPr>
          <p:cNvSpPr>
            <a:spLocks noChangeShapeType="1"/>
          </p:cNvSpPr>
          <p:nvPr/>
        </p:nvSpPr>
        <p:spPr bwMode="auto">
          <a:xfrm>
            <a:off x="2484438" y="5949950"/>
            <a:ext cx="1800225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6" name="Text Box 17">
            <a:extLst>
              <a:ext uri="{FF2B5EF4-FFF2-40B4-BE49-F238E27FC236}">
                <a16:creationId xmlns="" xmlns:a16="http://schemas.microsoft.com/office/drawing/2014/main" id="{CB0FB3F0-1045-4E35-8D7F-0145357BD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7733" y="6022975"/>
            <a:ext cx="32987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Période d’incubation extrinsèque</a:t>
            </a:r>
          </a:p>
        </p:txBody>
      </p:sp>
      <p:sp>
        <p:nvSpPr>
          <p:cNvPr id="30737" name="Line 18">
            <a:extLst>
              <a:ext uri="{FF2B5EF4-FFF2-40B4-BE49-F238E27FC236}">
                <a16:creationId xmlns="" xmlns:a16="http://schemas.microsoft.com/office/drawing/2014/main" id="{0BDF400D-79C2-4297-BA8E-1898F65C7DF0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6100" y="5949950"/>
            <a:ext cx="4392613" cy="0"/>
          </a:xfrm>
          <a:prstGeom prst="line">
            <a:avLst/>
          </a:prstGeom>
          <a:noFill/>
          <a:ln w="76200">
            <a:solidFill>
              <a:srgbClr val="A5002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8" name="Text Box 19">
            <a:extLst>
              <a:ext uri="{FF2B5EF4-FFF2-40B4-BE49-F238E27FC236}">
                <a16:creationId xmlns="" xmlns:a16="http://schemas.microsoft.com/office/drawing/2014/main" id="{64C9F877-1518-4A8A-B0A4-EDEC7258B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6015038"/>
            <a:ext cx="17329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Femelle infectée</a:t>
            </a:r>
          </a:p>
        </p:txBody>
      </p:sp>
      <p:sp>
        <p:nvSpPr>
          <p:cNvPr id="30739" name="Text Box 21">
            <a:extLst>
              <a:ext uri="{FF2B5EF4-FFF2-40B4-BE49-F238E27FC236}">
                <a16:creationId xmlns="" xmlns:a16="http://schemas.microsoft.com/office/drawing/2014/main" id="{9A0C7D52-CDD0-4680-9FE6-670107B815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88" y="2805113"/>
            <a:ext cx="22501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Accouplement unique</a:t>
            </a:r>
          </a:p>
        </p:txBody>
      </p:sp>
      <p:sp>
        <p:nvSpPr>
          <p:cNvPr id="30740" name="Line 23">
            <a:extLst>
              <a:ext uri="{FF2B5EF4-FFF2-40B4-BE49-F238E27FC236}">
                <a16:creationId xmlns="" xmlns:a16="http://schemas.microsoft.com/office/drawing/2014/main" id="{86DE4210-F5B0-484B-9514-82DFD5A25BC9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825" y="2997200"/>
            <a:ext cx="0" cy="1871663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1" name="Line 24">
            <a:extLst>
              <a:ext uri="{FF2B5EF4-FFF2-40B4-BE49-F238E27FC236}">
                <a16:creationId xmlns="" xmlns:a16="http://schemas.microsoft.com/office/drawing/2014/main" id="{37E16ECF-14B2-4364-BD81-B17E609CAE2E}"/>
              </a:ext>
            </a:extLst>
          </p:cNvPr>
          <p:cNvSpPr>
            <a:spLocks noChangeShapeType="1"/>
          </p:cNvSpPr>
          <p:nvPr/>
        </p:nvSpPr>
        <p:spPr bwMode="auto">
          <a:xfrm>
            <a:off x="2444750" y="5362575"/>
            <a:ext cx="0" cy="503238"/>
          </a:xfrm>
          <a:prstGeom prst="line">
            <a:avLst/>
          </a:prstGeom>
          <a:noFill/>
          <a:ln w="19050">
            <a:solidFill>
              <a:srgbClr val="3333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2" name="Rectangle 25">
            <a:extLst>
              <a:ext uri="{FF2B5EF4-FFF2-40B4-BE49-F238E27FC236}">
                <a16:creationId xmlns="" xmlns:a16="http://schemas.microsoft.com/office/drawing/2014/main" id="{9D704FCB-3BDB-4A65-9B9B-FBA04BC2F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7890" y="5576583"/>
            <a:ext cx="8186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jours</a:t>
            </a:r>
          </a:p>
        </p:txBody>
      </p:sp>
      <p:sp>
        <p:nvSpPr>
          <p:cNvPr id="30743" name="Line 26">
            <a:extLst>
              <a:ext uri="{FF2B5EF4-FFF2-40B4-BE49-F238E27FC236}">
                <a16:creationId xmlns="" xmlns:a16="http://schemas.microsoft.com/office/drawing/2014/main" id="{96BB4A0C-B388-48E4-93AF-514BBE30A77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4663" y="5373688"/>
            <a:ext cx="12700" cy="503237"/>
          </a:xfrm>
          <a:prstGeom prst="line">
            <a:avLst/>
          </a:prstGeom>
          <a:noFill/>
          <a:ln w="19050">
            <a:solidFill>
              <a:srgbClr val="3333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4" name="Text Box 27">
            <a:extLst>
              <a:ext uri="{FF2B5EF4-FFF2-40B4-BE49-F238E27FC236}">
                <a16:creationId xmlns="" xmlns:a16="http://schemas.microsoft.com/office/drawing/2014/main" id="{1CE3E42C-3591-4E8F-8781-D4BF40A892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5032375"/>
            <a:ext cx="4191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30745" name="Text Box 28">
            <a:extLst>
              <a:ext uri="{FF2B5EF4-FFF2-40B4-BE49-F238E27FC236}">
                <a16:creationId xmlns="" xmlns:a16="http://schemas.microsoft.com/office/drawing/2014/main" id="{26DF927F-9AAE-4B66-8EA1-6F326FA69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263" y="273970"/>
            <a:ext cx="839229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3600" b="1" dirty="0">
                <a:latin typeface="Calibri" panose="020F0502020204030204" pitchFamily="34" charset="0"/>
                <a:cs typeface="Calibri" panose="020F0502020204030204" pitchFamily="34" charset="0"/>
              </a:rPr>
              <a:t>Une </a:t>
            </a:r>
            <a:r>
              <a:rPr lang="en-US" altLang="fr-FR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fois</a:t>
            </a:r>
            <a:r>
              <a:rPr lang="en-US" altLang="fr-FR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infectée</a:t>
            </a:r>
            <a:r>
              <a:rPr lang="en-US" altLang="fr-FR" sz="36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fr-FR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elle</a:t>
            </a:r>
            <a:r>
              <a:rPr lang="en-US" altLang="fr-FR" sz="3600" b="1" dirty="0">
                <a:latin typeface="Calibri" panose="020F0502020204030204" pitchFamily="34" charset="0"/>
                <a:cs typeface="Calibri" panose="020F0502020204030204" pitchFamily="34" charset="0"/>
              </a:rPr>
              <a:t> le </a:t>
            </a:r>
            <a:r>
              <a:rPr lang="en-US" altLang="fr-FR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reste</a:t>
            </a:r>
            <a:r>
              <a:rPr lang="en-US" altLang="fr-FR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toute</a:t>
            </a:r>
            <a:r>
              <a:rPr lang="en-US" altLang="fr-FR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</a:t>
            </a:r>
            <a:r>
              <a:rPr lang="en-US" altLang="fr-FR" sz="3600" b="1" dirty="0">
                <a:latin typeface="Calibri" panose="020F0502020204030204" pitchFamily="34" charset="0"/>
                <a:cs typeface="Calibri" panose="020F0502020204030204" pitchFamily="34" charset="0"/>
              </a:rPr>
              <a:t> vie</a:t>
            </a:r>
          </a:p>
        </p:txBody>
      </p:sp>
      <p:sp>
        <p:nvSpPr>
          <p:cNvPr id="30746" name="Oval 29">
            <a:extLst>
              <a:ext uri="{FF2B5EF4-FFF2-40B4-BE49-F238E27FC236}">
                <a16:creationId xmlns="" xmlns:a16="http://schemas.microsoft.com/office/drawing/2014/main" id="{19722360-8439-4547-8674-82880BF3C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3825794"/>
            <a:ext cx="431800" cy="360363"/>
          </a:xfrm>
          <a:prstGeom prst="ellips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747" name="Line 30">
            <a:extLst>
              <a:ext uri="{FF2B5EF4-FFF2-40B4-BE49-F238E27FC236}">
                <a16:creationId xmlns="" xmlns:a16="http://schemas.microsoft.com/office/drawing/2014/main" id="{76EE6235-CB9E-4361-8ACF-CBF4F656E3E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19700" y="4187825"/>
            <a:ext cx="0" cy="6477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8" name="Line 31">
            <a:extLst>
              <a:ext uri="{FF2B5EF4-FFF2-40B4-BE49-F238E27FC236}">
                <a16:creationId xmlns="" xmlns:a16="http://schemas.microsoft.com/office/drawing/2014/main" id="{8376BA1E-EDFF-4F2C-8523-0C6262C7FA9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56325" y="4198938"/>
            <a:ext cx="0" cy="6477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9" name="Text Box 32">
            <a:extLst>
              <a:ext uri="{FF2B5EF4-FFF2-40B4-BE49-F238E27FC236}">
                <a16:creationId xmlns="" xmlns:a16="http://schemas.microsoft.com/office/drawing/2014/main" id="{4DAC52F1-762A-49F5-A566-CBF8927E05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5029200"/>
            <a:ext cx="4191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0750" name="Oval 36">
            <a:extLst>
              <a:ext uri="{FF2B5EF4-FFF2-40B4-BE49-F238E27FC236}">
                <a16:creationId xmlns="" xmlns:a16="http://schemas.microsoft.com/office/drawing/2014/main" id="{5CDEB4BB-4D16-4AC5-B0FA-F8F1FBD48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9130" y="3788717"/>
            <a:ext cx="431800" cy="360363"/>
          </a:xfrm>
          <a:prstGeom prst="ellips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52" name="Image 37" descr="Une image contenant insecte, arthropode, vermine, invertébré&#10;&#10;Description générée automatiquement">
            <a:extLst>
              <a:ext uri="{FF2B5EF4-FFF2-40B4-BE49-F238E27FC236}">
                <a16:creationId xmlns="" xmlns:a16="http://schemas.microsoft.com/office/drawing/2014/main" id="{CB20F742-6E74-48B7-A8E5-3DC16A5F2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488" y="1425575"/>
            <a:ext cx="257175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3" name="Image 38">
            <a:extLst>
              <a:ext uri="{FF2B5EF4-FFF2-40B4-BE49-F238E27FC236}">
                <a16:creationId xmlns="" xmlns:a16="http://schemas.microsoft.com/office/drawing/2014/main" id="{F731CBB5-8966-446D-AA52-6693CBD82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1393825"/>
            <a:ext cx="22225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4" name="Graphique 39" descr="Flèche vers la droite avec un remplissage uni">
            <a:extLst>
              <a:ext uri="{FF2B5EF4-FFF2-40B4-BE49-F238E27FC236}">
                <a16:creationId xmlns="" xmlns:a16="http://schemas.microsoft.com/office/drawing/2014/main" id="{69308CAC-972B-40B8-9669-941597767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425" y="1773238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Image 7">
            <a:extLst>
              <a:ext uri="{FF2B5EF4-FFF2-40B4-BE49-F238E27FC236}">
                <a16:creationId xmlns="" xmlns:a16="http://schemas.microsoft.com/office/drawing/2014/main" id="{5BF1F2C5-9BD8-45E8-8D2F-15EE7E06E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91263"/>
            <a:ext cx="8667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ZoneTexte 19">
            <a:extLst>
              <a:ext uri="{FF2B5EF4-FFF2-40B4-BE49-F238E27FC236}">
                <a16:creationId xmlns="" xmlns:a16="http://schemas.microsoft.com/office/drawing/2014/main" id="{71820F0D-01F8-4B2D-959C-D39B4743C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3762" y="5294412"/>
            <a:ext cx="20891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fr-FR" altLang="fr-FR" sz="1400" dirty="0"/>
              <a:t>Voyages</a:t>
            </a:r>
          </a:p>
          <a:p>
            <a:pPr>
              <a:spcBef>
                <a:spcPct val="0"/>
              </a:spcBef>
            </a:pPr>
            <a:r>
              <a:rPr lang="fr-FR" altLang="fr-FR" sz="1400" dirty="0"/>
              <a:t>Commerce international</a:t>
            </a:r>
          </a:p>
        </p:txBody>
      </p:sp>
      <p:sp>
        <p:nvSpPr>
          <p:cNvPr id="9221" name="ZoneTexte 20">
            <a:extLst>
              <a:ext uri="{FF2B5EF4-FFF2-40B4-BE49-F238E27FC236}">
                <a16:creationId xmlns="" xmlns:a16="http://schemas.microsoft.com/office/drawing/2014/main" id="{41187823-B4C6-4311-955D-6856AA296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0766" y="5294413"/>
            <a:ext cx="19748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fr-FR" altLang="fr-FR" sz="1400" dirty="0"/>
              <a:t>Démographie humaine</a:t>
            </a:r>
          </a:p>
          <a:p>
            <a:pPr>
              <a:spcBef>
                <a:spcPct val="0"/>
              </a:spcBef>
            </a:pPr>
            <a:r>
              <a:rPr lang="fr-FR" altLang="fr-FR" sz="1400" dirty="0"/>
              <a:t>Comportement humain</a:t>
            </a:r>
          </a:p>
        </p:txBody>
      </p:sp>
      <p:sp>
        <p:nvSpPr>
          <p:cNvPr id="9224" name="ZoneTexte 23">
            <a:extLst>
              <a:ext uri="{FF2B5EF4-FFF2-40B4-BE49-F238E27FC236}">
                <a16:creationId xmlns="" xmlns:a16="http://schemas.microsoft.com/office/drawing/2014/main" id="{5C80BDCF-781D-477B-8FD6-9600B7A60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9183" y="5509855"/>
            <a:ext cx="23535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fr-FR" altLang="fr-FR" sz="1400" dirty="0"/>
              <a:t>Changements climatiques</a:t>
            </a:r>
          </a:p>
        </p:txBody>
      </p:sp>
      <p:sp>
        <p:nvSpPr>
          <p:cNvPr id="9225" name="ZoneTexte 7">
            <a:extLst>
              <a:ext uri="{FF2B5EF4-FFF2-40B4-BE49-F238E27FC236}">
                <a16:creationId xmlns="" xmlns:a16="http://schemas.microsoft.com/office/drawing/2014/main" id="{346A2287-48FC-4EBB-8997-BD18F395C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860" y="362060"/>
            <a:ext cx="75520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3600" b="1" dirty="0"/>
              <a:t>Les facteurs contribuant à l’émergence</a:t>
            </a:r>
          </a:p>
        </p:txBody>
      </p:sp>
      <p:pic>
        <p:nvPicPr>
          <p:cNvPr id="9230" name="Image 2" descr="Une image contenant montagne, nature, vallée, plein air&#10;&#10;Description générée automatiquement">
            <a:extLst>
              <a:ext uri="{FF2B5EF4-FFF2-40B4-BE49-F238E27FC236}">
                <a16:creationId xmlns="" xmlns:a16="http://schemas.microsoft.com/office/drawing/2014/main" id="{6D8E2F9B-761D-401C-A2CE-FAA8F6416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3710219"/>
            <a:ext cx="1941512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1" name="ZoneTexte 3">
            <a:extLst>
              <a:ext uri="{FF2B5EF4-FFF2-40B4-BE49-F238E27FC236}">
                <a16:creationId xmlns="" xmlns:a16="http://schemas.microsoft.com/office/drawing/2014/main" id="{14D78159-EA07-480C-92B9-F0C88E93C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288" y="5280764"/>
            <a:ext cx="23402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fr-FR" altLang="fr-FR" sz="1400" dirty="0"/>
              <a:t>Utilisation des sols, pratiques agricoles</a:t>
            </a:r>
          </a:p>
          <a:p>
            <a:pPr marL="0" indent="0">
              <a:spcBef>
                <a:spcPct val="0"/>
              </a:spcBef>
              <a:buNone/>
            </a:pPr>
            <a:r>
              <a:rPr lang="fr-FR" altLang="fr-FR" sz="1400" dirty="0"/>
              <a:t>(déforestation, monoculture, élevage intensif…)</a:t>
            </a:r>
            <a:endParaRPr lang="en-US" altLang="fr-FR" sz="1400" dirty="0"/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5229E4B2-5B34-4AEE-8DAD-1A1C220B0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894" y="3736907"/>
            <a:ext cx="1942018" cy="1440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B7F4445A-7534-4770-929A-614089A07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7424" y="3710780"/>
            <a:ext cx="1859478" cy="1440000"/>
          </a:xfrm>
          <a:prstGeom prst="rect">
            <a:avLst/>
          </a:prstGeom>
        </p:spPr>
      </p:pic>
      <p:sp>
        <p:nvSpPr>
          <p:cNvPr id="30" name="ZoneTexte 22">
            <a:extLst>
              <a:ext uri="{FF2B5EF4-FFF2-40B4-BE49-F238E27FC236}">
                <a16:creationId xmlns="" xmlns:a16="http://schemas.microsoft.com/office/drawing/2014/main" id="{06E86C3A-DC9C-493C-8EF3-D14B77798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6239" y="5162208"/>
            <a:ext cx="122323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000" dirty="0"/>
              <a:t>Baker et al. (2022)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2F1F1FCE-2546-4622-93B8-D845E6E3DA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0766" y="3735685"/>
            <a:ext cx="1940734" cy="1440000"/>
          </a:xfrm>
          <a:prstGeom prst="rect">
            <a:avLst/>
          </a:prstGeom>
        </p:spPr>
      </p:pic>
      <p:grpSp>
        <p:nvGrpSpPr>
          <p:cNvPr id="38" name="Groupe 78">
            <a:extLst>
              <a:ext uri="{FF2B5EF4-FFF2-40B4-BE49-F238E27FC236}">
                <a16:creationId xmlns="" xmlns:a16="http://schemas.microsoft.com/office/drawing/2014/main" id="{CF2111F6-F4E9-4AE8-9531-8CC342A9C6C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780744" y="1331021"/>
            <a:ext cx="6107113" cy="1800225"/>
            <a:chOff x="-183268" y="2612835"/>
            <a:chExt cx="9309196" cy="2743911"/>
          </a:xfrm>
        </p:grpSpPr>
        <p:grpSp>
          <p:nvGrpSpPr>
            <p:cNvPr id="42" name="Groupe 3">
              <a:extLst>
                <a:ext uri="{FF2B5EF4-FFF2-40B4-BE49-F238E27FC236}">
                  <a16:creationId xmlns="" xmlns:a16="http://schemas.microsoft.com/office/drawing/2014/main" id="{FE2BD4A5-4B6E-4AEC-9633-0E64E15231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4950" y="2702257"/>
              <a:ext cx="6687403" cy="2654489"/>
              <a:chOff x="1419367" y="2702257"/>
              <a:chExt cx="4783540" cy="2654489"/>
            </a:xfrm>
          </p:grpSpPr>
          <p:sp>
            <p:nvSpPr>
              <p:cNvPr id="61" name="Flèche droite 1">
                <a:extLst>
                  <a:ext uri="{FF2B5EF4-FFF2-40B4-BE49-F238E27FC236}">
                    <a16:creationId xmlns="" xmlns:a16="http://schemas.microsoft.com/office/drawing/2014/main" id="{DF14CAD8-3640-4148-BEFF-D03E88624DCB}"/>
                  </a:ext>
                </a:extLst>
              </p:cNvPr>
              <p:cNvSpPr/>
              <p:nvPr/>
            </p:nvSpPr>
            <p:spPr>
              <a:xfrm>
                <a:off x="1773510" y="2702362"/>
                <a:ext cx="4429473" cy="2654384"/>
              </a:xfrm>
              <a:prstGeom prst="rightArrow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2" name="Chevron 2">
                <a:extLst>
                  <a:ext uri="{FF2B5EF4-FFF2-40B4-BE49-F238E27FC236}">
                    <a16:creationId xmlns="" xmlns:a16="http://schemas.microsoft.com/office/drawing/2014/main" id="{926EA01D-5BED-4B02-9C5D-D01306D6A7E9}"/>
                  </a:ext>
                </a:extLst>
              </p:cNvPr>
              <p:cNvSpPr/>
              <p:nvPr/>
            </p:nvSpPr>
            <p:spPr>
              <a:xfrm>
                <a:off x="1418667" y="3358095"/>
                <a:ext cx="709685" cy="1342919"/>
              </a:xfrm>
              <a:prstGeom prst="chevron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43" name="Picture 6">
              <a:extLst>
                <a:ext uri="{FF2B5EF4-FFF2-40B4-BE49-F238E27FC236}">
                  <a16:creationId xmlns="" xmlns:a16="http://schemas.microsoft.com/office/drawing/2014/main" id="{2CF9E833-3FBF-432C-B5AF-87CC5B9512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4531" y="2894710"/>
              <a:ext cx="466814" cy="4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>
              <a:extLst>
                <a:ext uri="{FF2B5EF4-FFF2-40B4-BE49-F238E27FC236}">
                  <a16:creationId xmlns="" xmlns:a16="http://schemas.microsoft.com/office/drawing/2014/main" id="{9E0D3824-C963-4F62-AF0E-01A1044A29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3268" y="3759500"/>
              <a:ext cx="549789" cy="5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5" name="Picture 4">
              <a:extLst>
                <a:ext uri="{FF2B5EF4-FFF2-40B4-BE49-F238E27FC236}">
                  <a16:creationId xmlns="" xmlns:a16="http://schemas.microsoft.com/office/drawing/2014/main" id="{36327A9D-2735-4FFF-9584-F2D75CA987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177" y="3803747"/>
              <a:ext cx="510733" cy="5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6" name="Picture 5">
              <a:extLst>
                <a:ext uri="{FF2B5EF4-FFF2-40B4-BE49-F238E27FC236}">
                  <a16:creationId xmlns="" xmlns:a16="http://schemas.microsoft.com/office/drawing/2014/main" id="{5EA491BE-FBAA-450A-9F62-B90AD82176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54" y="4233653"/>
              <a:ext cx="461947" cy="46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8" name="Picture 5">
              <a:extLst>
                <a:ext uri="{FF2B5EF4-FFF2-40B4-BE49-F238E27FC236}">
                  <a16:creationId xmlns="" xmlns:a16="http://schemas.microsoft.com/office/drawing/2014/main" id="{FFE50B6B-1D18-4D51-A2BE-664E9BD6D8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204" y="3364683"/>
              <a:ext cx="461947" cy="46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9" name="Picture 3">
              <a:extLst>
                <a:ext uri="{FF2B5EF4-FFF2-40B4-BE49-F238E27FC236}">
                  <a16:creationId xmlns="" xmlns:a16="http://schemas.microsoft.com/office/drawing/2014/main" id="{11ADB5C8-35BD-4C1C-A1EA-0A2C846512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2181" y="3108587"/>
              <a:ext cx="540000" cy="218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8">
              <a:extLst>
                <a:ext uri="{FF2B5EF4-FFF2-40B4-BE49-F238E27FC236}">
                  <a16:creationId xmlns="" xmlns:a16="http://schemas.microsoft.com/office/drawing/2014/main" id="{607465BB-53B0-42CE-ACDC-6C1CD598DF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0254" y="3389081"/>
              <a:ext cx="4812290" cy="126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5">
              <a:extLst>
                <a:ext uri="{FF2B5EF4-FFF2-40B4-BE49-F238E27FC236}">
                  <a16:creationId xmlns="" xmlns:a16="http://schemas.microsoft.com/office/drawing/2014/main" id="{6605C3E5-504F-4C29-B2B4-9359510F45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5225" y="2894710"/>
              <a:ext cx="529713" cy="4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6">
              <a:extLst>
                <a:ext uri="{FF2B5EF4-FFF2-40B4-BE49-F238E27FC236}">
                  <a16:creationId xmlns="" xmlns:a16="http://schemas.microsoft.com/office/drawing/2014/main" id="{06C5E73E-9C4A-4908-AB1C-C071C1C4D7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409" y="2822710"/>
              <a:ext cx="428841" cy="50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7">
              <a:extLst>
                <a:ext uri="{FF2B5EF4-FFF2-40B4-BE49-F238E27FC236}">
                  <a16:creationId xmlns="" xmlns:a16="http://schemas.microsoft.com/office/drawing/2014/main" id="{F5B62A48-DE70-4481-B784-6EBECAB6A8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7994" y="2612835"/>
              <a:ext cx="255086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9">
              <a:extLst>
                <a:ext uri="{FF2B5EF4-FFF2-40B4-BE49-F238E27FC236}">
                  <a16:creationId xmlns="" xmlns:a16="http://schemas.microsoft.com/office/drawing/2014/main" id="{A7611FCE-9D94-4C20-B407-7FF679204C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5955" y="2637348"/>
              <a:ext cx="486268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8">
              <a:extLst>
                <a:ext uri="{FF2B5EF4-FFF2-40B4-BE49-F238E27FC236}">
                  <a16:creationId xmlns="" xmlns:a16="http://schemas.microsoft.com/office/drawing/2014/main" id="{7E07D215-FE4B-4337-A733-0E86B1842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5162" y="4693088"/>
              <a:ext cx="590550" cy="37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4">
              <a:extLst>
                <a:ext uri="{FF2B5EF4-FFF2-40B4-BE49-F238E27FC236}">
                  <a16:creationId xmlns="" xmlns:a16="http://schemas.microsoft.com/office/drawing/2014/main" id="{F8952CB5-D8B8-4135-A261-42C476DA9A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6070" y="4701653"/>
              <a:ext cx="59055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10">
              <a:extLst>
                <a:ext uri="{FF2B5EF4-FFF2-40B4-BE49-F238E27FC236}">
                  <a16:creationId xmlns="" xmlns:a16="http://schemas.microsoft.com/office/drawing/2014/main" id="{4D303A3C-12C9-40DB-BD00-D5F69E0CA6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9947" y="4693088"/>
              <a:ext cx="5715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11">
              <a:extLst>
                <a:ext uri="{FF2B5EF4-FFF2-40B4-BE49-F238E27FC236}">
                  <a16:creationId xmlns="" xmlns:a16="http://schemas.microsoft.com/office/drawing/2014/main" id="{9076A2E0-E8CE-474C-BD73-43E51A1E07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2353" y="3080003"/>
              <a:ext cx="1933575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" name="Arc 58">
              <a:extLst>
                <a:ext uri="{FF2B5EF4-FFF2-40B4-BE49-F238E27FC236}">
                  <a16:creationId xmlns="" xmlns:a16="http://schemas.microsoft.com/office/drawing/2014/main" id="{FC6E2463-008E-461D-B72E-53321303889C}"/>
                </a:ext>
              </a:extLst>
            </p:cNvPr>
            <p:cNvSpPr/>
            <p:nvPr/>
          </p:nvSpPr>
          <p:spPr>
            <a:xfrm rot="19312593">
              <a:off x="7267477" y="3549248"/>
              <a:ext cx="1667282" cy="742841"/>
            </a:xfrm>
            <a:prstGeom prst="arc">
              <a:avLst>
                <a:gd name="adj1" fmla="val 10920405"/>
                <a:gd name="adj2" fmla="val 0"/>
              </a:avLst>
            </a:prstGeom>
            <a:ln w="12700">
              <a:solidFill>
                <a:srgbClr val="C0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0" name="Arc 59">
              <a:extLst>
                <a:ext uri="{FF2B5EF4-FFF2-40B4-BE49-F238E27FC236}">
                  <a16:creationId xmlns="" xmlns:a16="http://schemas.microsoft.com/office/drawing/2014/main" id="{6D59FB94-B3E1-4DF4-91C5-C94D94940275}"/>
                </a:ext>
              </a:extLst>
            </p:cNvPr>
            <p:cNvSpPr/>
            <p:nvPr/>
          </p:nvSpPr>
          <p:spPr>
            <a:xfrm rot="7955662">
              <a:off x="7353446" y="3584298"/>
              <a:ext cx="1696191" cy="953424"/>
            </a:xfrm>
            <a:prstGeom prst="arc">
              <a:avLst>
                <a:gd name="adj1" fmla="val 10920405"/>
                <a:gd name="adj2" fmla="val 21563281"/>
              </a:avLst>
            </a:prstGeom>
            <a:ln w="12700">
              <a:solidFill>
                <a:srgbClr val="C0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pic>
        <p:nvPicPr>
          <p:cNvPr id="34" name="Image 7">
            <a:extLst>
              <a:ext uri="{FF2B5EF4-FFF2-40B4-BE49-F238E27FC236}">
                <a16:creationId xmlns="" xmlns:a16="http://schemas.microsoft.com/office/drawing/2014/main" id="{A4C750F0-15B1-4E6D-A886-DCDE4C4CE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91263"/>
            <a:ext cx="8667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oneTexte 6">
            <a:extLst>
              <a:ext uri="{FF2B5EF4-FFF2-40B4-BE49-F238E27FC236}">
                <a16:creationId xmlns="" xmlns:a16="http://schemas.microsoft.com/office/drawing/2014/main" id="{2156BB16-F853-4B33-9E0A-665D6DE2E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314325"/>
            <a:ext cx="8785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3600" b="1" dirty="0"/>
              <a:t>Le changement climatique</a:t>
            </a:r>
            <a:endParaRPr lang="en-US" altLang="fr-FR" sz="3600" b="1" dirty="0"/>
          </a:p>
        </p:txBody>
      </p:sp>
      <p:sp>
        <p:nvSpPr>
          <p:cNvPr id="12291" name="ZoneTexte 19">
            <a:extLst>
              <a:ext uri="{FF2B5EF4-FFF2-40B4-BE49-F238E27FC236}">
                <a16:creationId xmlns="" xmlns:a16="http://schemas.microsoft.com/office/drawing/2014/main" id="{54105EA9-1F09-4402-8FAE-D10180F58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35188"/>
            <a:ext cx="30591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1800" b="1" dirty="0">
                <a:cs typeface="Calibri" panose="020F0502020204030204" pitchFamily="34" charset="0"/>
              </a:rPr>
              <a:t>1. </a:t>
            </a:r>
            <a:r>
              <a:rPr lang="en-US" altLang="fr-FR" sz="1800" dirty="0" err="1">
                <a:cs typeface="Calibri" panose="020F0502020204030204" pitchFamily="34" charset="0"/>
              </a:rPr>
              <a:t>Raccourcir</a:t>
            </a:r>
            <a:r>
              <a:rPr lang="en-US" altLang="fr-FR" sz="1800" dirty="0">
                <a:cs typeface="Calibri" panose="020F0502020204030204" pitchFamily="34" charset="0"/>
              </a:rPr>
              <a:t> la durée du cycle de </a:t>
            </a:r>
            <a:r>
              <a:rPr lang="en-US" altLang="fr-FR" sz="1800" dirty="0" err="1">
                <a:cs typeface="Calibri" panose="020F0502020204030204" pitchFamily="34" charset="0"/>
              </a:rPr>
              <a:t>développement</a:t>
            </a:r>
            <a:r>
              <a:rPr lang="en-US" altLang="fr-FR" sz="1800" dirty="0"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2292" name="Picture 2">
            <a:extLst>
              <a:ext uri="{FF2B5EF4-FFF2-40B4-BE49-F238E27FC236}">
                <a16:creationId xmlns="" xmlns:a16="http://schemas.microsoft.com/office/drawing/2014/main" id="{F04FF921-429F-4E47-81E4-0B9DD9002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4006850"/>
            <a:ext cx="216217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4" descr="http://www.mosquito.org/assets/Images/life%20cycle.jpg">
            <a:extLst>
              <a:ext uri="{FF2B5EF4-FFF2-40B4-BE49-F238E27FC236}">
                <a16:creationId xmlns="" xmlns:a16="http://schemas.microsoft.com/office/drawing/2014/main" id="{53D969A8-2AD5-4A0D-8A5A-90810D786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801938"/>
            <a:ext cx="10350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ZoneTexte 3">
            <a:extLst>
              <a:ext uri="{FF2B5EF4-FFF2-40B4-BE49-F238E27FC236}">
                <a16:creationId xmlns="" xmlns:a16="http://schemas.microsoft.com/office/drawing/2014/main" id="{F5CBDD35-B51C-4E95-B110-62B856EB07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" y="5803900"/>
            <a:ext cx="1546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>
                <a:cs typeface="Calibri" panose="020F0502020204030204" pitchFamily="34" charset="0"/>
              </a:rPr>
              <a:t>Waldock et al. (2013) </a:t>
            </a:r>
          </a:p>
        </p:txBody>
      </p:sp>
      <p:sp>
        <p:nvSpPr>
          <p:cNvPr id="12295" name="ZoneTexte 40">
            <a:extLst>
              <a:ext uri="{FF2B5EF4-FFF2-40B4-BE49-F238E27FC236}">
                <a16:creationId xmlns="" xmlns:a16="http://schemas.microsoft.com/office/drawing/2014/main" id="{BC6E30CA-7F35-4C70-BF1C-4F341AD06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5475" y="2135188"/>
            <a:ext cx="36004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1800" b="1" dirty="0">
                <a:cs typeface="Calibri" panose="020F0502020204030204" pitchFamily="34" charset="0"/>
              </a:rPr>
              <a:t>2.</a:t>
            </a:r>
            <a:r>
              <a:rPr lang="en-US" altLang="fr-FR" sz="1800" dirty="0">
                <a:cs typeface="Calibri" panose="020F0502020204030204" pitchFamily="34" charset="0"/>
              </a:rPr>
              <a:t> </a:t>
            </a:r>
            <a:r>
              <a:rPr lang="en-US" altLang="fr-FR" sz="1800" dirty="0" err="1">
                <a:cs typeface="Calibri" panose="020F0502020204030204" pitchFamily="34" charset="0"/>
              </a:rPr>
              <a:t>Reduire</a:t>
            </a:r>
            <a:r>
              <a:rPr lang="en-US" altLang="fr-FR" sz="1800" dirty="0">
                <a:cs typeface="Calibri" panose="020F0502020204030204" pitchFamily="34" charset="0"/>
              </a:rPr>
              <a:t> le temps necessaire pour </a:t>
            </a:r>
            <a:r>
              <a:rPr lang="en-US" altLang="fr-FR" sz="1800" dirty="0" err="1">
                <a:cs typeface="Calibri" panose="020F0502020204030204" pitchFamily="34" charset="0"/>
              </a:rPr>
              <a:t>qu’un</a:t>
            </a:r>
            <a:r>
              <a:rPr lang="en-US" altLang="fr-FR" sz="1800" dirty="0">
                <a:cs typeface="Calibri" panose="020F0502020204030204" pitchFamily="34" charset="0"/>
              </a:rPr>
              <a:t> </a:t>
            </a:r>
            <a:r>
              <a:rPr lang="en-US" altLang="fr-FR" sz="1800" dirty="0" err="1">
                <a:cs typeface="Calibri" panose="020F0502020204030204" pitchFamily="34" charset="0"/>
              </a:rPr>
              <a:t>moustique</a:t>
            </a:r>
            <a:r>
              <a:rPr lang="en-US" altLang="fr-FR" sz="1800" dirty="0">
                <a:cs typeface="Calibri" panose="020F0502020204030204" pitchFamily="34" charset="0"/>
              </a:rPr>
              <a:t> </a:t>
            </a:r>
            <a:r>
              <a:rPr lang="en-US" altLang="fr-FR" sz="1800" dirty="0" err="1">
                <a:cs typeface="Calibri" panose="020F0502020204030204" pitchFamily="34" charset="0"/>
              </a:rPr>
              <a:t>devienne</a:t>
            </a:r>
            <a:r>
              <a:rPr lang="en-US" altLang="fr-FR" sz="1800" dirty="0">
                <a:cs typeface="Calibri" panose="020F0502020204030204" pitchFamily="34" charset="0"/>
              </a:rPr>
              <a:t> </a:t>
            </a:r>
            <a:r>
              <a:rPr lang="en-US" altLang="fr-FR" sz="1800" dirty="0" err="1">
                <a:cs typeface="Calibri" panose="020F0502020204030204" pitchFamily="34" charset="0"/>
              </a:rPr>
              <a:t>infectieux</a:t>
            </a:r>
            <a:endParaRPr lang="en-US" altLang="fr-FR" sz="1800" dirty="0">
              <a:cs typeface="Calibri" panose="020F0502020204030204" pitchFamily="34" charset="0"/>
            </a:endParaRPr>
          </a:p>
        </p:txBody>
      </p:sp>
      <p:sp>
        <p:nvSpPr>
          <p:cNvPr id="12296" name="ZoneTexte 41">
            <a:extLst>
              <a:ext uri="{FF2B5EF4-FFF2-40B4-BE49-F238E27FC236}">
                <a16:creationId xmlns="" xmlns:a16="http://schemas.microsoft.com/office/drawing/2014/main" id="{D38E7727-852D-49F1-9E3A-1CB340591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8033" y="1306693"/>
            <a:ext cx="462793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fr-FR" sz="2000" b="1" dirty="0"/>
              <a:t>Une augmentation de la temperature </a:t>
            </a:r>
            <a:r>
              <a:rPr lang="en-US" altLang="fr-FR" sz="2000" b="1" dirty="0" err="1"/>
              <a:t>va</a:t>
            </a:r>
            <a:r>
              <a:rPr lang="en-US" altLang="fr-FR" sz="2000" b="1" dirty="0"/>
              <a:t>:</a:t>
            </a:r>
          </a:p>
        </p:txBody>
      </p:sp>
      <p:pic>
        <p:nvPicPr>
          <p:cNvPr id="12297" name="Picture 4">
            <a:extLst>
              <a:ext uri="{FF2B5EF4-FFF2-40B4-BE49-F238E27FC236}">
                <a16:creationId xmlns="" xmlns:a16="http://schemas.microsoft.com/office/drawing/2014/main" id="{187A1AB8-6EBB-474F-A14B-3D60D0A30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863" y="3341688"/>
            <a:ext cx="2052637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8" name="ZoneTexte 55">
            <a:extLst>
              <a:ext uri="{FF2B5EF4-FFF2-40B4-BE49-F238E27FC236}">
                <a16:creationId xmlns="" xmlns:a16="http://schemas.microsoft.com/office/drawing/2014/main" id="{EE96B889-14F3-4B6F-A1D0-0254930C6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8450" y="5795963"/>
            <a:ext cx="15065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>
                <a:cs typeface="Calibri" panose="020F0502020204030204" pitchFamily="34" charset="0"/>
              </a:rPr>
              <a:t>Winokur et al. (2020)</a:t>
            </a:r>
          </a:p>
        </p:txBody>
      </p:sp>
      <p:sp>
        <p:nvSpPr>
          <p:cNvPr id="12299" name="ZoneTexte 56">
            <a:extLst>
              <a:ext uri="{FF2B5EF4-FFF2-40B4-BE49-F238E27FC236}">
                <a16:creationId xmlns="" xmlns:a16="http://schemas.microsoft.com/office/drawing/2014/main" id="{FB83D097-50B4-48C4-B21A-237092DA8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0850" y="5491163"/>
            <a:ext cx="11350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000" b="1" i="1">
                <a:latin typeface="Arial" panose="020B0604020202020204" pitchFamily="34" charset="0"/>
              </a:rPr>
              <a:t>Ae. aegypti </a:t>
            </a:r>
            <a:r>
              <a:rPr lang="fr-FR" altLang="fr-FR" sz="1000" b="1">
                <a:latin typeface="Arial" panose="020B0604020202020204" pitchFamily="34" charset="0"/>
              </a:rPr>
              <a:t>/ ZIKV</a:t>
            </a:r>
          </a:p>
        </p:txBody>
      </p:sp>
      <p:sp>
        <p:nvSpPr>
          <p:cNvPr id="12300" name="ZoneTexte 57">
            <a:extLst>
              <a:ext uri="{FF2B5EF4-FFF2-40B4-BE49-F238E27FC236}">
                <a16:creationId xmlns="" xmlns:a16="http://schemas.microsoft.com/office/drawing/2014/main" id="{00C63D27-9D65-4DFA-8A69-0C6A57757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750" y="5815013"/>
            <a:ext cx="13668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>
                <a:cs typeface="Calibri" panose="020F0502020204030204" pitchFamily="34" charset="0"/>
              </a:rPr>
              <a:t>Scott et al. (2000)</a:t>
            </a:r>
          </a:p>
        </p:txBody>
      </p:sp>
      <p:pic>
        <p:nvPicPr>
          <p:cNvPr id="12301" name="Picture 2">
            <a:extLst>
              <a:ext uri="{FF2B5EF4-FFF2-40B4-BE49-F238E27FC236}">
                <a16:creationId xmlns="" xmlns:a16="http://schemas.microsoft.com/office/drawing/2014/main" id="{69DB94E0-06D8-4F53-AE55-DCC193577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350" y="3546475"/>
            <a:ext cx="264001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2" name="ZoneTexte 59">
            <a:extLst>
              <a:ext uri="{FF2B5EF4-FFF2-40B4-BE49-F238E27FC236}">
                <a16:creationId xmlns="" xmlns:a16="http://schemas.microsoft.com/office/drawing/2014/main" id="{F8A39E6D-D376-4B3B-9E4B-6B7092EA1A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2135188"/>
            <a:ext cx="24177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1" dirty="0">
                <a:cs typeface="Calibri" panose="020F0502020204030204" pitchFamily="34" charset="0"/>
              </a:rPr>
              <a:t>3. </a:t>
            </a:r>
            <a:r>
              <a:rPr lang="fr-FR" altLang="fr-FR" sz="1800" dirty="0">
                <a:cs typeface="Calibri" panose="020F0502020204030204" pitchFamily="34" charset="0"/>
              </a:rPr>
              <a:t>Augmenter la fréquence des repas de sang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="" xmlns:a16="http://schemas.microsoft.com/office/drawing/2014/main" id="{9F674C68-98E5-4C1C-9AAC-9242E18CEF0F}"/>
              </a:ext>
            </a:extLst>
          </p:cNvPr>
          <p:cNvCxnSpPr>
            <a:cxnSpLocks/>
          </p:cNvCxnSpPr>
          <p:nvPr/>
        </p:nvCxnSpPr>
        <p:spPr>
          <a:xfrm flipV="1">
            <a:off x="7178675" y="4338638"/>
            <a:ext cx="1570038" cy="28416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304" name="Image 15">
            <a:extLst>
              <a:ext uri="{FF2B5EF4-FFF2-40B4-BE49-F238E27FC236}">
                <a16:creationId xmlns="" xmlns:a16="http://schemas.microsoft.com/office/drawing/2014/main" id="{8F77E96C-1D92-483F-8BAE-D30B2AB51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91263"/>
            <a:ext cx="8667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6920</TotalTime>
  <Words>1378</Words>
  <Application>Microsoft Office PowerPoint</Application>
  <PresentationFormat>Affichage à l'écran (4:3)</PresentationFormat>
  <Paragraphs>373</Paragraphs>
  <Slides>28</Slides>
  <Notes>5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0" baseType="lpstr">
      <vt:lpstr>Thème Office</vt:lpstr>
      <vt:lpstr>Prism 10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anna-bella.failloux@pasteur.fr</dc:creator>
  <cp:lastModifiedBy>anna-bella.failloux@pasteur.fr</cp:lastModifiedBy>
  <cp:revision>132</cp:revision>
  <cp:lastPrinted>2024-11-15T13:58:08Z</cp:lastPrinted>
  <dcterms:created xsi:type="dcterms:W3CDTF">2024-03-03T12:36:11Z</dcterms:created>
  <dcterms:modified xsi:type="dcterms:W3CDTF">2025-09-20T08:47:55Z</dcterms:modified>
</cp:coreProperties>
</file>