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1" r:id="rId3"/>
    <p:sldId id="302" r:id="rId4"/>
    <p:sldId id="303" r:id="rId5"/>
    <p:sldId id="304" r:id="rId6"/>
    <p:sldId id="305" r:id="rId7"/>
    <p:sldId id="306" r:id="rId8"/>
    <p:sldId id="307" r:id="rId9"/>
    <p:sldId id="308" r:id="rId10"/>
    <p:sldId id="309" r:id="rId11"/>
    <p:sldId id="310" r:id="rId12"/>
    <p:sldId id="316" r:id="rId13"/>
    <p:sldId id="268" r:id="rId14"/>
    <p:sldId id="267" r:id="rId15"/>
    <p:sldId id="318" r:id="rId16"/>
    <p:sldId id="266" r:id="rId17"/>
    <p:sldId id="269" r:id="rId18"/>
    <p:sldId id="319" r:id="rId19"/>
    <p:sldId id="320" r:id="rId20"/>
    <p:sldId id="321" r:id="rId21"/>
    <p:sldId id="324" r:id="rId22"/>
    <p:sldId id="323" r:id="rId23"/>
    <p:sldId id="322" r:id="rId24"/>
    <p:sldId id="326" r:id="rId25"/>
    <p:sldId id="327" r:id="rId26"/>
    <p:sldId id="329" r:id="rId27"/>
    <p:sldId id="333" r:id="rId28"/>
    <p:sldId id="330"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FF66"/>
    <a:srgbClr val="00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5" autoAdjust="0"/>
    <p:restoredTop sz="94407" autoAdjust="0"/>
  </p:normalViewPr>
  <p:slideViewPr>
    <p:cSldViewPr snapToGrid="0">
      <p:cViewPr varScale="1">
        <p:scale>
          <a:sx n="123" d="100"/>
          <a:sy n="123" d="100"/>
        </p:scale>
        <p:origin x="864"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900"/>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C33A3-03A4-4D02-A14F-6B73A462C0C1}" type="datetimeFigureOut">
              <a:rPr lang="fr-FR" smtClean="0"/>
              <a:t>20/09/2025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3C8CD-0262-4E51-BACC-DC460A40A861}" type="slidenum">
              <a:rPr lang="fr-FR" smtClean="0"/>
              <a:t>‹N°›</a:t>
            </a:fld>
            <a:endParaRPr lang="fr-FR"/>
          </a:p>
        </p:txBody>
      </p:sp>
    </p:spTree>
    <p:extLst>
      <p:ext uri="{BB962C8B-B14F-4D97-AF65-F5344CB8AC3E}">
        <p14:creationId xmlns:p14="http://schemas.microsoft.com/office/powerpoint/2010/main" val="308398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BF3C8CD-0262-4E51-BACC-DC460A40A861}" type="slidenum">
              <a:rPr lang="fr-FR" smtClean="0"/>
              <a:t>1</a:t>
            </a:fld>
            <a:endParaRPr lang="fr-FR"/>
          </a:p>
        </p:txBody>
      </p:sp>
    </p:spTree>
    <p:extLst>
      <p:ext uri="{BB962C8B-B14F-4D97-AF65-F5344CB8AC3E}">
        <p14:creationId xmlns:p14="http://schemas.microsoft.com/office/powerpoint/2010/main" val="59285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ea typeface="ＭＳ Ｐゴシック" panose="020B0600070205080204" pitchFamily="34" charset="-128"/>
              </a:rPr>
              <a:t>A garder ? </a:t>
            </a:r>
          </a:p>
        </p:txBody>
      </p:sp>
      <p:sp>
        <p:nvSpPr>
          <p:cNvPr id="186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051FF6-E5D9-4E81-A808-7BED58934CB8}" type="slidenum">
              <a:rPr lang="fr-FR" altLang="fr-FR" smtClean="0"/>
              <a:pPr/>
              <a:t>13</a:t>
            </a:fld>
            <a:endParaRPr lang="fr-FR" altLang="fr-FR"/>
          </a:p>
        </p:txBody>
      </p:sp>
    </p:spTree>
    <p:extLst>
      <p:ext uri="{BB962C8B-B14F-4D97-AF65-F5344CB8AC3E}">
        <p14:creationId xmlns:p14="http://schemas.microsoft.com/office/powerpoint/2010/main" val="149184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S" dirty="0"/>
              <a:t>140cmx90</a:t>
            </a:r>
            <a:r>
              <a:rPr lang="es-ES" baseline="0" dirty="0"/>
              <a:t> cm</a:t>
            </a:r>
            <a:endParaRPr lang="es-ES" dirty="0"/>
          </a:p>
        </p:txBody>
      </p:sp>
      <p:sp>
        <p:nvSpPr>
          <p:cNvPr id="4" name="Marcador de número de diapositiva 3"/>
          <p:cNvSpPr>
            <a:spLocks noGrp="1"/>
          </p:cNvSpPr>
          <p:nvPr>
            <p:ph type="sldNum" sz="quarter" idx="5"/>
          </p:nvPr>
        </p:nvSpPr>
        <p:spPr/>
        <p:txBody>
          <a:bodyPr/>
          <a:lstStyle/>
          <a:p>
            <a:fld id="{ED56A295-FE57-4093-A628-6BDD1D7B9454}" type="slidenum">
              <a:rPr lang="es-ES" smtClean="0"/>
              <a:pPr/>
              <a:t>24</a:t>
            </a:fld>
            <a:endParaRPr lang="es-ES"/>
          </a:p>
        </p:txBody>
      </p:sp>
    </p:spTree>
    <p:extLst>
      <p:ext uri="{BB962C8B-B14F-4D97-AF65-F5344CB8AC3E}">
        <p14:creationId xmlns:p14="http://schemas.microsoft.com/office/powerpoint/2010/main" val="275641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BF3C8CD-0262-4E51-BACC-DC460A40A861}" type="slidenum">
              <a:rPr lang="fr-FR" smtClean="0"/>
              <a:t>26</a:t>
            </a:fld>
            <a:endParaRPr lang="fr-FR"/>
          </a:p>
        </p:txBody>
      </p:sp>
    </p:spTree>
    <p:extLst>
      <p:ext uri="{BB962C8B-B14F-4D97-AF65-F5344CB8AC3E}">
        <p14:creationId xmlns:p14="http://schemas.microsoft.com/office/powerpoint/2010/main" val="1186188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Attentes et éventuelles difficultés, freins à innover ? </a:t>
            </a:r>
          </a:p>
          <a:p>
            <a:r>
              <a:rPr lang="fr-FR" dirty="0"/>
              <a:t>Financements des évaluations DM – certains appels ambitionnent d’accélérer la certification / commercialisation de DM ambitieux, sans que les investigations cliniques ne soient dans le périmètre</a:t>
            </a:r>
          </a:p>
          <a:p>
            <a:r>
              <a:rPr lang="fr-FR" dirty="0"/>
              <a:t>	-&gt; appels institutionnels « classiques » </a:t>
            </a:r>
          </a:p>
          <a:p>
            <a:r>
              <a:rPr lang="fr-FR" dirty="0"/>
              <a:t>Stades amonts et parfois particuliers des projets</a:t>
            </a:r>
          </a:p>
          <a:p>
            <a:r>
              <a:rPr lang="fr-FR" dirty="0"/>
              <a:t>	</a:t>
            </a:r>
          </a:p>
          <a:p>
            <a:r>
              <a:rPr lang="fr-FR" dirty="0"/>
              <a:t>-&gt; interactions, consultations et avis conjoints, pour soutenir la production de preuves solides, permettant des échanges précoces autour de la conception d'essais qui serviront pour soutenir les demandes d'accès au marché</a:t>
            </a:r>
          </a:p>
          <a:p>
            <a:r>
              <a:rPr lang="fr-FR" dirty="0"/>
              <a:t>(https://www.eunethta.eu/ </a:t>
            </a:r>
          </a:p>
          <a:p>
            <a:r>
              <a:rPr lang="fr-FR" dirty="0"/>
              <a:t>https://www.eunethta.eu/stakeholders/regulators/pharmaceuticals/ </a:t>
            </a:r>
          </a:p>
          <a:p>
            <a:r>
              <a:rPr lang="fr-FR" dirty="0"/>
              <a:t>https://eur-lex.europa.eu/legal-content/FR/ALL/?uri=CELEX%3A32021R2282 </a:t>
            </a:r>
          </a:p>
        </p:txBody>
      </p:sp>
      <p:sp>
        <p:nvSpPr>
          <p:cNvPr id="4" name="Espace réservé du numéro de diapositive 3"/>
          <p:cNvSpPr>
            <a:spLocks noGrp="1"/>
          </p:cNvSpPr>
          <p:nvPr>
            <p:ph type="sldNum" sz="quarter" idx="10"/>
          </p:nvPr>
        </p:nvSpPr>
        <p:spPr/>
        <p:txBody>
          <a:bodyPr/>
          <a:lstStyle/>
          <a:p>
            <a:fld id="{510E99B4-9C4D-FB44-B482-021D9117B5C0}" type="slidenum">
              <a:rPr lang="fr-FR" smtClean="0"/>
              <a:pPr/>
              <a:t>28</a:t>
            </a:fld>
            <a:endParaRPr lang="fr-FR"/>
          </a:p>
        </p:txBody>
      </p:sp>
    </p:spTree>
    <p:extLst>
      <p:ext uri="{BB962C8B-B14F-4D97-AF65-F5344CB8AC3E}">
        <p14:creationId xmlns:p14="http://schemas.microsoft.com/office/powerpoint/2010/main" val="35986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298550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2477292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1657093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de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16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2294933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156105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1E3275E-1673-46A1-A305-E40A4093E250}"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409303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1E3275E-1673-46A1-A305-E40A4093E250}" type="datetimeFigureOut">
              <a:rPr lang="fr-FR" smtClean="0"/>
              <a:t>20/09/2025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326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1E3275E-1673-46A1-A305-E40A4093E250}" type="datetimeFigureOut">
              <a:rPr lang="fr-FR" smtClean="0"/>
              <a:t>20/09/2025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306115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1E3275E-1673-46A1-A305-E40A4093E250}" type="datetimeFigureOut">
              <a:rPr lang="fr-FR" smtClean="0"/>
              <a:t>20/09/2025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183819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1E3275E-1673-46A1-A305-E40A4093E250}"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153500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1E3275E-1673-46A1-A305-E40A4093E250}" type="datetimeFigureOut">
              <a:rPr lang="fr-FR" smtClean="0"/>
              <a:t>20/09/2025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F480FE-4497-452D-9CD7-CD37C3FD7EEA}" type="slidenum">
              <a:rPr lang="fr-FR" smtClean="0"/>
              <a:t>‹N°›</a:t>
            </a:fld>
            <a:endParaRPr lang="fr-FR"/>
          </a:p>
        </p:txBody>
      </p:sp>
    </p:spTree>
    <p:extLst>
      <p:ext uri="{BB962C8B-B14F-4D97-AF65-F5344CB8AC3E}">
        <p14:creationId xmlns:p14="http://schemas.microsoft.com/office/powerpoint/2010/main" val="62955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3275E-1673-46A1-A305-E40A4093E250}" type="datetimeFigureOut">
              <a:rPr lang="fr-FR" smtClean="0"/>
              <a:t>20/09/2025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480FE-4497-452D-9CD7-CD37C3FD7EEA}" type="slidenum">
              <a:rPr lang="fr-FR" smtClean="0"/>
              <a:t>‹N°›</a:t>
            </a:fld>
            <a:endParaRPr lang="fr-FR"/>
          </a:p>
        </p:txBody>
      </p:sp>
    </p:spTree>
    <p:extLst>
      <p:ext uri="{BB962C8B-B14F-4D97-AF65-F5344CB8AC3E}">
        <p14:creationId xmlns:p14="http://schemas.microsoft.com/office/powerpoint/2010/main" val="137216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3.JP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image" Target="../media/image58.JPG"/><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8" Type="http://schemas.openxmlformats.org/officeDocument/2006/relationships/hyperlink" Target="http://www.inserm.fr/" TargetMode="External"/><Relationship Id="rId13" Type="http://schemas.openxmlformats.org/officeDocument/2006/relationships/image" Target="../media/image76.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4.jpeg"/><Relationship Id="rId5" Type="http://schemas.openxmlformats.org/officeDocument/2006/relationships/image" Target="../media/image72.jpeg"/><Relationship Id="rId10" Type="http://schemas.openxmlformats.org/officeDocument/2006/relationships/image" Target="../media/image2.jpeg"/><Relationship Id="rId4" Type="http://schemas.openxmlformats.org/officeDocument/2006/relationships/image" Target="../media/image71.jpeg"/><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hyperlink" Target="mailto:tristan.gaudiaut@statista.com"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38251" y="1012927"/>
            <a:ext cx="7903029" cy="1436690"/>
          </a:xfrm>
          <a:ln w="12700">
            <a:solidFill>
              <a:srgbClr val="CC0099"/>
            </a:solidFill>
          </a:ln>
        </p:spPr>
        <p:txBody>
          <a:bodyPr>
            <a:normAutofit/>
          </a:bodyPr>
          <a:lstStyle/>
          <a:p>
            <a:r>
              <a:rPr lang="fr-FR" sz="4400" b="1" dirty="0">
                <a:solidFill>
                  <a:srgbClr val="CC0099"/>
                </a:solidFill>
              </a:rPr>
              <a:t>Rhumatismes </a:t>
            </a:r>
            <a:br>
              <a:rPr lang="fr-FR" sz="4400" b="1" dirty="0">
                <a:solidFill>
                  <a:srgbClr val="CC0099"/>
                </a:solidFill>
              </a:rPr>
            </a:br>
            <a:r>
              <a:rPr lang="fr-FR" sz="4400" b="1" dirty="0">
                <a:solidFill>
                  <a:srgbClr val="CC0099"/>
                </a:solidFill>
              </a:rPr>
              <a:t>et pollution atmosphérique</a:t>
            </a:r>
          </a:p>
        </p:txBody>
      </p:sp>
      <p:sp>
        <p:nvSpPr>
          <p:cNvPr id="3" name="Sous-titre 2"/>
          <p:cNvSpPr>
            <a:spLocks noGrp="1"/>
          </p:cNvSpPr>
          <p:nvPr>
            <p:ph type="subTitle" idx="1"/>
          </p:nvPr>
        </p:nvSpPr>
        <p:spPr>
          <a:xfrm>
            <a:off x="3213463" y="2626739"/>
            <a:ext cx="6724608" cy="2628945"/>
          </a:xfrm>
          <a:solidFill>
            <a:schemeClr val="bg1">
              <a:lumMod val="95000"/>
            </a:schemeClr>
          </a:solidFill>
        </p:spPr>
        <p:txBody>
          <a:bodyPr>
            <a:normAutofit/>
          </a:bodyPr>
          <a:lstStyle/>
          <a:p>
            <a:r>
              <a:rPr lang="fr-FR" b="1" dirty="0">
                <a:solidFill>
                  <a:srgbClr val="0000CC"/>
                </a:solidFill>
              </a:rPr>
              <a:t>Pr </a:t>
            </a:r>
            <a:r>
              <a:rPr lang="fr-FR" b="1" dirty="0" err="1">
                <a:solidFill>
                  <a:srgbClr val="0000CC"/>
                </a:solidFill>
              </a:rPr>
              <a:t>Eric</a:t>
            </a:r>
            <a:r>
              <a:rPr lang="fr-FR" b="1" dirty="0">
                <a:solidFill>
                  <a:srgbClr val="0000CC"/>
                </a:solidFill>
              </a:rPr>
              <a:t> TOUSSIROT</a:t>
            </a:r>
          </a:p>
          <a:p>
            <a:r>
              <a:rPr lang="fr-FR" sz="2000" dirty="0"/>
              <a:t>Centre Investigation Clinique INSERM CIC-1431</a:t>
            </a:r>
          </a:p>
          <a:p>
            <a:r>
              <a:rPr lang="fr-FR" sz="2000" dirty="0"/>
              <a:t>CHU de Besançon</a:t>
            </a:r>
          </a:p>
          <a:p>
            <a:r>
              <a:rPr lang="fr-FR" sz="2000" dirty="0"/>
              <a:t>UMR 1098 Right </a:t>
            </a:r>
          </a:p>
          <a:p>
            <a:r>
              <a:rPr lang="fr-FR" sz="2000" dirty="0"/>
              <a:t>« interactions Hôte-Greffon &amp; ingénierie cellulaire et génique »</a:t>
            </a:r>
          </a:p>
          <a:p>
            <a:r>
              <a:rPr lang="fr-FR" sz="2000" dirty="0"/>
              <a:t>Université Marie et Louis Pasteur</a:t>
            </a:r>
          </a:p>
        </p:txBody>
      </p:sp>
      <p:pic>
        <p:nvPicPr>
          <p:cNvPr id="4"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0574"/>
            <a:ext cx="989938" cy="83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5"/>
          <p:cNvPicPr/>
          <p:nvPr/>
        </p:nvPicPr>
        <p:blipFill>
          <a:blip r:embed="rId4" cstate="print"/>
          <a:stretch>
            <a:fillRect/>
          </a:stretch>
        </p:blipFill>
        <p:spPr>
          <a:xfrm>
            <a:off x="1962686" y="150574"/>
            <a:ext cx="1730203" cy="68647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8217" y="77179"/>
            <a:ext cx="2094798" cy="935748"/>
          </a:xfrm>
          <a:prstGeom prst="rect">
            <a:avLst/>
          </a:prstGeom>
        </p:spPr>
      </p:pic>
      <p:pic>
        <p:nvPicPr>
          <p:cNvPr id="7" name="object 9"/>
          <p:cNvPicPr/>
          <p:nvPr/>
        </p:nvPicPr>
        <p:blipFill>
          <a:blip r:embed="rId6" cstate="print"/>
          <a:stretch>
            <a:fillRect/>
          </a:stretch>
        </p:blipFill>
        <p:spPr>
          <a:xfrm>
            <a:off x="6383793" y="298312"/>
            <a:ext cx="2079067" cy="423852"/>
          </a:xfrm>
          <a:prstGeom prst="rect">
            <a:avLst/>
          </a:prstGeom>
        </p:spPr>
      </p:pic>
      <p:pic>
        <p:nvPicPr>
          <p:cNvPr id="8" name="Picture 2" descr="grandins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0077" y="218912"/>
            <a:ext cx="2325189" cy="61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flipH="1">
            <a:off x="8408868" y="5693170"/>
            <a:ext cx="3267606" cy="1200329"/>
          </a:xfrm>
          <a:prstGeom prst="rect">
            <a:avLst/>
          </a:prstGeom>
          <a:solidFill>
            <a:schemeClr val="bg1">
              <a:lumMod val="95000"/>
            </a:schemeClr>
          </a:solidFill>
        </p:spPr>
        <p:txBody>
          <a:bodyPr wrap="square" rtlCol="0">
            <a:spAutoFit/>
          </a:bodyPr>
          <a:lstStyle/>
          <a:p>
            <a:pPr algn="ctr"/>
            <a:r>
              <a:rPr lang="fr-FR" b="1" i="1" dirty="0">
                <a:solidFill>
                  <a:schemeClr val="accent2">
                    <a:lumMod val="75000"/>
                  </a:schemeClr>
                </a:solidFill>
              </a:rPr>
              <a:t>Symposium Créer</a:t>
            </a:r>
          </a:p>
          <a:p>
            <a:pPr algn="ctr"/>
            <a:r>
              <a:rPr lang="fr-FR" b="1" dirty="0">
                <a:solidFill>
                  <a:schemeClr val="accent2">
                    <a:lumMod val="75000"/>
                  </a:schemeClr>
                </a:solidFill>
              </a:rPr>
              <a:t>MEDECINE et ENVIRONNEMENT</a:t>
            </a:r>
          </a:p>
          <a:p>
            <a:pPr algn="ctr"/>
            <a:r>
              <a:rPr lang="fr-FR" i="1" dirty="0">
                <a:solidFill>
                  <a:schemeClr val="tx1">
                    <a:lumMod val="50000"/>
                    <a:lumOff val="50000"/>
                  </a:schemeClr>
                </a:solidFill>
              </a:rPr>
              <a:t>Boulogne Billancourt</a:t>
            </a:r>
          </a:p>
          <a:p>
            <a:pPr algn="ctr"/>
            <a:r>
              <a:rPr lang="fr-FR" i="1" dirty="0">
                <a:solidFill>
                  <a:schemeClr val="tx1">
                    <a:lumMod val="50000"/>
                    <a:lumOff val="50000"/>
                  </a:schemeClr>
                </a:solidFill>
              </a:rPr>
              <a:t>20 Septembre 2025</a:t>
            </a:r>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2716" y="4675459"/>
            <a:ext cx="2099991" cy="1017460"/>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027" y="5184189"/>
            <a:ext cx="3060125" cy="1614965"/>
          </a:xfrm>
          <a:prstGeom prst="rect">
            <a:avLst/>
          </a:prstGeom>
        </p:spPr>
      </p:pic>
      <p:pic>
        <p:nvPicPr>
          <p:cNvPr id="13" name="Image 12"/>
          <p:cNvPicPr>
            <a:picLocks noChangeAspect="1"/>
          </p:cNvPicPr>
          <p:nvPr/>
        </p:nvPicPr>
        <p:blipFill>
          <a:blip r:embed="rId10"/>
          <a:stretch>
            <a:fillRect/>
          </a:stretch>
        </p:blipFill>
        <p:spPr>
          <a:xfrm>
            <a:off x="9691280" y="2740380"/>
            <a:ext cx="2285640" cy="1522468"/>
          </a:xfrm>
          <a:prstGeom prst="rect">
            <a:avLst/>
          </a:prstGeom>
        </p:spPr>
      </p:pic>
      <p:pic>
        <p:nvPicPr>
          <p:cNvPr id="14" name="Image 13"/>
          <p:cNvPicPr>
            <a:picLocks noChangeAspect="1"/>
          </p:cNvPicPr>
          <p:nvPr/>
        </p:nvPicPr>
        <p:blipFill>
          <a:blip r:embed="rId11"/>
          <a:stretch>
            <a:fillRect/>
          </a:stretch>
        </p:blipFill>
        <p:spPr>
          <a:xfrm>
            <a:off x="112169" y="3877092"/>
            <a:ext cx="2813912" cy="1465708"/>
          </a:xfrm>
          <a:prstGeom prst="rect">
            <a:avLst/>
          </a:prstGeom>
        </p:spPr>
      </p:pic>
    </p:spTree>
    <p:extLst>
      <p:ext uri="{BB962C8B-B14F-4D97-AF65-F5344CB8AC3E}">
        <p14:creationId xmlns:p14="http://schemas.microsoft.com/office/powerpoint/2010/main" val="4014815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4"/>
          <p:cNvSpPr>
            <a:spLocks noGrp="1"/>
          </p:cNvSpPr>
          <p:nvPr>
            <p:ph type="title"/>
          </p:nvPr>
        </p:nvSpPr>
        <p:spPr>
          <a:xfrm>
            <a:off x="764382" y="118267"/>
            <a:ext cx="10515600" cy="1325563"/>
          </a:xfrm>
        </p:spPr>
        <p:txBody>
          <a:bodyPr/>
          <a:lstStyle/>
          <a:p>
            <a:pPr algn="ctr" eaLnBrk="1" hangingPunct="1"/>
            <a:r>
              <a:rPr lang="fr-FR" altLang="fr-FR" sz="3200" b="1" dirty="0">
                <a:solidFill>
                  <a:srgbClr val="0000CC"/>
                </a:solidFill>
              </a:rPr>
              <a:t>Interaction tabac et terrain génétique</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2003426"/>
            <a:ext cx="8864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ZoneTexte 1"/>
          <p:cNvSpPr txBox="1">
            <a:spLocks noChangeArrowheads="1"/>
          </p:cNvSpPr>
          <p:nvPr/>
        </p:nvSpPr>
        <p:spPr bwMode="auto">
          <a:xfrm>
            <a:off x="3216276" y="5805488"/>
            <a:ext cx="1497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2400" b="1"/>
              <a:t>Anti CCP +</a:t>
            </a:r>
          </a:p>
        </p:txBody>
      </p:sp>
      <p:sp>
        <p:nvSpPr>
          <p:cNvPr id="44037" name="ZoneTexte 4"/>
          <p:cNvSpPr txBox="1">
            <a:spLocks noChangeArrowheads="1"/>
          </p:cNvSpPr>
          <p:nvPr/>
        </p:nvSpPr>
        <p:spPr bwMode="auto">
          <a:xfrm>
            <a:off x="7623176" y="5805488"/>
            <a:ext cx="1438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2400" b="1"/>
              <a:t>Anti CCP -</a:t>
            </a:r>
          </a:p>
        </p:txBody>
      </p:sp>
      <p:cxnSp>
        <p:nvCxnSpPr>
          <p:cNvPr id="4" name="Connecteur droit avec flèche 3"/>
          <p:cNvCxnSpPr/>
          <p:nvPr/>
        </p:nvCxnSpPr>
        <p:spPr>
          <a:xfrm>
            <a:off x="4913314" y="5053013"/>
            <a:ext cx="20018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039" name="ZoneTexte 5"/>
          <p:cNvSpPr txBox="1">
            <a:spLocks noChangeArrowheads="1"/>
          </p:cNvSpPr>
          <p:nvPr/>
        </p:nvSpPr>
        <p:spPr bwMode="auto">
          <a:xfrm>
            <a:off x="4872039" y="5229225"/>
            <a:ext cx="2300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solidFill>
                  <a:srgbClr val="0000CC"/>
                </a:solidFill>
              </a:rPr>
              <a:t>Nbre de copies de l’EP</a:t>
            </a:r>
          </a:p>
        </p:txBody>
      </p:sp>
      <p:cxnSp>
        <p:nvCxnSpPr>
          <p:cNvPr id="8" name="Connecteur droit avec flèche 7"/>
          <p:cNvCxnSpPr/>
          <p:nvPr/>
        </p:nvCxnSpPr>
        <p:spPr>
          <a:xfrm flipV="1">
            <a:off x="6383338" y="2244725"/>
            <a:ext cx="0" cy="15128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041" name="ZoneTexte 8"/>
          <p:cNvSpPr txBox="1">
            <a:spLocks noChangeArrowheads="1"/>
          </p:cNvSpPr>
          <p:nvPr/>
        </p:nvSpPr>
        <p:spPr bwMode="auto">
          <a:xfrm>
            <a:off x="6008689" y="1844675"/>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2000" b="1">
                <a:solidFill>
                  <a:srgbClr val="0000CC"/>
                </a:solidFill>
              </a:rPr>
              <a:t>Tabac</a:t>
            </a:r>
          </a:p>
        </p:txBody>
      </p:sp>
      <p:sp>
        <p:nvSpPr>
          <p:cNvPr id="10" name="Ellipse 9"/>
          <p:cNvSpPr/>
          <p:nvPr/>
        </p:nvSpPr>
        <p:spPr>
          <a:xfrm>
            <a:off x="4583114" y="1773238"/>
            <a:ext cx="1081087"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043"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895D0AA3-5808-4F6F-AC5B-4736FB4D2DBE}" type="slidenum">
              <a:rPr lang="fr-FR" altLang="fr-FR" sz="1200">
                <a:solidFill>
                  <a:srgbClr val="898989"/>
                </a:solidFill>
              </a:rPr>
              <a:pPr>
                <a:spcBef>
                  <a:spcPct val="0"/>
                </a:spcBef>
                <a:buFontTx/>
                <a:buNone/>
              </a:pPr>
              <a:t>10</a:t>
            </a:fld>
            <a:endParaRPr lang="fr-FR" altLang="fr-FR" sz="1200">
              <a:solidFill>
                <a:srgbClr val="898989"/>
              </a:solidFill>
            </a:endParaRPr>
          </a:p>
        </p:txBody>
      </p:sp>
    </p:spTree>
    <p:extLst>
      <p:ext uri="{BB962C8B-B14F-4D97-AF65-F5344CB8AC3E}">
        <p14:creationId xmlns:p14="http://schemas.microsoft.com/office/powerpoint/2010/main" val="99854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1" y="142876"/>
            <a:ext cx="7192963"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ZoneTexte 1"/>
          <p:cNvSpPr txBox="1">
            <a:spLocks noChangeArrowheads="1"/>
          </p:cNvSpPr>
          <p:nvPr/>
        </p:nvSpPr>
        <p:spPr bwMode="auto">
          <a:xfrm>
            <a:off x="1792289" y="6165851"/>
            <a:ext cx="88407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solidFill>
                  <a:srgbClr val="0000CC"/>
                </a:solidFill>
                <a:latin typeface="Arial" panose="020B0604020202020204" pitchFamily="34" charset="0"/>
              </a:rPr>
              <a:t>Présence de peptides citrullinés lavage bronchoalvéolaire sujets sains fumeurs</a:t>
            </a:r>
          </a:p>
          <a:p>
            <a:pPr eaLnBrk="1" hangingPunct="1">
              <a:spcBef>
                <a:spcPct val="0"/>
              </a:spcBef>
              <a:buFontTx/>
              <a:buNone/>
            </a:pPr>
            <a:r>
              <a:rPr lang="fr-FR" altLang="fr-FR" sz="1800">
                <a:latin typeface="Arial" panose="020B0604020202020204" pitchFamily="34" charset="0"/>
              </a:rPr>
              <a:t>Activité peptidylarginine deiminase LBA fumeurs </a:t>
            </a:r>
          </a:p>
          <a:p>
            <a:pPr eaLnBrk="1" hangingPunct="1">
              <a:spcBef>
                <a:spcPct val="0"/>
              </a:spcBef>
              <a:buFontTx/>
              <a:buNone/>
            </a:pPr>
            <a:endParaRPr lang="fr-FR" altLang="fr-FR" sz="1800" b="1">
              <a:solidFill>
                <a:srgbClr val="0000CC"/>
              </a:solidFill>
              <a:latin typeface="Arial" panose="020B0604020202020204" pitchFamily="34" charset="0"/>
            </a:endParaRPr>
          </a:p>
          <a:p>
            <a:pPr eaLnBrk="1" hangingPunct="1">
              <a:spcBef>
                <a:spcPct val="0"/>
              </a:spcBef>
              <a:buFontTx/>
              <a:buNone/>
            </a:pPr>
            <a:endParaRPr lang="fr-FR" altLang="fr-FR" sz="1800"/>
          </a:p>
        </p:txBody>
      </p:sp>
      <p:sp>
        <p:nvSpPr>
          <p:cNvPr id="45060" name="ZoneTexte 2"/>
          <p:cNvSpPr txBox="1">
            <a:spLocks noChangeArrowheads="1"/>
          </p:cNvSpPr>
          <p:nvPr/>
        </p:nvSpPr>
        <p:spPr bwMode="auto">
          <a:xfrm>
            <a:off x="4295775" y="179389"/>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solidFill>
                  <a:srgbClr val="FF0000"/>
                </a:solidFill>
              </a:rPr>
              <a:t>Fumeur</a:t>
            </a:r>
          </a:p>
        </p:txBody>
      </p:sp>
      <p:sp>
        <p:nvSpPr>
          <p:cNvPr id="45061" name="ZoneTexte 5"/>
          <p:cNvSpPr txBox="1">
            <a:spLocks noChangeArrowheads="1"/>
          </p:cNvSpPr>
          <p:nvPr/>
        </p:nvSpPr>
        <p:spPr bwMode="auto">
          <a:xfrm>
            <a:off x="7751763" y="188913"/>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solidFill>
                  <a:srgbClr val="FF0000"/>
                </a:solidFill>
              </a:rPr>
              <a:t>Fumeur</a:t>
            </a:r>
          </a:p>
        </p:txBody>
      </p:sp>
      <p:sp>
        <p:nvSpPr>
          <p:cNvPr id="45062" name="ZoneTexte 6"/>
          <p:cNvSpPr txBox="1">
            <a:spLocks noChangeArrowheads="1"/>
          </p:cNvSpPr>
          <p:nvPr/>
        </p:nvSpPr>
        <p:spPr bwMode="auto">
          <a:xfrm>
            <a:off x="7386639" y="3284539"/>
            <a:ext cx="137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solidFill>
                  <a:srgbClr val="FF0000"/>
                </a:solidFill>
              </a:rPr>
              <a:t>Non Fumeur</a:t>
            </a:r>
          </a:p>
        </p:txBody>
      </p:sp>
      <p:sp>
        <p:nvSpPr>
          <p:cNvPr id="45063" name="ZoneTexte 3"/>
          <p:cNvSpPr txBox="1">
            <a:spLocks noChangeArrowheads="1"/>
          </p:cNvSpPr>
          <p:nvPr/>
        </p:nvSpPr>
        <p:spPr bwMode="auto">
          <a:xfrm>
            <a:off x="3794126" y="3275014"/>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a:t>Contrôle</a:t>
            </a:r>
          </a:p>
        </p:txBody>
      </p:sp>
      <p:sp>
        <p:nvSpPr>
          <p:cNvPr id="45064"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3BF88590-4877-4440-B612-6679B1B174FC}" type="slidenum">
              <a:rPr lang="fr-FR" altLang="fr-FR" sz="1200">
                <a:solidFill>
                  <a:srgbClr val="898989"/>
                </a:solidFill>
              </a:rPr>
              <a:pPr>
                <a:spcBef>
                  <a:spcPct val="0"/>
                </a:spcBef>
                <a:buFontTx/>
                <a:buNone/>
              </a:pPr>
              <a:t>11</a:t>
            </a:fld>
            <a:endParaRPr lang="fr-FR" altLang="fr-FR" sz="1200">
              <a:solidFill>
                <a:srgbClr val="898989"/>
              </a:solidFill>
            </a:endParaRPr>
          </a:p>
        </p:txBody>
      </p:sp>
    </p:spTree>
    <p:extLst>
      <p:ext uri="{BB962C8B-B14F-4D97-AF65-F5344CB8AC3E}">
        <p14:creationId xmlns:p14="http://schemas.microsoft.com/office/powerpoint/2010/main" val="2097890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re 1"/>
          <p:cNvSpPr>
            <a:spLocks noGrp="1"/>
          </p:cNvSpPr>
          <p:nvPr>
            <p:ph type="title"/>
          </p:nvPr>
        </p:nvSpPr>
        <p:spPr>
          <a:xfrm>
            <a:off x="1188720" y="75167"/>
            <a:ext cx="8578850" cy="1143000"/>
          </a:xfrm>
        </p:spPr>
        <p:txBody>
          <a:bodyPr>
            <a:normAutofit fontScale="90000"/>
          </a:bodyPr>
          <a:lstStyle/>
          <a:p>
            <a:pPr algn="ctr"/>
            <a:r>
              <a:rPr lang="fr-FR" altLang="fr-FR" sz="4000" b="1" dirty="0">
                <a:solidFill>
                  <a:srgbClr val="0000CC"/>
                </a:solidFill>
                <a:ea typeface="ＭＳ Ｐゴシック" panose="020B0600070205080204" pitchFamily="34" charset="-128"/>
              </a:rPr>
              <a:t>Incidence maladies </a:t>
            </a:r>
            <a:r>
              <a:rPr lang="fr-FR" altLang="fr-FR" sz="4000" b="1" dirty="0" err="1">
                <a:solidFill>
                  <a:srgbClr val="0000CC"/>
                </a:solidFill>
                <a:ea typeface="ＭＳ Ｐゴシック" panose="020B0600070205080204" pitchFamily="34" charset="-128"/>
              </a:rPr>
              <a:t>autoimmunes</a:t>
            </a:r>
            <a:r>
              <a:rPr lang="fr-FR" altLang="fr-FR" sz="4000" b="1" dirty="0">
                <a:solidFill>
                  <a:srgbClr val="0000CC"/>
                </a:solidFill>
                <a:ea typeface="ＭＳ Ｐゴシック" panose="020B0600070205080204" pitchFamily="34" charset="-128"/>
              </a:rPr>
              <a:t> </a:t>
            </a:r>
            <a:br>
              <a:rPr lang="fr-FR" altLang="fr-FR" sz="4000" b="1" dirty="0">
                <a:solidFill>
                  <a:srgbClr val="0000CC"/>
                </a:solidFill>
                <a:ea typeface="ＭＳ Ｐゴシック" panose="020B0600070205080204" pitchFamily="34" charset="-128"/>
              </a:rPr>
            </a:br>
            <a:r>
              <a:rPr lang="fr-FR" altLang="fr-FR" sz="4000" b="1" dirty="0">
                <a:solidFill>
                  <a:srgbClr val="0000CC"/>
                </a:solidFill>
                <a:ea typeface="ＭＳ Ｐゴシック" panose="020B0600070205080204" pitchFamily="34" charset="-128"/>
              </a:rPr>
              <a:t>post-11 Septembre 2001</a:t>
            </a: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72694"/>
            <a:ext cx="4250482" cy="2810363"/>
          </a:xfrm>
        </p:spPr>
      </p:pic>
      <p:sp>
        <p:nvSpPr>
          <p:cNvPr id="198660"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46D2ED9-229B-4F87-849F-B36B72D94EDC}" type="slidenum">
              <a:rPr lang="fr-FR" altLang="fr-FR" sz="1200">
                <a:solidFill>
                  <a:srgbClr val="898989"/>
                </a:solidFill>
              </a:rPr>
              <a:pPr>
                <a:spcBef>
                  <a:spcPct val="0"/>
                </a:spcBef>
                <a:buFontTx/>
                <a:buNone/>
              </a:pPr>
              <a:t>12</a:t>
            </a:fld>
            <a:endParaRPr lang="fr-FR" altLang="fr-FR" sz="1200">
              <a:solidFill>
                <a:srgbClr val="898989"/>
              </a:solidFill>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6747" y="1825226"/>
            <a:ext cx="7595137" cy="235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500" y="4230012"/>
            <a:ext cx="10896384" cy="240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188720" y="5692053"/>
            <a:ext cx="10437223" cy="10017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 name="Image 1"/>
          <p:cNvPicPr>
            <a:picLocks noChangeAspect="1"/>
          </p:cNvPicPr>
          <p:nvPr/>
        </p:nvPicPr>
        <p:blipFill>
          <a:blip r:embed="rId5"/>
          <a:stretch>
            <a:fillRect/>
          </a:stretch>
        </p:blipFill>
        <p:spPr>
          <a:xfrm>
            <a:off x="9623877" y="214076"/>
            <a:ext cx="2198007" cy="1467170"/>
          </a:xfrm>
          <a:prstGeom prst="rect">
            <a:avLst/>
          </a:prstGeom>
        </p:spPr>
      </p:pic>
    </p:spTree>
    <p:extLst>
      <p:ext uri="{BB962C8B-B14F-4D97-AF65-F5344CB8AC3E}">
        <p14:creationId xmlns:p14="http://schemas.microsoft.com/office/powerpoint/2010/main" val="64194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8014" y="260350"/>
            <a:ext cx="8651875" cy="947738"/>
          </a:xfrm>
        </p:spPr>
        <p:txBody>
          <a:bodyPr>
            <a:normAutofit/>
          </a:bodyPr>
          <a:lstStyle/>
          <a:p>
            <a:pPr>
              <a:defRPr/>
            </a:pPr>
            <a:r>
              <a:rPr lang="fr-FR" sz="3600" b="1" dirty="0">
                <a:solidFill>
                  <a:srgbClr val="0000CC"/>
                </a:solidFill>
              </a:rPr>
              <a:t>Pollution de l’air et pathologies inflammatoires</a:t>
            </a:r>
            <a:endParaRPr lang="fr-FR" sz="3600" dirty="0">
              <a:solidFill>
                <a:srgbClr val="0000CC"/>
              </a:solidFill>
            </a:endParaRPr>
          </a:p>
        </p:txBody>
      </p:sp>
      <p:pic>
        <p:nvPicPr>
          <p:cNvPr id="185347"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138" y="2014811"/>
            <a:ext cx="30019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2301" y="4187826"/>
            <a:ext cx="2844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flipH="1">
            <a:off x="4416426" y="1180760"/>
            <a:ext cx="3575050" cy="369888"/>
          </a:xfrm>
          <a:prstGeom prst="rect">
            <a:avLst/>
          </a:prstGeom>
          <a:solidFill>
            <a:schemeClr val="tx2">
              <a:lumMod val="10000"/>
              <a:lumOff val="90000"/>
            </a:schemeClr>
          </a:solidFill>
        </p:spPr>
        <p:txBody>
          <a:bodyPr>
            <a:spAutoFit/>
          </a:bodyPr>
          <a:lstStyle/>
          <a:p>
            <a:pPr algn="ctr">
              <a:defRPr/>
            </a:pPr>
            <a:r>
              <a:rPr lang="fr-FR" b="1" dirty="0">
                <a:solidFill>
                  <a:srgbClr val="FF0000"/>
                </a:solidFill>
              </a:rPr>
              <a:t>Maladies </a:t>
            </a:r>
            <a:r>
              <a:rPr lang="fr-FR" b="1" dirty="0" err="1">
                <a:solidFill>
                  <a:srgbClr val="FF0000"/>
                </a:solidFill>
              </a:rPr>
              <a:t>autoimmunes</a:t>
            </a:r>
            <a:endParaRPr lang="fr-FR" b="1" dirty="0">
              <a:solidFill>
                <a:srgbClr val="FF0000"/>
              </a:solidFill>
            </a:endParaRPr>
          </a:p>
        </p:txBody>
      </p:sp>
      <p:sp>
        <p:nvSpPr>
          <p:cNvPr id="13" name="ZoneTexte 12"/>
          <p:cNvSpPr txBox="1"/>
          <p:nvPr/>
        </p:nvSpPr>
        <p:spPr>
          <a:xfrm>
            <a:off x="7793039" y="6207126"/>
            <a:ext cx="3314232" cy="338554"/>
          </a:xfrm>
          <a:prstGeom prst="rect">
            <a:avLst/>
          </a:prstGeom>
          <a:noFill/>
        </p:spPr>
        <p:txBody>
          <a:bodyPr wrap="square">
            <a:spAutoFit/>
          </a:bodyPr>
          <a:lstStyle/>
          <a:p>
            <a:pPr>
              <a:defRPr/>
            </a:pPr>
            <a:r>
              <a:rPr lang="fr-FR" sz="1600" i="1" dirty="0" err="1">
                <a:solidFill>
                  <a:schemeClr val="tx1">
                    <a:lumMod val="50000"/>
                    <a:lumOff val="50000"/>
                  </a:schemeClr>
                </a:solidFill>
              </a:rPr>
              <a:t>Adami</a:t>
            </a:r>
            <a:r>
              <a:rPr lang="fr-FR" sz="1600" i="1" dirty="0">
                <a:solidFill>
                  <a:schemeClr val="tx1">
                    <a:lumMod val="50000"/>
                    <a:lumOff val="50000"/>
                  </a:schemeClr>
                </a:solidFill>
              </a:rPr>
              <a:t> G et al, RMD Open 2022 </a:t>
            </a:r>
          </a:p>
        </p:txBody>
      </p:sp>
      <p:sp>
        <p:nvSpPr>
          <p:cNvPr id="16" name="ZoneTexte 15"/>
          <p:cNvSpPr txBox="1"/>
          <p:nvPr/>
        </p:nvSpPr>
        <p:spPr>
          <a:xfrm>
            <a:off x="7739063" y="2045494"/>
            <a:ext cx="4216400" cy="3324225"/>
          </a:xfrm>
          <a:prstGeom prst="rect">
            <a:avLst/>
          </a:prstGeom>
          <a:noFill/>
          <a:ln w="28575">
            <a:solidFill>
              <a:schemeClr val="accent1"/>
            </a:solidFill>
          </a:ln>
        </p:spPr>
        <p:txBody>
          <a:bodyPr>
            <a:spAutoFit/>
          </a:bodyPr>
          <a:lstStyle/>
          <a:p>
            <a:pPr algn="ctr">
              <a:defRPr/>
            </a:pPr>
            <a:r>
              <a:rPr lang="fr-FR" b="1" dirty="0">
                <a:cs typeface="Calibri" panose="020F0502020204030204" pitchFamily="34" charset="0"/>
              </a:rPr>
              <a:t>Analyse rétrospective Italie</a:t>
            </a:r>
          </a:p>
          <a:p>
            <a:pPr algn="ctr">
              <a:defRPr/>
            </a:pPr>
            <a:r>
              <a:rPr lang="fr-FR" b="1" dirty="0">
                <a:cs typeface="Calibri" panose="020F0502020204030204" pitchFamily="34" charset="0"/>
              </a:rPr>
              <a:t>Risque MAI/exposition pollution air</a:t>
            </a:r>
          </a:p>
          <a:p>
            <a:pPr>
              <a:defRPr/>
            </a:pPr>
            <a:endParaRPr lang="fr-FR" dirty="0">
              <a:cs typeface="Calibri" panose="020F0502020204030204" pitchFamily="34" charset="0"/>
            </a:endParaRPr>
          </a:p>
          <a:p>
            <a:pPr marL="214313" indent="-214313">
              <a:buFont typeface="Arial" panose="020B0604020202020204" pitchFamily="34" charset="0"/>
              <a:buChar char="•"/>
              <a:defRPr/>
            </a:pPr>
            <a:r>
              <a:rPr lang="fr-FR" dirty="0">
                <a:cs typeface="Calibri" panose="020F0502020204030204" pitchFamily="34" charset="0"/>
              </a:rPr>
              <a:t>81 363 sujets</a:t>
            </a:r>
          </a:p>
          <a:p>
            <a:pPr marL="214313" indent="-214313">
              <a:buFont typeface="Arial" panose="020B0604020202020204" pitchFamily="34" charset="0"/>
              <a:buChar char="•"/>
              <a:defRPr/>
            </a:pPr>
            <a:r>
              <a:rPr lang="fr-FR" dirty="0">
                <a:cs typeface="Calibri" panose="020F0502020204030204" pitchFamily="34" charset="0"/>
              </a:rPr>
              <a:t>Exposition PM10 et MAI : </a:t>
            </a:r>
          </a:p>
          <a:p>
            <a:pPr>
              <a:defRPr/>
            </a:pPr>
            <a:r>
              <a:rPr lang="fr-FR" dirty="0">
                <a:latin typeface="Symbol" panose="05050102010706020507" pitchFamily="18" charset="2"/>
                <a:cs typeface="Calibri" panose="020F0502020204030204" pitchFamily="34" charset="0"/>
              </a:rPr>
              <a:t>r</a:t>
            </a:r>
            <a:r>
              <a:rPr lang="fr-FR" dirty="0">
                <a:cs typeface="Calibri" panose="020F0502020204030204" pitchFamily="34" charset="0"/>
              </a:rPr>
              <a:t>: 0,007; p 0,014</a:t>
            </a:r>
          </a:p>
          <a:p>
            <a:pPr>
              <a:defRPr/>
            </a:pPr>
            <a:r>
              <a:rPr lang="fr-FR" dirty="0">
                <a:cs typeface="Calibri" panose="020F0502020204030204" pitchFamily="34" charset="0"/>
              </a:rPr>
              <a:t>PM10 &gt; 30 </a:t>
            </a:r>
            <a:r>
              <a:rPr lang="fr-FR" dirty="0">
                <a:latin typeface="Symbol" panose="05050102010706020507" pitchFamily="18" charset="2"/>
                <a:cs typeface="Calibri" panose="020F0502020204030204" pitchFamily="34" charset="0"/>
              </a:rPr>
              <a:t>m</a:t>
            </a:r>
            <a:r>
              <a:rPr lang="fr-FR" dirty="0">
                <a:cs typeface="Calibri" panose="020F0502020204030204" pitchFamily="34" charset="0"/>
              </a:rPr>
              <a:t>g/m</a:t>
            </a:r>
            <a:r>
              <a:rPr lang="fr-FR" baseline="30000" dirty="0">
                <a:cs typeface="Calibri" panose="020F0502020204030204" pitchFamily="34" charset="0"/>
              </a:rPr>
              <a:t>3</a:t>
            </a:r>
            <a:r>
              <a:rPr lang="fr-FR" dirty="0">
                <a:cs typeface="Calibri" panose="020F0502020204030204" pitchFamily="34" charset="0"/>
              </a:rPr>
              <a:t> : </a:t>
            </a:r>
            <a:r>
              <a:rPr lang="fr-FR" b="1" dirty="0">
                <a:solidFill>
                  <a:srgbClr val="FF0000"/>
                </a:solidFill>
                <a:cs typeface="Calibri" panose="020F0502020204030204" pitchFamily="34" charset="0"/>
              </a:rPr>
              <a:t>OR 1,12 </a:t>
            </a:r>
            <a:r>
              <a:rPr lang="fr-FR" dirty="0">
                <a:cs typeface="Calibri" panose="020F0502020204030204" pitchFamily="34" charset="0"/>
              </a:rPr>
              <a:t>[1,05-1,2]</a:t>
            </a:r>
          </a:p>
          <a:p>
            <a:pPr>
              <a:defRPr/>
            </a:pPr>
            <a:r>
              <a:rPr lang="fr-FR" dirty="0">
                <a:cs typeface="Calibri" panose="020F0502020204030204" pitchFamily="34" charset="0"/>
              </a:rPr>
              <a:t>PM 2,5 &gt; 20 </a:t>
            </a:r>
            <a:r>
              <a:rPr lang="fr-FR" dirty="0">
                <a:latin typeface="Symbol" panose="05050102010706020507" pitchFamily="18" charset="2"/>
                <a:cs typeface="Calibri" panose="020F0502020204030204" pitchFamily="34" charset="0"/>
              </a:rPr>
              <a:t>m</a:t>
            </a:r>
            <a:r>
              <a:rPr lang="fr-FR" dirty="0">
                <a:cs typeface="Calibri" panose="020F0502020204030204" pitchFamily="34" charset="0"/>
              </a:rPr>
              <a:t>g/m</a:t>
            </a:r>
            <a:r>
              <a:rPr lang="fr-FR" baseline="30000" dirty="0">
                <a:cs typeface="Calibri" panose="020F0502020204030204" pitchFamily="34" charset="0"/>
              </a:rPr>
              <a:t>3 </a:t>
            </a:r>
            <a:r>
              <a:rPr lang="fr-FR" dirty="0">
                <a:cs typeface="Calibri" panose="020F0502020204030204" pitchFamily="34" charset="0"/>
              </a:rPr>
              <a:t>: </a:t>
            </a:r>
            <a:r>
              <a:rPr lang="fr-FR" b="1" dirty="0">
                <a:solidFill>
                  <a:srgbClr val="FF0000"/>
                </a:solidFill>
                <a:cs typeface="Calibri" panose="020F0502020204030204" pitchFamily="34" charset="0"/>
              </a:rPr>
              <a:t>OR : 1,13 </a:t>
            </a:r>
            <a:r>
              <a:rPr lang="fr-FR" dirty="0">
                <a:cs typeface="Calibri" panose="020F0502020204030204" pitchFamily="34" charset="0"/>
              </a:rPr>
              <a:t>[1,06- 1,2]</a:t>
            </a:r>
          </a:p>
          <a:p>
            <a:pPr>
              <a:defRPr/>
            </a:pPr>
            <a:endParaRPr lang="fr-FR" dirty="0">
              <a:cs typeface="Calibri" panose="020F0502020204030204" pitchFamily="34" charset="0"/>
            </a:endParaRPr>
          </a:p>
          <a:p>
            <a:pPr>
              <a:defRPr/>
            </a:pPr>
            <a:r>
              <a:rPr lang="fr-FR" b="1" dirty="0"/>
              <a:t>→ </a:t>
            </a:r>
            <a:r>
              <a:rPr lang="fr-FR" b="1" dirty="0">
                <a:cs typeface="Calibri" panose="020F0502020204030204" pitchFamily="34" charset="0"/>
              </a:rPr>
              <a:t>PM10 et PR</a:t>
            </a:r>
          </a:p>
          <a:p>
            <a:pPr>
              <a:defRPr/>
            </a:pPr>
            <a:r>
              <a:rPr lang="fr-FR" b="1" dirty="0"/>
              <a:t>→ </a:t>
            </a:r>
            <a:r>
              <a:rPr lang="fr-FR" b="1" dirty="0">
                <a:cs typeface="Calibri" panose="020F0502020204030204" pitchFamily="34" charset="0"/>
              </a:rPr>
              <a:t>PM2,5 et PR, MAI et MICI</a:t>
            </a:r>
          </a:p>
          <a:p>
            <a:pPr>
              <a:defRPr/>
            </a:pPr>
            <a:endParaRPr lang="fr-FR" sz="1200" dirty="0">
              <a:cs typeface="Calibri" panose="020F0502020204030204" pitchFamily="34" charset="0"/>
            </a:endParaRPr>
          </a:p>
        </p:txBody>
      </p:sp>
      <p:cxnSp>
        <p:nvCxnSpPr>
          <p:cNvPr id="4" name="Connecteur droit avec flèche 3"/>
          <p:cNvCxnSpPr/>
          <p:nvPr/>
        </p:nvCxnSpPr>
        <p:spPr>
          <a:xfrm>
            <a:off x="3604764" y="5544204"/>
            <a:ext cx="6175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3604764" y="4774733"/>
            <a:ext cx="6175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3604764" y="2609943"/>
            <a:ext cx="61753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26" y="1917420"/>
            <a:ext cx="3343275" cy="3895725"/>
          </a:xfrm>
          <a:prstGeom prst="rect">
            <a:avLst/>
          </a:prstGeom>
        </p:spPr>
      </p:pic>
    </p:spTree>
    <p:extLst>
      <p:ext uri="{BB962C8B-B14F-4D97-AF65-F5344CB8AC3E}">
        <p14:creationId xmlns:p14="http://schemas.microsoft.com/office/powerpoint/2010/main" val="38598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object 2"/>
          <p:cNvSpPr txBox="1">
            <a:spLocks noChangeArrowheads="1"/>
          </p:cNvSpPr>
          <p:nvPr/>
        </p:nvSpPr>
        <p:spPr bwMode="auto">
          <a:xfrm>
            <a:off x="651867" y="2185986"/>
            <a:ext cx="42179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875" rIns="0" bIns="0">
            <a:spAutoFit/>
          </a:bodyPr>
          <a:lstStyle>
            <a:lvl1pPr marL="373063" indent="-360363">
              <a:spcBef>
                <a:spcPct val="20000"/>
              </a:spcBef>
              <a:buFont typeface="Arial" panose="020B0604020202020204" pitchFamily="34" charset="0"/>
              <a:buChar char="•"/>
              <a:tabLst>
                <a:tab pos="373063"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373063"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373063"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373063" algn="l"/>
              </a:tabLst>
              <a:defRPr sz="2000">
                <a:solidFill>
                  <a:schemeClr val="tx1"/>
                </a:solidFill>
                <a:latin typeface="Calibri" panose="020F0502020204030204" pitchFamily="34" charset="0"/>
                <a:ea typeface="ＭＳ Ｐゴシック" panose="020B0600070205080204" pitchFamily="34" charset="-128"/>
              </a:defRPr>
            </a:lvl9pPr>
          </a:lstStyle>
          <a:p>
            <a:pPr>
              <a:spcBef>
                <a:spcPts val="1125"/>
              </a:spcBef>
              <a:buFont typeface="Wingdings" panose="05000000000000000000" pitchFamily="2" charset="2"/>
              <a:buChar char=""/>
            </a:pPr>
            <a:r>
              <a:rPr lang="fr-FR" altLang="fr-FR" sz="2200" b="1" dirty="0">
                <a:latin typeface="Arial" panose="020B0604020202020204" pitchFamily="34" charset="0"/>
              </a:rPr>
              <a:t>Etude cas – témoins (1/4)</a:t>
            </a:r>
            <a:endParaRPr lang="fr-FR" altLang="fr-FR" sz="2200" dirty="0">
              <a:latin typeface="Arial" panose="020B0604020202020204" pitchFamily="34" charset="0"/>
            </a:endParaRPr>
          </a:p>
          <a:p>
            <a:pPr>
              <a:spcBef>
                <a:spcPts val="1025"/>
              </a:spcBef>
              <a:buFont typeface="Wingdings" panose="05000000000000000000" pitchFamily="2" charset="2"/>
              <a:buChar char=""/>
            </a:pPr>
            <a:r>
              <a:rPr lang="fr-FR" altLang="fr-FR" sz="2200" b="1" dirty="0">
                <a:latin typeface="Arial" panose="020B0604020202020204" pitchFamily="34" charset="0"/>
              </a:rPr>
              <a:t>1/2002 </a:t>
            </a:r>
            <a:r>
              <a:rPr lang="fr-FR" altLang="fr-FR" b="1" baseline="1000" dirty="0">
                <a:latin typeface="Symbol" panose="05050102010706020507" pitchFamily="18" charset="2"/>
              </a:rPr>
              <a:t></a:t>
            </a:r>
            <a:r>
              <a:rPr lang="fr-FR" altLang="fr-FR" b="1" baseline="1000" dirty="0">
                <a:latin typeface="Times New Roman" panose="02020603050405020304" pitchFamily="18" charset="0"/>
                <a:cs typeface="Times New Roman" panose="02020603050405020304" pitchFamily="18" charset="0"/>
              </a:rPr>
              <a:t> </a:t>
            </a:r>
            <a:r>
              <a:rPr lang="fr-FR" altLang="fr-FR" sz="2200" b="1" dirty="0">
                <a:latin typeface="Arial" panose="020B0604020202020204" pitchFamily="34" charset="0"/>
              </a:rPr>
              <a:t>12/2013</a:t>
            </a:r>
            <a:endParaRPr lang="fr-FR" altLang="fr-FR" sz="2200" dirty="0">
              <a:latin typeface="Arial" panose="020B0604020202020204" pitchFamily="34" charset="0"/>
            </a:endParaRPr>
          </a:p>
          <a:p>
            <a:pPr>
              <a:spcBef>
                <a:spcPts val="1000"/>
              </a:spcBef>
              <a:buFont typeface="Wingdings" panose="05000000000000000000" pitchFamily="2" charset="2"/>
              <a:buChar char=""/>
            </a:pPr>
            <a:r>
              <a:rPr lang="fr-FR" altLang="fr-FR" sz="2200" b="1" dirty="0">
                <a:latin typeface="Arial" panose="020B0604020202020204" pitchFamily="34" charset="0"/>
              </a:rPr>
              <a:t>Assur Maladie Taïwan</a:t>
            </a:r>
            <a:endParaRPr lang="fr-FR" altLang="fr-FR" sz="2200" dirty="0">
              <a:latin typeface="Arial" panose="020B0604020202020204" pitchFamily="34" charset="0"/>
            </a:endParaRPr>
          </a:p>
          <a:p>
            <a:pPr eaLnBrk="1" hangingPunct="1">
              <a:lnSpc>
                <a:spcPct val="138000"/>
              </a:lnSpc>
              <a:spcBef>
                <a:spcPct val="0"/>
              </a:spcBef>
              <a:buFont typeface="Wingdings" panose="05000000000000000000" pitchFamily="2" charset="2"/>
              <a:buChar char=""/>
            </a:pPr>
            <a:r>
              <a:rPr lang="fr-FR" altLang="fr-FR" sz="2200" b="1" dirty="0">
                <a:latin typeface="Arial" panose="020B0604020202020204" pitchFamily="34" charset="0"/>
              </a:rPr>
              <a:t>Données croisées avec Agence de  l’Environnement (368 communes)</a:t>
            </a:r>
            <a:endParaRPr lang="fr-FR" altLang="fr-FR" sz="2200" dirty="0">
              <a:latin typeface="Arial" panose="020B0604020202020204" pitchFamily="34" charset="0"/>
            </a:endParaRPr>
          </a:p>
          <a:p>
            <a:pPr eaLnBrk="1" hangingPunct="1">
              <a:spcBef>
                <a:spcPct val="0"/>
              </a:spcBef>
              <a:buFontTx/>
              <a:buNone/>
            </a:pPr>
            <a:endParaRPr lang="fr-FR" altLang="fr-FR" sz="2400" dirty="0">
              <a:latin typeface="Times New Roman" panose="02020603050405020304" pitchFamily="18" charset="0"/>
              <a:cs typeface="Times New Roman" panose="02020603050405020304" pitchFamily="18" charset="0"/>
            </a:endParaRPr>
          </a:p>
          <a:p>
            <a:pPr algn="ctr">
              <a:spcBef>
                <a:spcPts val="1900"/>
              </a:spcBef>
              <a:buNone/>
            </a:pPr>
            <a:r>
              <a:rPr lang="fr-FR" altLang="fr-FR" b="1" baseline="1000" dirty="0">
                <a:solidFill>
                  <a:srgbClr val="FF0000"/>
                </a:solidFill>
                <a:latin typeface="Symbol" panose="05050102010706020507" pitchFamily="18" charset="2"/>
              </a:rPr>
              <a:t></a:t>
            </a:r>
            <a:r>
              <a:rPr lang="fr-FR" altLang="fr-FR" b="1" baseline="1000" dirty="0">
                <a:solidFill>
                  <a:srgbClr val="FF0000"/>
                </a:solidFill>
                <a:latin typeface="Times New Roman" panose="02020603050405020304" pitchFamily="18" charset="0"/>
                <a:cs typeface="Times New Roman" panose="02020603050405020304" pitchFamily="18" charset="0"/>
              </a:rPr>
              <a:t> </a:t>
            </a:r>
            <a:r>
              <a:rPr lang="fr-FR" altLang="fr-FR" sz="2200" b="1" dirty="0">
                <a:latin typeface="Arial" panose="020B0604020202020204" pitchFamily="34" charset="0"/>
              </a:rPr>
              <a:t>5 283 PR	</a:t>
            </a:r>
            <a:r>
              <a:rPr lang="fr-FR" altLang="fr-FR" sz="2200" b="1" i="1" dirty="0">
                <a:latin typeface="Arial" panose="020B0604020202020204" pitchFamily="34" charset="0"/>
              </a:rPr>
              <a:t>vs</a:t>
            </a:r>
            <a:r>
              <a:rPr lang="fr-FR" altLang="fr-FR" sz="2200" b="1" dirty="0">
                <a:latin typeface="Arial" panose="020B0604020202020204" pitchFamily="34" charset="0"/>
              </a:rPr>
              <a:t>	21 132 T</a:t>
            </a:r>
            <a:endParaRPr lang="fr-FR" altLang="fr-FR" sz="2200" dirty="0">
              <a:latin typeface="Arial" panose="020B0604020202020204" pitchFamily="34" charset="0"/>
            </a:endParaRPr>
          </a:p>
        </p:txBody>
      </p:sp>
      <p:sp>
        <p:nvSpPr>
          <p:cNvPr id="3" name="object 3"/>
          <p:cNvSpPr txBox="1"/>
          <p:nvPr/>
        </p:nvSpPr>
        <p:spPr>
          <a:xfrm>
            <a:off x="2077244" y="1432079"/>
            <a:ext cx="3338513" cy="228600"/>
          </a:xfrm>
          <a:prstGeom prst="rect">
            <a:avLst/>
          </a:prstGeom>
        </p:spPr>
        <p:txBody>
          <a:bodyPr lIns="0" tIns="12700" rIns="0" bIns="0">
            <a:spAutoFit/>
          </a:bodyPr>
          <a:lstStyle/>
          <a:p>
            <a:pPr marL="12700">
              <a:spcBef>
                <a:spcPts val="100"/>
              </a:spcBef>
              <a:defRPr/>
            </a:pPr>
            <a:r>
              <a:rPr sz="1400" b="1" spc="-5" dirty="0">
                <a:solidFill>
                  <a:schemeClr val="bg1">
                    <a:lumMod val="50000"/>
                  </a:schemeClr>
                </a:solidFill>
                <a:latin typeface="Arial"/>
                <a:cs typeface="Arial"/>
              </a:rPr>
              <a:t>Ann Rheum Dis</a:t>
            </a:r>
            <a:r>
              <a:rPr sz="1400" b="1" spc="-75" dirty="0">
                <a:solidFill>
                  <a:schemeClr val="bg1">
                    <a:lumMod val="50000"/>
                  </a:schemeClr>
                </a:solidFill>
                <a:latin typeface="Arial"/>
                <a:cs typeface="Arial"/>
              </a:rPr>
              <a:t> </a:t>
            </a:r>
            <a:r>
              <a:rPr sz="1400" b="1" spc="-5" dirty="0">
                <a:solidFill>
                  <a:schemeClr val="bg1">
                    <a:lumMod val="50000"/>
                  </a:schemeClr>
                </a:solidFill>
                <a:latin typeface="Arial"/>
                <a:cs typeface="Arial"/>
              </a:rPr>
              <a:t>2019;78:1288-91</a:t>
            </a:r>
            <a:endParaRPr sz="1400" dirty="0">
              <a:solidFill>
                <a:schemeClr val="bg1">
                  <a:lumMod val="50000"/>
                </a:schemeClr>
              </a:solidFill>
              <a:latin typeface="Arial"/>
              <a:cs typeface="Arial"/>
            </a:endParaRPr>
          </a:p>
        </p:txBody>
      </p:sp>
      <p:sp>
        <p:nvSpPr>
          <p:cNvPr id="4" name="object 4"/>
          <p:cNvSpPr txBox="1"/>
          <p:nvPr/>
        </p:nvSpPr>
        <p:spPr>
          <a:xfrm>
            <a:off x="1320988" y="957572"/>
            <a:ext cx="5400675" cy="406400"/>
          </a:xfrm>
          <a:prstGeom prst="rect">
            <a:avLst/>
          </a:prstGeom>
          <a:noFill/>
        </p:spPr>
        <p:txBody>
          <a:bodyPr lIns="0" tIns="36830" rIns="0" bIns="0">
            <a:spAutoFit/>
          </a:bodyPr>
          <a:lstStyle/>
          <a:p>
            <a:pPr marL="250825">
              <a:spcBef>
                <a:spcPts val="290"/>
              </a:spcBef>
              <a:defRPr/>
            </a:pPr>
            <a:r>
              <a:rPr sz="2400" spc="-5" dirty="0">
                <a:latin typeface="Arial"/>
                <a:cs typeface="Arial"/>
              </a:rPr>
              <a:t>Résultats de l’étude de </a:t>
            </a:r>
            <a:r>
              <a:rPr sz="2400" spc="-70" dirty="0">
                <a:latin typeface="Arial"/>
                <a:cs typeface="Arial"/>
              </a:rPr>
              <a:t>K.T.</a:t>
            </a:r>
            <a:r>
              <a:rPr sz="2400" spc="-30" dirty="0">
                <a:latin typeface="Arial"/>
                <a:cs typeface="Arial"/>
              </a:rPr>
              <a:t> </a:t>
            </a:r>
            <a:r>
              <a:rPr sz="2400" spc="-50" dirty="0">
                <a:latin typeface="Arial"/>
                <a:cs typeface="Arial"/>
              </a:rPr>
              <a:t>Tang</a:t>
            </a:r>
            <a:endParaRPr sz="2400" dirty="0">
              <a:latin typeface="Arial"/>
              <a:cs typeface="Arial"/>
            </a:endParaRPr>
          </a:p>
        </p:txBody>
      </p:sp>
      <p:sp>
        <p:nvSpPr>
          <p:cNvPr id="5" name="object 5"/>
          <p:cNvSpPr txBox="1"/>
          <p:nvPr/>
        </p:nvSpPr>
        <p:spPr>
          <a:xfrm>
            <a:off x="2381448" y="6109821"/>
            <a:ext cx="758825" cy="376237"/>
          </a:xfrm>
          <a:prstGeom prst="rect">
            <a:avLst/>
          </a:prstGeom>
          <a:solidFill>
            <a:srgbClr val="FFC000"/>
          </a:solidFill>
          <a:ln w="12700">
            <a:solidFill>
              <a:srgbClr val="5B9BD5"/>
            </a:solidFill>
          </a:ln>
        </p:spPr>
        <p:txBody>
          <a:bodyPr lIns="0" tIns="36830" rIns="0" bIns="0">
            <a:spAutoFit/>
          </a:bodyPr>
          <a:lstStyle/>
          <a:p>
            <a:pPr marL="311150">
              <a:spcBef>
                <a:spcPts val="290"/>
              </a:spcBef>
              <a:defRPr/>
            </a:pPr>
            <a:r>
              <a:rPr sz="2200" b="1" spc="-5" dirty="0">
                <a:latin typeface="Arial"/>
                <a:cs typeface="Arial"/>
              </a:rPr>
              <a:t>NS</a:t>
            </a:r>
            <a:endParaRPr sz="2200" dirty="0">
              <a:latin typeface="Arial"/>
              <a:cs typeface="Arial"/>
            </a:endParaRPr>
          </a:p>
        </p:txBody>
      </p:sp>
      <p:sp>
        <p:nvSpPr>
          <p:cNvPr id="184326" name="object 6"/>
          <p:cNvSpPr>
            <a:spLocks noChangeArrowheads="1"/>
          </p:cNvSpPr>
          <p:nvPr/>
        </p:nvSpPr>
        <p:spPr bwMode="auto">
          <a:xfrm>
            <a:off x="5415757" y="3495982"/>
            <a:ext cx="3276600" cy="21177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sp>
        <p:nvSpPr>
          <p:cNvPr id="184327" name="object 7"/>
          <p:cNvSpPr>
            <a:spLocks noChangeArrowheads="1"/>
          </p:cNvSpPr>
          <p:nvPr/>
        </p:nvSpPr>
        <p:spPr bwMode="auto">
          <a:xfrm>
            <a:off x="8855356" y="3542019"/>
            <a:ext cx="969963" cy="20256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fr-FR" altLang="fr-FR" sz="1800"/>
          </a:p>
        </p:txBody>
      </p:sp>
      <p:sp>
        <p:nvSpPr>
          <p:cNvPr id="9" name="object 9"/>
          <p:cNvSpPr txBox="1">
            <a:spLocks noGrp="1"/>
          </p:cNvSpPr>
          <p:nvPr>
            <p:ph type="title"/>
          </p:nvPr>
        </p:nvSpPr>
        <p:spPr>
          <a:xfrm>
            <a:off x="987986" y="297788"/>
            <a:ext cx="6434790" cy="408958"/>
          </a:xfrm>
          <a:ln w="28575">
            <a:noFill/>
          </a:ln>
        </p:spPr>
        <p:txBody>
          <a:bodyPr vert="horz" wrap="square" lIns="0" tIns="20955" rIns="0" bIns="0" rtlCol="0" anchor="ctr">
            <a:spAutoFit/>
          </a:bodyPr>
          <a:lstStyle/>
          <a:p>
            <a:pPr marL="494030">
              <a:spcBef>
                <a:spcPts val="165"/>
              </a:spcBef>
              <a:tabLst>
                <a:tab pos="2054225" algn="l"/>
              </a:tabLst>
              <a:defRPr/>
            </a:pPr>
            <a:r>
              <a:rPr sz="2800" b="1" spc="-5" dirty="0">
                <a:solidFill>
                  <a:srgbClr val="0000CC"/>
                </a:solidFill>
              </a:rPr>
              <a:t>PR</a:t>
            </a:r>
            <a:r>
              <a:rPr lang="fr-FR" sz="2800" b="1" dirty="0">
                <a:solidFill>
                  <a:srgbClr val="0000CC"/>
                </a:solidFill>
              </a:rPr>
              <a:t> </a:t>
            </a:r>
            <a:r>
              <a:rPr sz="2800" b="1" dirty="0">
                <a:solidFill>
                  <a:srgbClr val="0000CC"/>
                </a:solidFill>
              </a:rPr>
              <a:t>et</a:t>
            </a:r>
            <a:r>
              <a:rPr lang="fr-FR" sz="2800" b="1" dirty="0">
                <a:solidFill>
                  <a:srgbClr val="0000CC"/>
                </a:solidFill>
              </a:rPr>
              <a:t> </a:t>
            </a:r>
            <a:r>
              <a:rPr sz="2800" b="1" spc="-5" dirty="0">
                <a:solidFill>
                  <a:srgbClr val="0000CC"/>
                </a:solidFill>
              </a:rPr>
              <a:t>Pollution</a:t>
            </a:r>
            <a:r>
              <a:rPr sz="2800" b="1" spc="-20" dirty="0">
                <a:solidFill>
                  <a:srgbClr val="0000CC"/>
                </a:solidFill>
              </a:rPr>
              <a:t> </a:t>
            </a:r>
            <a:r>
              <a:rPr sz="2800" b="1" dirty="0">
                <a:solidFill>
                  <a:srgbClr val="0000CC"/>
                </a:solidFill>
              </a:rPr>
              <a:t>atmosphérique</a:t>
            </a:r>
          </a:p>
        </p:txBody>
      </p:sp>
      <p:sp>
        <p:nvSpPr>
          <p:cNvPr id="2" name="ZoneTexte 1"/>
          <p:cNvSpPr txBox="1"/>
          <p:nvPr/>
        </p:nvSpPr>
        <p:spPr>
          <a:xfrm>
            <a:off x="5166006" y="2234700"/>
            <a:ext cx="3689350" cy="646112"/>
          </a:xfrm>
          <a:prstGeom prst="rect">
            <a:avLst/>
          </a:prstGeom>
          <a:solidFill>
            <a:schemeClr val="accent2">
              <a:lumMod val="20000"/>
              <a:lumOff val="80000"/>
            </a:schemeClr>
          </a:solidFill>
        </p:spPr>
        <p:txBody>
          <a:bodyPr wrap="none">
            <a:spAutoFit/>
          </a:bodyPr>
          <a:lstStyle/>
          <a:p>
            <a:pPr algn="ctr" eaLnBrk="1" hangingPunct="1">
              <a:defRPr/>
            </a:pPr>
            <a:r>
              <a:rPr lang="fr-FR" dirty="0"/>
              <a:t>Association </a:t>
            </a:r>
            <a:r>
              <a:rPr lang="fr-FR" b="1" dirty="0"/>
              <a:t>Lupus et exposition NO</a:t>
            </a:r>
            <a:r>
              <a:rPr lang="fr-FR" b="1" baseline="-25000" dirty="0"/>
              <a:t>2</a:t>
            </a:r>
          </a:p>
          <a:p>
            <a:pPr algn="ctr" eaLnBrk="1" hangingPunct="1">
              <a:defRPr/>
            </a:pPr>
            <a:r>
              <a:rPr lang="fr-FR" b="1" dirty="0">
                <a:solidFill>
                  <a:srgbClr val="FF0000"/>
                </a:solidFill>
              </a:rPr>
              <a:t>OR: 1,46 </a:t>
            </a:r>
            <a:r>
              <a:rPr lang="fr-FR" dirty="0"/>
              <a:t>[1,03- 2,08]</a:t>
            </a:r>
          </a:p>
        </p:txBody>
      </p:sp>
      <p:sp>
        <p:nvSpPr>
          <p:cNvPr id="184330" name="ZoneTexte 5"/>
          <p:cNvSpPr txBox="1">
            <a:spLocks noChangeArrowheads="1"/>
          </p:cNvSpPr>
          <p:nvPr/>
        </p:nvSpPr>
        <p:spPr bwMode="auto">
          <a:xfrm>
            <a:off x="5843495" y="6075363"/>
            <a:ext cx="378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fr-FR" altLang="fr-FR" sz="1800" dirty="0"/>
              <a:t>Ajustement sur:</a:t>
            </a:r>
          </a:p>
          <a:p>
            <a:pPr algn="ctr" eaLnBrk="1" hangingPunct="1">
              <a:spcBef>
                <a:spcPct val="0"/>
              </a:spcBef>
              <a:buFontTx/>
              <a:buNone/>
            </a:pPr>
            <a:r>
              <a:rPr lang="fr-FR" altLang="fr-FR" sz="1800" dirty="0"/>
              <a:t>âge, sexe, urbanisation, revenus foyer</a:t>
            </a:r>
          </a:p>
        </p:txBody>
      </p:sp>
      <p:sp>
        <p:nvSpPr>
          <p:cNvPr id="184331"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A2F2ED4-E0C9-4B19-8A62-9FCC36CA73D9}" type="slidenum">
              <a:rPr lang="fr-FR" altLang="fr-FR" sz="1200">
                <a:solidFill>
                  <a:srgbClr val="898989"/>
                </a:solidFill>
              </a:rPr>
              <a:pPr>
                <a:spcBef>
                  <a:spcPct val="0"/>
                </a:spcBef>
                <a:buFontTx/>
                <a:buNone/>
              </a:pPr>
              <a:t>14</a:t>
            </a:fld>
            <a:endParaRPr lang="fr-FR" altLang="fr-FR" sz="1200">
              <a:solidFill>
                <a:srgbClr val="898989"/>
              </a:solidFill>
            </a:endParaRPr>
          </a:p>
        </p:txBody>
      </p:sp>
      <p:pic>
        <p:nvPicPr>
          <p:cNvPr id="6" name="Image 5"/>
          <p:cNvPicPr>
            <a:picLocks noChangeAspect="1"/>
          </p:cNvPicPr>
          <p:nvPr/>
        </p:nvPicPr>
        <p:blipFill>
          <a:blip r:embed="rId4"/>
          <a:stretch>
            <a:fillRect/>
          </a:stretch>
        </p:blipFill>
        <p:spPr>
          <a:xfrm>
            <a:off x="9380108" y="291840"/>
            <a:ext cx="2539910" cy="2539910"/>
          </a:xfrm>
          <a:prstGeom prst="rect">
            <a:avLst/>
          </a:prstGeom>
        </p:spPr>
      </p:pic>
    </p:spTree>
    <p:extLst>
      <p:ext uri="{BB962C8B-B14F-4D97-AF65-F5344CB8AC3E}">
        <p14:creationId xmlns:p14="http://schemas.microsoft.com/office/powerpoint/2010/main" val="350196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0708" y="-222070"/>
            <a:ext cx="10400213" cy="1168809"/>
          </a:xfrm>
        </p:spPr>
        <p:txBody>
          <a:bodyPr>
            <a:normAutofit/>
          </a:bodyPr>
          <a:lstStyle/>
          <a:p>
            <a:pPr algn="ctr"/>
            <a:r>
              <a:rPr lang="fr-FR" sz="3600" b="1" dirty="0">
                <a:solidFill>
                  <a:srgbClr val="0000CC"/>
                </a:solidFill>
              </a:rPr>
              <a:t>Risque de PR selon l’exposition aux polluants de l’air</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357845181"/>
              </p:ext>
            </p:extLst>
          </p:nvPr>
        </p:nvGraphicFramePr>
        <p:xfrm>
          <a:off x="239484" y="803048"/>
          <a:ext cx="11699967" cy="5983607"/>
        </p:xfrm>
        <a:graphic>
          <a:graphicData uri="http://schemas.openxmlformats.org/drawingml/2006/table">
            <a:tbl>
              <a:tblPr firstRow="1" bandRow="1">
                <a:tableStyleId>{21E4AEA4-8DFA-4A89-87EB-49C32662AFE0}</a:tableStyleId>
              </a:tblPr>
              <a:tblGrid>
                <a:gridCol w="1719945">
                  <a:extLst>
                    <a:ext uri="{9D8B030D-6E8A-4147-A177-3AD203B41FA5}">
                      <a16:colId xmlns:a16="http://schemas.microsoft.com/office/drawing/2014/main" val="3234928427"/>
                    </a:ext>
                  </a:extLst>
                </a:gridCol>
                <a:gridCol w="1985554">
                  <a:extLst>
                    <a:ext uri="{9D8B030D-6E8A-4147-A177-3AD203B41FA5}">
                      <a16:colId xmlns:a16="http://schemas.microsoft.com/office/drawing/2014/main" val="4264617870"/>
                    </a:ext>
                  </a:extLst>
                </a:gridCol>
                <a:gridCol w="2821577">
                  <a:extLst>
                    <a:ext uri="{9D8B030D-6E8A-4147-A177-3AD203B41FA5}">
                      <a16:colId xmlns:a16="http://schemas.microsoft.com/office/drawing/2014/main" val="2324076129"/>
                    </a:ext>
                  </a:extLst>
                </a:gridCol>
                <a:gridCol w="5172891">
                  <a:extLst>
                    <a:ext uri="{9D8B030D-6E8A-4147-A177-3AD203B41FA5}">
                      <a16:colId xmlns:a16="http://schemas.microsoft.com/office/drawing/2014/main" val="2992859083"/>
                    </a:ext>
                  </a:extLst>
                </a:gridCol>
              </a:tblGrid>
              <a:tr h="391263">
                <a:tc>
                  <a:txBody>
                    <a:bodyPr/>
                    <a:lstStyle/>
                    <a:p>
                      <a:pPr algn="ctr">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Auteur de l’étude</a:t>
                      </a:r>
                    </a:p>
                  </a:txBody>
                  <a:tcPr marL="68580" marR="68580" marT="0" marB="0"/>
                </a:tc>
                <a:tc>
                  <a:txBody>
                    <a:bodyPr/>
                    <a:lstStyle/>
                    <a:p>
                      <a:pPr algn="ctr">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Type d’étude</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Populations</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Risque de PR</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503298"/>
                  </a:ext>
                </a:extLst>
              </a:tr>
              <a:tr h="503860">
                <a:tc>
                  <a:txBody>
                    <a:bodyPr/>
                    <a:lstStyle/>
                    <a:p>
                      <a:pPr algn="l">
                        <a:lnSpc>
                          <a:spcPct val="100000"/>
                        </a:lnSpc>
                        <a:spcAft>
                          <a:spcPts val="0"/>
                        </a:spcAft>
                      </a:pPr>
                      <a:r>
                        <a:rPr lang="fr-FR" sz="1400" b="1" i="0" dirty="0">
                          <a:solidFill>
                            <a:schemeClr val="tx1"/>
                          </a:solidFill>
                          <a:effectLst/>
                          <a:latin typeface="+mn-lt"/>
                          <a:ea typeface="Calibri" panose="020F0502020204030204" pitchFamily="34" charset="0"/>
                          <a:cs typeface="Times New Roman" panose="02020603050405020304" pitchFamily="18" charset="0"/>
                        </a:rPr>
                        <a:t>Hart JE</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Ann </a:t>
                      </a:r>
                      <a:r>
                        <a:rPr lang="fr-FR" sz="1400" b="1" i="1"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Rheum</a:t>
                      </a: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Dis 2013</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 cas témoins</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Suède</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1497 PR incidente 2536 témoins</a:t>
                      </a:r>
                    </a:p>
                  </a:txBody>
                  <a:tcPr marL="68580" marR="68580" marT="0" marB="0"/>
                </a:tc>
                <a:tc>
                  <a:txBody>
                    <a:bodyPr/>
                    <a:lstStyle/>
                    <a:p>
                      <a:pPr algn="l">
                        <a:lnSpc>
                          <a:spcPct val="100000"/>
                        </a:lnSpc>
                        <a:spcAft>
                          <a:spcPts val="0"/>
                        </a:spcAft>
                      </a:pPr>
                      <a:r>
                        <a:rPr lang="fr-FR" sz="1400" dirty="0">
                          <a:solidFill>
                            <a:srgbClr val="FF0000"/>
                          </a:solidFill>
                          <a:effectLst/>
                          <a:latin typeface="+mn-lt"/>
                          <a:ea typeface="Calibri" panose="020F0502020204030204" pitchFamily="34" charset="0"/>
                          <a:cs typeface="Times New Roman" panose="02020603050405020304" pitchFamily="18" charset="0"/>
                        </a:rPr>
                        <a:t>SO2: OR 1,18 (0,97- 1,43)</a:t>
                      </a:r>
                    </a:p>
                    <a:p>
                      <a:pPr algn="l">
                        <a:lnSpc>
                          <a:spcPct val="100000"/>
                        </a:lnSpc>
                        <a:spcAft>
                          <a:spcPts val="0"/>
                        </a:spcAft>
                      </a:pPr>
                      <a:r>
                        <a:rPr lang="fr-FR" sz="1400" dirty="0">
                          <a:solidFill>
                            <a:srgbClr val="FF0000"/>
                          </a:solidFill>
                          <a:effectLst/>
                          <a:latin typeface="+mn-lt"/>
                          <a:ea typeface="Calibri" panose="020F0502020204030204" pitchFamily="34" charset="0"/>
                          <a:cs typeface="Times New Roman" panose="02020603050405020304" pitchFamily="18" charset="0"/>
                        </a:rPr>
                        <a:t>NO2:</a:t>
                      </a:r>
                      <a:r>
                        <a:rPr lang="fr-FR" sz="1400" baseline="0" dirty="0">
                          <a:solidFill>
                            <a:srgbClr val="FF0000"/>
                          </a:solidFill>
                          <a:effectLst/>
                          <a:latin typeface="+mn-lt"/>
                          <a:ea typeface="Calibri" panose="020F0502020204030204" pitchFamily="34" charset="0"/>
                          <a:cs typeface="Times New Roman" panose="02020603050405020304" pitchFamily="18" charset="0"/>
                        </a:rPr>
                        <a:t> OR 1,09 (0,99-1,19)</a:t>
                      </a:r>
                      <a:endParaRPr lang="fr-FR" sz="14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7004661"/>
                  </a:ext>
                </a:extLst>
              </a:tr>
              <a:tr h="655450">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Hart JE </a:t>
                      </a:r>
                    </a:p>
                    <a:p>
                      <a:pPr algn="l">
                        <a:lnSpc>
                          <a:spcPct val="100000"/>
                        </a:lnSpc>
                        <a:spcAft>
                          <a:spcPts val="0"/>
                        </a:spcAft>
                      </a:pPr>
                      <a:r>
                        <a:rPr lang="fr-FR" sz="1400" b="1" i="1"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Arthritis</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Care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Res</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2013</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 cas-témoins </a:t>
                      </a:r>
                    </a:p>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cohorte</a:t>
                      </a:r>
                      <a:r>
                        <a:rPr lang="fr-FR" sz="1400" baseline="0" dirty="0">
                          <a:effectLst/>
                          <a:latin typeface="+mn-lt"/>
                          <a:ea typeface="Calibri" panose="020F0502020204030204" pitchFamily="34" charset="0"/>
                          <a:cs typeface="Times New Roman" panose="02020603050405020304" pitchFamily="18" charset="0"/>
                        </a:rPr>
                        <a:t> NHS </a:t>
                      </a:r>
                      <a:r>
                        <a:rPr lang="fr-FR" sz="1400" dirty="0">
                          <a:effectLst/>
                          <a:latin typeface="+mn-lt"/>
                          <a:ea typeface="Calibri" panose="020F0502020204030204" pitchFamily="34" charset="0"/>
                          <a:cs typeface="Times New Roman" panose="02020603050405020304" pitchFamily="18" charset="0"/>
                        </a:rPr>
                        <a:t>infirmières</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Etats</a:t>
                      </a:r>
                      <a:r>
                        <a:rPr lang="fr-FR" sz="1400" b="1" baseline="0" dirty="0">
                          <a:effectLst/>
                          <a:latin typeface="+mn-lt"/>
                          <a:ea typeface="Calibri" panose="020F0502020204030204" pitchFamily="34" charset="0"/>
                          <a:cs typeface="Times New Roman" panose="02020603050405020304" pitchFamily="18" charset="0"/>
                        </a:rPr>
                        <a:t> Unis</a:t>
                      </a:r>
                      <a:endParaRPr lang="fr-FR" sz="1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2.536 Témoins et 1.497 PR incidentes</a:t>
                      </a:r>
                    </a:p>
                  </a:txBody>
                  <a:tcPr marL="68580" marR="68580" marT="0" marB="0"/>
                </a:tc>
                <a:tc>
                  <a:txBody>
                    <a:bodyPr/>
                    <a:lstStyle/>
                    <a:p>
                      <a:pPr algn="l">
                        <a:lnSpc>
                          <a:spcPct val="100000"/>
                        </a:lnSpc>
                        <a:spcAft>
                          <a:spcPts val="0"/>
                        </a:spcAft>
                      </a:pPr>
                      <a:r>
                        <a:rPr lang="en-US" sz="1400" dirty="0">
                          <a:solidFill>
                            <a:srgbClr val="FF0000"/>
                          </a:solidFill>
                          <a:effectLst/>
                          <a:latin typeface="+mn-lt"/>
                          <a:ea typeface="Calibri" panose="020F0502020204030204" pitchFamily="34" charset="0"/>
                          <a:cs typeface="Times New Roman" panose="02020603050405020304" pitchFamily="18" charset="0"/>
                        </a:rPr>
                        <a:t>PM</a:t>
                      </a:r>
                      <a:r>
                        <a:rPr lang="en-US" sz="1400" baseline="-25000" dirty="0">
                          <a:solidFill>
                            <a:srgbClr val="FF0000"/>
                          </a:solidFill>
                          <a:effectLst/>
                          <a:latin typeface="+mn-lt"/>
                          <a:ea typeface="Calibri" panose="020F0502020204030204" pitchFamily="34" charset="0"/>
                          <a:cs typeface="Times New Roman" panose="02020603050405020304" pitchFamily="18" charset="0"/>
                        </a:rPr>
                        <a:t>10</a:t>
                      </a:r>
                      <a:r>
                        <a:rPr lang="en-US" sz="1400" dirty="0">
                          <a:solidFill>
                            <a:srgbClr val="FF0000"/>
                          </a:solidFill>
                          <a:effectLst/>
                          <a:latin typeface="+mn-lt"/>
                          <a:ea typeface="Calibri" panose="020F0502020204030204" pitchFamily="34" charset="0"/>
                          <a:cs typeface="Times New Roman" panose="02020603050405020304" pitchFamily="18" charset="0"/>
                        </a:rPr>
                        <a:t> (2 µg/m</a:t>
                      </a:r>
                      <a:r>
                        <a:rPr lang="en-US" sz="1400" baseline="30000" dirty="0">
                          <a:solidFill>
                            <a:srgbClr val="FF0000"/>
                          </a:solidFill>
                          <a:effectLst/>
                          <a:latin typeface="+mn-lt"/>
                          <a:ea typeface="Calibri" panose="020F0502020204030204" pitchFamily="34" charset="0"/>
                          <a:cs typeface="Times New Roman" panose="02020603050405020304" pitchFamily="18" charset="0"/>
                        </a:rPr>
                        <a:t>3</a:t>
                      </a:r>
                      <a:r>
                        <a:rPr lang="en-US" sz="1400" dirty="0">
                          <a:solidFill>
                            <a:srgbClr val="FF0000"/>
                          </a:solidFill>
                          <a:effectLst/>
                          <a:latin typeface="+mn-lt"/>
                          <a:ea typeface="Calibri" panose="020F0502020204030204" pitchFamily="34" charset="0"/>
                          <a:cs typeface="Times New Roman" panose="02020603050405020304" pitchFamily="18" charset="0"/>
                        </a:rPr>
                        <a:t>) :</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en-US" sz="1400" dirty="0">
                          <a:solidFill>
                            <a:srgbClr val="FF0000"/>
                          </a:solidFill>
                          <a:effectLst/>
                          <a:latin typeface="+mn-lt"/>
                          <a:ea typeface="Calibri" panose="020F0502020204030204" pitchFamily="34" charset="0"/>
                          <a:cs typeface="Times New Roman" panose="02020603050405020304" pitchFamily="18" charset="0"/>
                        </a:rPr>
                        <a:t>OR = 0,99 (0,92-1,07)</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en-US" sz="1400" dirty="0">
                          <a:solidFill>
                            <a:srgbClr val="FF0000"/>
                          </a:solidFill>
                          <a:effectLst/>
                          <a:latin typeface="+mn-lt"/>
                          <a:ea typeface="Calibri" panose="020F0502020204030204" pitchFamily="34" charset="0"/>
                          <a:cs typeface="Times New Roman" panose="02020603050405020304" pitchFamily="18" charset="0"/>
                        </a:rPr>
                        <a:t>SO</a:t>
                      </a:r>
                      <a:r>
                        <a:rPr lang="en-US" sz="1400" baseline="-25000" dirty="0">
                          <a:solidFill>
                            <a:srgbClr val="FF0000"/>
                          </a:solidFill>
                          <a:effectLst/>
                          <a:latin typeface="+mn-lt"/>
                          <a:ea typeface="Calibri" panose="020F0502020204030204" pitchFamily="34" charset="0"/>
                          <a:cs typeface="Times New Roman" panose="02020603050405020304" pitchFamily="18" charset="0"/>
                        </a:rPr>
                        <a:t>2</a:t>
                      </a:r>
                      <a:r>
                        <a:rPr lang="en-US" sz="1400" dirty="0">
                          <a:solidFill>
                            <a:srgbClr val="FF0000"/>
                          </a:solidFill>
                          <a:effectLst/>
                          <a:latin typeface="+mn-lt"/>
                          <a:ea typeface="Calibri" panose="020F0502020204030204" pitchFamily="34" charset="0"/>
                          <a:cs typeface="Times New Roman" panose="02020603050405020304" pitchFamily="18" charset="0"/>
                        </a:rPr>
                        <a:t> (8 µg/m</a:t>
                      </a:r>
                      <a:r>
                        <a:rPr lang="en-US" sz="1400" baseline="30000" dirty="0">
                          <a:solidFill>
                            <a:srgbClr val="FF0000"/>
                          </a:solidFill>
                          <a:effectLst/>
                          <a:latin typeface="+mn-lt"/>
                          <a:ea typeface="Calibri" panose="020F0502020204030204" pitchFamily="34" charset="0"/>
                          <a:cs typeface="Times New Roman" panose="02020603050405020304" pitchFamily="18" charset="0"/>
                        </a:rPr>
                        <a:t>3</a:t>
                      </a:r>
                      <a:r>
                        <a:rPr lang="en-US" sz="1400" dirty="0">
                          <a:solidFill>
                            <a:srgbClr val="FF0000"/>
                          </a:solidFill>
                          <a:effectLst/>
                          <a:latin typeface="+mn-lt"/>
                          <a:ea typeface="Calibri" panose="020F0502020204030204" pitchFamily="34" charset="0"/>
                          <a:cs typeface="Times New Roman" panose="02020603050405020304" pitchFamily="18" charset="0"/>
                        </a:rPr>
                        <a:t>) = 1,18 (0,97-1,43)</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FF0000"/>
                          </a:solidFill>
                          <a:effectLst/>
                          <a:latin typeface="+mn-lt"/>
                          <a:ea typeface="Calibri" panose="020F0502020204030204" pitchFamily="34" charset="0"/>
                          <a:cs typeface="Times New Roman" panose="02020603050405020304" pitchFamily="18" charset="0"/>
                        </a:rPr>
                        <a:t>NO</a:t>
                      </a:r>
                      <a:r>
                        <a:rPr lang="fr-FR" sz="1400" baseline="-25000" dirty="0">
                          <a:solidFill>
                            <a:srgbClr val="FF0000"/>
                          </a:solidFill>
                          <a:effectLst/>
                          <a:latin typeface="+mn-lt"/>
                          <a:ea typeface="Calibri" panose="020F0502020204030204" pitchFamily="34" charset="0"/>
                          <a:cs typeface="Times New Roman" panose="02020603050405020304" pitchFamily="18" charset="0"/>
                        </a:rPr>
                        <a:t>2</a:t>
                      </a:r>
                      <a:r>
                        <a:rPr lang="fr-FR" sz="1400" dirty="0">
                          <a:solidFill>
                            <a:srgbClr val="FF0000"/>
                          </a:solidFill>
                          <a:effectLst/>
                          <a:latin typeface="+mn-lt"/>
                          <a:ea typeface="Calibri" panose="020F0502020204030204" pitchFamily="34" charset="0"/>
                          <a:cs typeface="Times New Roman" panose="02020603050405020304" pitchFamily="18" charset="0"/>
                        </a:rPr>
                        <a:t> (9 µg/m</a:t>
                      </a:r>
                      <a:r>
                        <a:rPr lang="fr-FR" sz="1400" baseline="30000" dirty="0">
                          <a:solidFill>
                            <a:srgbClr val="FF0000"/>
                          </a:solidFill>
                          <a:effectLst/>
                          <a:latin typeface="+mn-lt"/>
                          <a:ea typeface="Calibri" panose="020F0502020204030204" pitchFamily="34" charset="0"/>
                          <a:cs typeface="Times New Roman" panose="02020603050405020304" pitchFamily="18" charset="0"/>
                        </a:rPr>
                        <a:t>3</a:t>
                      </a:r>
                      <a:r>
                        <a:rPr lang="fr-FR" sz="1400" dirty="0">
                          <a:solidFill>
                            <a:srgbClr val="FF0000"/>
                          </a:solidFill>
                          <a:effectLst/>
                          <a:latin typeface="+mn-lt"/>
                          <a:ea typeface="Calibri" panose="020F0502020204030204" pitchFamily="34" charset="0"/>
                          <a:cs typeface="Times New Roman" panose="02020603050405020304" pitchFamily="18" charset="0"/>
                        </a:rPr>
                        <a:t>) = 1,09 (0,99-1,19) </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0520042"/>
                  </a:ext>
                </a:extLst>
              </a:tr>
              <a:tr h="655450">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De </a:t>
                      </a:r>
                      <a:r>
                        <a:rPr lang="fr-FR" sz="1400" b="1" dirty="0" err="1">
                          <a:effectLst/>
                          <a:latin typeface="+mn-lt"/>
                          <a:ea typeface="Calibri" panose="020F0502020204030204" pitchFamily="34" charset="0"/>
                          <a:cs typeface="Times New Roman" panose="02020603050405020304" pitchFamily="18" charset="0"/>
                        </a:rPr>
                        <a:t>Roos</a:t>
                      </a:r>
                      <a:r>
                        <a:rPr lang="fr-FR" sz="1400" b="1" dirty="0">
                          <a:effectLst/>
                          <a:latin typeface="+mn-lt"/>
                          <a:ea typeface="Calibri" panose="020F0502020204030204" pitchFamily="34" charset="0"/>
                          <a:cs typeface="Times New Roman" panose="02020603050405020304" pitchFamily="18" charset="0"/>
                        </a:rPr>
                        <a:t> AJ</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Environ </a:t>
                      </a:r>
                      <a:r>
                        <a:rPr lang="fr-FR" sz="1400" b="1" i="1"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Health</a:t>
                      </a: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a:t>
                      </a:r>
                      <a:r>
                        <a:rPr lang="fr-FR" sz="1400" b="1" i="1"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Perspect</a:t>
                      </a: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2014</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 cas-contrôle</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Canada</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640.041 Témoins</a:t>
                      </a:r>
                      <a:r>
                        <a:rPr lang="fr-FR" sz="1400" baseline="0" dirty="0">
                          <a:effectLst/>
                          <a:latin typeface="+mn-lt"/>
                          <a:ea typeface="Calibri" panose="020F0502020204030204" pitchFamily="34" charset="0"/>
                          <a:cs typeface="Times New Roman" panose="02020603050405020304" pitchFamily="18" charset="0"/>
                        </a:rPr>
                        <a:t> </a:t>
                      </a:r>
                      <a:r>
                        <a:rPr lang="fr-FR" sz="1400" dirty="0">
                          <a:effectLst/>
                          <a:latin typeface="+mn-lt"/>
                          <a:ea typeface="Calibri" panose="020F0502020204030204" pitchFamily="34" charset="0"/>
                          <a:cs typeface="Times New Roman" panose="02020603050405020304" pitchFamily="18" charset="0"/>
                        </a:rPr>
                        <a:t>et 2.692 PR</a:t>
                      </a:r>
                    </a:p>
                  </a:txBody>
                  <a:tcPr marL="68580" marR="68580" marT="0" marB="0"/>
                </a:tc>
                <a:tc>
                  <a:txBody>
                    <a:bodyPr/>
                    <a:lstStyle/>
                    <a:p>
                      <a:pPr algn="l">
                        <a:lnSpc>
                          <a:spcPct val="100000"/>
                        </a:lnSpc>
                      </a:pPr>
                      <a:r>
                        <a:rPr lang="en-US" sz="1400" kern="1200" dirty="0">
                          <a:solidFill>
                            <a:srgbClr val="FF0000"/>
                          </a:solidFill>
                          <a:effectLst/>
                          <a:latin typeface="+mn-lt"/>
                          <a:ea typeface="+mn-ea"/>
                          <a:cs typeface="+mn-cs"/>
                        </a:rPr>
                        <a:t>NO</a:t>
                      </a:r>
                      <a:r>
                        <a:rPr lang="en-US" sz="1400" kern="1200" baseline="-25000" dirty="0">
                          <a:solidFill>
                            <a:srgbClr val="FF0000"/>
                          </a:solidFill>
                          <a:effectLst/>
                          <a:latin typeface="+mn-lt"/>
                          <a:ea typeface="+mn-ea"/>
                          <a:cs typeface="+mn-cs"/>
                        </a:rPr>
                        <a:t>2</a:t>
                      </a:r>
                      <a:r>
                        <a:rPr lang="en-US" sz="1400" kern="1200" dirty="0">
                          <a:solidFill>
                            <a:srgbClr val="FF0000"/>
                          </a:solidFill>
                          <a:effectLst/>
                          <a:latin typeface="+mn-lt"/>
                          <a:ea typeface="+mn-ea"/>
                          <a:cs typeface="+mn-cs"/>
                        </a:rPr>
                        <a:t> </a:t>
                      </a:r>
                      <a:r>
                        <a:rPr lang="fr-FR" sz="1400" kern="1200" baseline="0" dirty="0">
                          <a:solidFill>
                            <a:srgbClr val="FF0000"/>
                          </a:solidFill>
                          <a:effectLst/>
                          <a:latin typeface="+mn-lt"/>
                          <a:ea typeface="+mn-ea"/>
                          <a:cs typeface="+mn-cs"/>
                        </a:rPr>
                        <a:t> </a:t>
                      </a:r>
                      <a:r>
                        <a:rPr lang="en-US" sz="1400" kern="1200" dirty="0">
                          <a:solidFill>
                            <a:srgbClr val="FF0000"/>
                          </a:solidFill>
                          <a:effectLst/>
                          <a:latin typeface="+mn-lt"/>
                          <a:ea typeface="+mn-ea"/>
                          <a:cs typeface="+mn-cs"/>
                        </a:rPr>
                        <a:t>OR = 0,89 (0,84-0,94)</a:t>
                      </a:r>
                      <a:endParaRPr lang="fr-FR" sz="1400" kern="1200" dirty="0">
                        <a:solidFill>
                          <a:srgbClr val="FF0000"/>
                        </a:solidFill>
                        <a:effectLst/>
                        <a:latin typeface="+mn-lt"/>
                        <a:ea typeface="+mn-ea"/>
                        <a:cs typeface="+mn-cs"/>
                      </a:endParaRPr>
                    </a:p>
                    <a:p>
                      <a:pPr algn="l">
                        <a:lnSpc>
                          <a:spcPct val="100000"/>
                        </a:lnSpc>
                      </a:pPr>
                      <a:r>
                        <a:rPr lang="en-US" sz="1400" kern="1200" dirty="0">
                          <a:solidFill>
                            <a:srgbClr val="FF0000"/>
                          </a:solidFill>
                          <a:effectLst/>
                          <a:latin typeface="+mn-lt"/>
                          <a:ea typeface="+mn-ea"/>
                          <a:cs typeface="+mn-cs"/>
                        </a:rPr>
                        <a:t>NO : OR = 0,96 (0,92-1)</a:t>
                      </a:r>
                      <a:endParaRPr lang="fr-FR" sz="1400" kern="1200" dirty="0">
                        <a:solidFill>
                          <a:srgbClr val="FF0000"/>
                        </a:solidFill>
                        <a:effectLst/>
                        <a:latin typeface="+mn-lt"/>
                        <a:ea typeface="+mn-ea"/>
                        <a:cs typeface="+mn-cs"/>
                      </a:endParaRPr>
                    </a:p>
                  </a:txBody>
                  <a:tcPr/>
                </a:tc>
                <a:extLst>
                  <a:ext uri="{0D108BD9-81ED-4DB2-BD59-A6C34878D82A}">
                    <a16:rowId xmlns:a16="http://schemas.microsoft.com/office/drawing/2014/main" val="3719647758"/>
                  </a:ext>
                </a:extLst>
              </a:tr>
              <a:tr h="655450">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Chang KH</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Environ</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Int 2016</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a:t>
                      </a:r>
                      <a:r>
                        <a:rPr lang="fr-FR" sz="1400" baseline="0" dirty="0">
                          <a:effectLst/>
                          <a:latin typeface="+mn-lt"/>
                          <a:ea typeface="Calibri" panose="020F0502020204030204" pitchFamily="34" charset="0"/>
                          <a:cs typeface="Times New Roman" panose="02020603050405020304" pitchFamily="18" charset="0"/>
                        </a:rPr>
                        <a:t> </a:t>
                      </a:r>
                      <a:r>
                        <a:rPr lang="fr-FR" sz="1400" dirty="0">
                          <a:effectLst/>
                          <a:latin typeface="+mn-lt"/>
                          <a:ea typeface="Calibri" panose="020F0502020204030204" pitchFamily="34" charset="0"/>
                          <a:cs typeface="Times New Roman" panose="02020603050405020304" pitchFamily="18" charset="0"/>
                        </a:rPr>
                        <a:t>longitudinale rétrospective </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Taiwan</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PM</a:t>
                      </a:r>
                      <a:r>
                        <a:rPr lang="fr-FR" sz="1400" baseline="-25000" dirty="0">
                          <a:effectLst/>
                          <a:latin typeface="+mn-lt"/>
                          <a:ea typeface="Calibri" panose="020F0502020204030204" pitchFamily="34" charset="0"/>
                          <a:cs typeface="Times New Roman" panose="02020603050405020304" pitchFamily="18" charset="0"/>
                        </a:rPr>
                        <a:t>2.5 </a:t>
                      </a:r>
                      <a:r>
                        <a:rPr lang="fr-FR" sz="1400" dirty="0">
                          <a:effectLst/>
                          <a:latin typeface="+mn-lt"/>
                          <a:ea typeface="Calibri" panose="020F0502020204030204" pitchFamily="34" charset="0"/>
                          <a:cs typeface="Times New Roman" panose="02020603050405020304" pitchFamily="18" charset="0"/>
                        </a:rPr>
                        <a:t>:</a:t>
                      </a:r>
                      <a:r>
                        <a:rPr lang="fr-FR" sz="1400" baseline="0" dirty="0">
                          <a:effectLst/>
                          <a:latin typeface="+mn-lt"/>
                          <a:ea typeface="Calibri" panose="020F0502020204030204" pitchFamily="34" charset="0"/>
                          <a:cs typeface="Times New Roman" panose="02020603050405020304" pitchFamily="18" charset="0"/>
                        </a:rPr>
                        <a:t> </a:t>
                      </a:r>
                      <a:r>
                        <a:rPr lang="fr-FR" sz="1400" dirty="0">
                          <a:effectLst/>
                          <a:latin typeface="+mn-lt"/>
                          <a:ea typeface="Calibri" panose="020F0502020204030204" pitchFamily="34" charset="0"/>
                          <a:cs typeface="Times New Roman" panose="02020603050405020304" pitchFamily="18" charset="0"/>
                        </a:rPr>
                        <a:t>244.413 Témoins et 236 PR</a:t>
                      </a:r>
                    </a:p>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NO</a:t>
                      </a:r>
                      <a:r>
                        <a:rPr lang="fr-FR" sz="1400" baseline="-25000" dirty="0">
                          <a:effectLst/>
                          <a:latin typeface="+mn-lt"/>
                          <a:ea typeface="Calibri" panose="020F0502020204030204" pitchFamily="34" charset="0"/>
                          <a:cs typeface="Times New Roman" panose="02020603050405020304" pitchFamily="18" charset="0"/>
                        </a:rPr>
                        <a:t>2</a:t>
                      </a:r>
                      <a:r>
                        <a:rPr lang="fr-FR" sz="1400" dirty="0">
                          <a:effectLst/>
                          <a:latin typeface="+mn-lt"/>
                          <a:ea typeface="Calibri" panose="020F0502020204030204" pitchFamily="34" charset="0"/>
                          <a:cs typeface="Times New Roman" panose="02020603050405020304" pitchFamily="18" charset="0"/>
                        </a:rPr>
                        <a:t> : 247.419 Témoins et 376 PR</a:t>
                      </a:r>
                    </a:p>
                  </a:txBody>
                  <a:tcPr marL="68580" marR="68580" marT="0" marB="0"/>
                </a:tc>
                <a:tc>
                  <a:txBody>
                    <a:bodyPr/>
                    <a:lstStyle/>
                    <a:p>
                      <a:pPr algn="l">
                        <a:lnSpc>
                          <a:spcPct val="100000"/>
                        </a:lnSpc>
                        <a:spcAft>
                          <a:spcPts val="0"/>
                        </a:spcAft>
                      </a:pPr>
                      <a:r>
                        <a:rPr lang="en-US" sz="1400" dirty="0">
                          <a:solidFill>
                            <a:srgbClr val="FF0000"/>
                          </a:solidFill>
                          <a:effectLst/>
                          <a:latin typeface="+mn-lt"/>
                          <a:ea typeface="Calibri" panose="020F0502020204030204" pitchFamily="34" charset="0"/>
                          <a:cs typeface="Times New Roman" panose="02020603050405020304" pitchFamily="18" charset="0"/>
                        </a:rPr>
                        <a:t>PM2.5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en-US" sz="1400" dirty="0" err="1">
                          <a:solidFill>
                            <a:srgbClr val="FF0000"/>
                          </a:solidFill>
                          <a:effectLst/>
                          <a:latin typeface="+mn-lt"/>
                          <a:ea typeface="Calibri" panose="020F0502020204030204" pitchFamily="34" charset="0"/>
                          <a:cs typeface="Times New Roman" panose="02020603050405020304" pitchFamily="18" charset="0"/>
                        </a:rPr>
                        <a:t>HRa</a:t>
                      </a:r>
                      <a:r>
                        <a:rPr lang="en-US" sz="1400" dirty="0">
                          <a:solidFill>
                            <a:srgbClr val="FF0000"/>
                          </a:solidFill>
                          <a:effectLst/>
                          <a:latin typeface="+mn-lt"/>
                          <a:ea typeface="Calibri" panose="020F0502020204030204" pitchFamily="34" charset="0"/>
                          <a:cs typeface="Times New Roman" panose="02020603050405020304" pitchFamily="18" charset="0"/>
                        </a:rPr>
                        <a:t> = 0,79 (0,53-1,16)</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en-US" sz="1400" dirty="0">
                          <a:solidFill>
                            <a:srgbClr val="00B050"/>
                          </a:solidFill>
                          <a:effectLst/>
                          <a:latin typeface="+mn-lt"/>
                          <a:ea typeface="Calibri" panose="020F0502020204030204" pitchFamily="34" charset="0"/>
                          <a:cs typeface="Times New Roman" panose="02020603050405020304" pitchFamily="18" charset="0"/>
                        </a:rPr>
                        <a:t>NO</a:t>
                      </a:r>
                      <a:r>
                        <a:rPr lang="en-US" sz="1400" baseline="-25000" dirty="0">
                          <a:solidFill>
                            <a:srgbClr val="00B050"/>
                          </a:solidFill>
                          <a:effectLst/>
                          <a:latin typeface="+mn-lt"/>
                          <a:ea typeface="Calibri" panose="020F0502020204030204" pitchFamily="34" charset="0"/>
                          <a:cs typeface="Times New Roman" panose="02020603050405020304" pitchFamily="18" charset="0"/>
                        </a:rPr>
                        <a:t>2</a:t>
                      </a:r>
                      <a:r>
                        <a:rPr lang="en-US" sz="1400" dirty="0">
                          <a:solidFill>
                            <a:srgbClr val="00B050"/>
                          </a:solidFill>
                          <a:effectLst/>
                          <a:latin typeface="+mn-lt"/>
                          <a:ea typeface="Calibri" panose="020F0502020204030204" pitchFamily="34" charset="0"/>
                          <a:cs typeface="Times New Roman" panose="02020603050405020304" pitchFamily="18" charset="0"/>
                        </a:rPr>
                        <a:t>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en-US" sz="1400" dirty="0">
                          <a:solidFill>
                            <a:srgbClr val="00B050"/>
                          </a:solidFill>
                          <a:effectLst/>
                          <a:latin typeface="+mn-lt"/>
                          <a:ea typeface="Calibri" panose="020F0502020204030204" pitchFamily="34" charset="0"/>
                          <a:cs typeface="Times New Roman" panose="02020603050405020304" pitchFamily="18" charset="0"/>
                        </a:rPr>
                        <a:t>Quartile 3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en-US" sz="1400" dirty="0" err="1">
                          <a:solidFill>
                            <a:srgbClr val="00B050"/>
                          </a:solidFill>
                          <a:effectLst/>
                          <a:latin typeface="+mn-lt"/>
                          <a:ea typeface="Calibri" panose="020F0502020204030204" pitchFamily="34" charset="0"/>
                          <a:cs typeface="Times New Roman" panose="02020603050405020304" pitchFamily="18" charset="0"/>
                        </a:rPr>
                        <a:t>HRa</a:t>
                      </a:r>
                      <a:r>
                        <a:rPr lang="en-US" sz="1400" dirty="0">
                          <a:solidFill>
                            <a:srgbClr val="00B050"/>
                          </a:solidFill>
                          <a:effectLst/>
                          <a:latin typeface="+mn-lt"/>
                          <a:ea typeface="Calibri" panose="020F0502020204030204" pitchFamily="34" charset="0"/>
                          <a:cs typeface="Times New Roman" panose="02020603050405020304" pitchFamily="18" charset="0"/>
                        </a:rPr>
                        <a:t> = 1,53 (1,12-2,09)</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Quartile 4 : </a:t>
                      </a:r>
                      <a:r>
                        <a:rPr lang="fr-FR" sz="1400" dirty="0" err="1">
                          <a:solidFill>
                            <a:srgbClr val="00B050"/>
                          </a:solidFill>
                          <a:effectLst/>
                          <a:latin typeface="+mn-lt"/>
                          <a:ea typeface="Calibri" panose="020F0502020204030204" pitchFamily="34" charset="0"/>
                          <a:cs typeface="Times New Roman" panose="02020603050405020304" pitchFamily="18" charset="0"/>
                        </a:rPr>
                        <a:t>HRa</a:t>
                      </a:r>
                      <a:r>
                        <a:rPr lang="fr-FR" sz="1400" dirty="0">
                          <a:solidFill>
                            <a:srgbClr val="00B050"/>
                          </a:solidFill>
                          <a:effectLst/>
                          <a:latin typeface="+mn-lt"/>
                          <a:ea typeface="Calibri" panose="020F0502020204030204" pitchFamily="34" charset="0"/>
                          <a:cs typeface="Times New Roman" panose="02020603050405020304" pitchFamily="18" charset="0"/>
                        </a:rPr>
                        <a:t> = 1,52 (1,11-2,08)</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4454490"/>
                  </a:ext>
                </a:extLst>
              </a:tr>
              <a:tr h="655450">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Shin J</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Int</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J Environ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Res</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Public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Health</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2019</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 cas-contrôle</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Corée du Sud</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1.776 Témoins et 444 PR</a:t>
                      </a:r>
                    </a:p>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pPr algn="l">
                        <a:lnSpc>
                          <a:spcPct val="100000"/>
                        </a:lnSpc>
                        <a:spcAft>
                          <a:spcPts val="0"/>
                        </a:spcAft>
                      </a:pPr>
                      <a:r>
                        <a:rPr lang="fr-FR" sz="1400" dirty="0">
                          <a:solidFill>
                            <a:srgbClr val="FF0000"/>
                          </a:solidFill>
                          <a:effectLst/>
                          <a:latin typeface="+mn-lt"/>
                          <a:ea typeface="Calibri" panose="020F0502020204030204" pitchFamily="34" charset="0"/>
                          <a:cs typeface="Times New Roman" panose="02020603050405020304" pitchFamily="18" charset="0"/>
                        </a:rPr>
                        <a:t>Pas d’association avec PM</a:t>
                      </a:r>
                      <a:r>
                        <a:rPr lang="fr-FR" sz="1400" baseline="-25000" dirty="0">
                          <a:solidFill>
                            <a:srgbClr val="FF0000"/>
                          </a:solidFill>
                          <a:effectLst/>
                          <a:latin typeface="+mn-lt"/>
                          <a:ea typeface="Calibri" panose="020F0502020204030204" pitchFamily="34" charset="0"/>
                          <a:cs typeface="Times New Roman" panose="02020603050405020304" pitchFamily="18" charset="0"/>
                        </a:rPr>
                        <a:t>10</a:t>
                      </a:r>
                      <a:r>
                        <a:rPr lang="fr-FR" sz="1400" dirty="0">
                          <a:solidFill>
                            <a:srgbClr val="FF0000"/>
                          </a:solidFill>
                          <a:effectLst/>
                          <a:latin typeface="+mn-lt"/>
                          <a:ea typeface="Calibri" panose="020F0502020204030204" pitchFamily="34" charset="0"/>
                          <a:cs typeface="Times New Roman" panose="02020603050405020304" pitchFamily="18" charset="0"/>
                        </a:rPr>
                        <a:t>, SO</a:t>
                      </a:r>
                      <a:r>
                        <a:rPr lang="fr-FR" sz="1400" baseline="-25000" dirty="0">
                          <a:solidFill>
                            <a:srgbClr val="FF0000"/>
                          </a:solidFill>
                          <a:effectLst/>
                          <a:latin typeface="+mn-lt"/>
                          <a:ea typeface="Calibri" panose="020F0502020204030204" pitchFamily="34" charset="0"/>
                          <a:cs typeface="Times New Roman" panose="02020603050405020304" pitchFamily="18" charset="0"/>
                        </a:rPr>
                        <a:t>2</a:t>
                      </a:r>
                      <a:r>
                        <a:rPr lang="fr-FR" sz="1400" dirty="0">
                          <a:solidFill>
                            <a:srgbClr val="FF0000"/>
                          </a:solidFill>
                          <a:effectLst/>
                          <a:latin typeface="+mn-lt"/>
                          <a:ea typeface="Calibri" panose="020F0502020204030204" pitchFamily="34" charset="0"/>
                          <a:cs typeface="Times New Roman" panose="02020603050405020304" pitchFamily="18" charset="0"/>
                        </a:rPr>
                        <a:t> et NO</a:t>
                      </a:r>
                      <a:r>
                        <a:rPr lang="fr-FR" sz="1400" baseline="-25000" dirty="0">
                          <a:solidFill>
                            <a:srgbClr val="FF0000"/>
                          </a:solidFill>
                          <a:effectLst/>
                          <a:latin typeface="+mn-lt"/>
                          <a:ea typeface="Calibri" panose="020F0502020204030204" pitchFamily="34" charset="0"/>
                          <a:cs typeface="Times New Roman" panose="02020603050405020304" pitchFamily="18" charset="0"/>
                        </a:rPr>
                        <a:t>2</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Ozone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(Quartile 3 versus &lt; 37,66 </a:t>
                      </a:r>
                      <a:r>
                        <a:rPr lang="fr-FR" sz="1400" dirty="0" err="1">
                          <a:solidFill>
                            <a:srgbClr val="00B050"/>
                          </a:solidFill>
                          <a:effectLst/>
                          <a:latin typeface="+mn-lt"/>
                          <a:ea typeface="Calibri" panose="020F0502020204030204" pitchFamily="34" charset="0"/>
                          <a:cs typeface="Times New Roman" panose="02020603050405020304" pitchFamily="18" charset="0"/>
                        </a:rPr>
                        <a:t>ppb</a:t>
                      </a:r>
                      <a:r>
                        <a:rPr lang="fr-FR" sz="1400" dirty="0">
                          <a:solidFill>
                            <a:srgbClr val="00B050"/>
                          </a:solidFill>
                          <a:effectLst/>
                          <a:latin typeface="+mn-lt"/>
                          <a:ea typeface="Calibri" panose="020F0502020204030204" pitchFamily="34" charset="0"/>
                          <a:cs typeface="Times New Roman" panose="02020603050405020304" pitchFamily="18" charset="0"/>
                        </a:rPr>
                        <a:t>)</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OR = 1,45 (1,08-1,96)</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Quartile 4 versus &lt; 37,66 </a:t>
                      </a:r>
                      <a:r>
                        <a:rPr lang="fr-FR" sz="1400" dirty="0" err="1">
                          <a:solidFill>
                            <a:srgbClr val="00B050"/>
                          </a:solidFill>
                          <a:effectLst/>
                          <a:latin typeface="+mn-lt"/>
                          <a:ea typeface="Calibri" panose="020F0502020204030204" pitchFamily="34" charset="0"/>
                          <a:cs typeface="Times New Roman" panose="02020603050405020304" pitchFamily="18" charset="0"/>
                        </a:rPr>
                        <a:t>ppb</a:t>
                      </a:r>
                      <a:r>
                        <a:rPr lang="fr-FR" sz="1400" dirty="0">
                          <a:solidFill>
                            <a:srgbClr val="00B050"/>
                          </a:solidFill>
                          <a:effectLst/>
                          <a:latin typeface="+mn-lt"/>
                          <a:ea typeface="Calibri" panose="020F0502020204030204" pitchFamily="34" charset="0"/>
                          <a:cs typeface="Times New Roman" panose="02020603050405020304" pitchFamily="18" charset="0"/>
                        </a:rPr>
                        <a:t>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OR = 1,35 (1 – 1,83)</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Monoxyde de carbone</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Quartile 2 : 1,52 (1,12-2,04)</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Quartile 3 : 1,57 (1,16-2,12)</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5635904"/>
                  </a:ext>
                </a:extLst>
              </a:tr>
              <a:tr h="655450">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Ho WC</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Int</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J Environ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Res</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Oublic</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a:t>
                      </a:r>
                      <a:r>
                        <a:rPr lang="fr-FR" sz="1400" b="1" i="1" baseline="0"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Health</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2022</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Cohorte de population </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Taiwan</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722.885 témoins</a:t>
                      </a:r>
                    </a:p>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9.338 PR</a:t>
                      </a:r>
                    </a:p>
                  </a:txBody>
                  <a:tcPr marL="68580" marR="68580" marT="0" marB="0"/>
                </a:tc>
                <a:tc>
                  <a:txBody>
                    <a:bodyPr/>
                    <a:lstStyle/>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PM</a:t>
                      </a:r>
                      <a:r>
                        <a:rPr lang="fr-FR" sz="1400" baseline="-25000" dirty="0">
                          <a:solidFill>
                            <a:srgbClr val="00B050"/>
                          </a:solidFill>
                          <a:effectLst/>
                          <a:latin typeface="+mn-lt"/>
                          <a:ea typeface="Calibri" panose="020F0502020204030204" pitchFamily="34" charset="0"/>
                          <a:cs typeface="Times New Roman" panose="02020603050405020304" pitchFamily="18" charset="0"/>
                        </a:rPr>
                        <a:t>2.5</a:t>
                      </a:r>
                      <a:r>
                        <a:rPr lang="fr-FR" sz="1400" dirty="0">
                          <a:solidFill>
                            <a:srgbClr val="00B050"/>
                          </a:solidFill>
                          <a:effectLst/>
                          <a:latin typeface="+mn-lt"/>
                          <a:ea typeface="Calibri" panose="020F0502020204030204" pitchFamily="34" charset="0"/>
                          <a:cs typeface="Times New Roman" panose="02020603050405020304" pitchFamily="18" charset="0"/>
                        </a:rPr>
                        <a:t> : </a:t>
                      </a:r>
                      <a:r>
                        <a:rPr lang="fr-FR" sz="1400" dirty="0" err="1">
                          <a:solidFill>
                            <a:srgbClr val="00B050"/>
                          </a:solidFill>
                          <a:effectLst/>
                          <a:latin typeface="+mn-lt"/>
                          <a:ea typeface="Calibri" panose="020F0502020204030204" pitchFamily="34" charset="0"/>
                          <a:cs typeface="Times New Roman" panose="02020603050405020304" pitchFamily="18" charset="0"/>
                        </a:rPr>
                        <a:t>HRa</a:t>
                      </a:r>
                      <a:r>
                        <a:rPr lang="fr-FR" sz="1400" dirty="0">
                          <a:solidFill>
                            <a:srgbClr val="00B050"/>
                          </a:solidFill>
                          <a:effectLst/>
                          <a:latin typeface="+mn-lt"/>
                          <a:ea typeface="Calibri" panose="020F0502020204030204" pitchFamily="34" charset="0"/>
                          <a:cs typeface="Times New Roman" panose="02020603050405020304" pitchFamily="18" charset="0"/>
                        </a:rPr>
                        <a:t> = 1,053 (1,043-1,063)</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PM</a:t>
                      </a:r>
                      <a:r>
                        <a:rPr lang="fr-FR" sz="1400" baseline="-25000" dirty="0">
                          <a:solidFill>
                            <a:srgbClr val="00B050"/>
                          </a:solidFill>
                          <a:effectLst/>
                          <a:latin typeface="+mn-lt"/>
                          <a:ea typeface="Calibri" panose="020F0502020204030204" pitchFamily="34" charset="0"/>
                          <a:cs typeface="Times New Roman" panose="02020603050405020304" pitchFamily="18" charset="0"/>
                        </a:rPr>
                        <a:t>10</a:t>
                      </a:r>
                      <a:r>
                        <a:rPr lang="fr-FR" sz="1400" dirty="0">
                          <a:solidFill>
                            <a:srgbClr val="00B050"/>
                          </a:solidFill>
                          <a:effectLst/>
                          <a:latin typeface="+mn-lt"/>
                          <a:ea typeface="Calibri" panose="020F0502020204030204" pitchFamily="34" charset="0"/>
                          <a:cs typeface="Times New Roman" panose="02020603050405020304" pitchFamily="18" charset="0"/>
                        </a:rPr>
                        <a:t> : </a:t>
                      </a:r>
                      <a:r>
                        <a:rPr lang="fr-FR" sz="1400" dirty="0" err="1">
                          <a:solidFill>
                            <a:srgbClr val="00B050"/>
                          </a:solidFill>
                          <a:effectLst/>
                          <a:latin typeface="+mn-lt"/>
                          <a:ea typeface="Calibri" panose="020F0502020204030204" pitchFamily="34" charset="0"/>
                          <a:cs typeface="Times New Roman" panose="02020603050405020304" pitchFamily="18" charset="0"/>
                        </a:rPr>
                        <a:t>HRa</a:t>
                      </a:r>
                      <a:r>
                        <a:rPr lang="fr-FR" sz="1400" dirty="0">
                          <a:solidFill>
                            <a:srgbClr val="00B050"/>
                          </a:solidFill>
                          <a:effectLst/>
                          <a:latin typeface="+mn-lt"/>
                          <a:ea typeface="Calibri" panose="020F0502020204030204" pitchFamily="34" charset="0"/>
                          <a:cs typeface="Times New Roman" panose="02020603050405020304" pitchFamily="18" charset="0"/>
                        </a:rPr>
                        <a:t> : 1,048 (1,039-1,058)</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5760886"/>
                  </a:ext>
                </a:extLst>
              </a:tr>
              <a:tr h="561814">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Park JS</a:t>
                      </a:r>
                    </a:p>
                    <a:p>
                      <a:pPr algn="l">
                        <a:lnSpc>
                          <a:spcPct val="100000"/>
                        </a:lnSpc>
                        <a:spcAft>
                          <a:spcPts val="0"/>
                        </a:spcAft>
                      </a:pPr>
                      <a:r>
                        <a:rPr lang="fr-FR" sz="1400" b="1" i="1" dirty="0" err="1">
                          <a:solidFill>
                            <a:schemeClr val="tx1">
                              <a:lumMod val="50000"/>
                              <a:lumOff val="50000"/>
                            </a:schemeClr>
                          </a:solidFill>
                          <a:effectLst/>
                          <a:latin typeface="+mn-lt"/>
                          <a:ea typeface="Calibri" panose="020F0502020204030204" pitchFamily="34" charset="0"/>
                          <a:cs typeface="Times New Roman" panose="02020603050405020304" pitchFamily="18" charset="0"/>
                        </a:rPr>
                        <a:t>Rheumatology</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2021</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Corée du Sud</a:t>
                      </a:r>
                    </a:p>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230.034 Témoins et 254 PR</a:t>
                      </a:r>
                    </a:p>
                  </a:txBody>
                  <a:tcPr marL="68580" marR="68580" marT="0" marB="0"/>
                </a:tc>
                <a:tc>
                  <a:txBody>
                    <a:bodyPr/>
                    <a:lstStyle/>
                    <a:p>
                      <a:pPr algn="l">
                        <a:lnSpc>
                          <a:spcPct val="100000"/>
                        </a:lnSpc>
                        <a:spcAft>
                          <a:spcPts val="0"/>
                        </a:spcAft>
                      </a:pPr>
                      <a:r>
                        <a:rPr lang="fr-FR" sz="1400" dirty="0">
                          <a:solidFill>
                            <a:srgbClr val="00B050"/>
                          </a:solidFill>
                          <a:effectLst/>
                          <a:latin typeface="+mn-lt"/>
                          <a:ea typeface="Calibri" panose="020F0502020204030204" pitchFamily="34" charset="0"/>
                          <a:cs typeface="Times New Roman" panose="02020603050405020304" pitchFamily="18" charset="0"/>
                        </a:rPr>
                        <a:t>PM</a:t>
                      </a:r>
                      <a:r>
                        <a:rPr lang="fr-FR" sz="1400" baseline="-25000" dirty="0">
                          <a:solidFill>
                            <a:srgbClr val="00B050"/>
                          </a:solidFill>
                          <a:effectLst/>
                          <a:latin typeface="+mn-lt"/>
                          <a:ea typeface="Calibri" panose="020F0502020204030204" pitchFamily="34" charset="0"/>
                          <a:cs typeface="Times New Roman" panose="02020603050405020304" pitchFamily="18" charset="0"/>
                        </a:rPr>
                        <a:t>2.5</a:t>
                      </a:r>
                      <a:r>
                        <a:rPr lang="fr-FR" sz="1400" dirty="0">
                          <a:solidFill>
                            <a:srgbClr val="00B050"/>
                          </a:solidFill>
                          <a:effectLst/>
                          <a:latin typeface="+mn-lt"/>
                          <a:ea typeface="Calibri" panose="020F0502020204030204" pitchFamily="34" charset="0"/>
                          <a:cs typeface="Times New Roman" panose="02020603050405020304" pitchFamily="18" charset="0"/>
                        </a:rPr>
                        <a:t>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Quartile 4 : </a:t>
                      </a:r>
                      <a:r>
                        <a:rPr lang="fr-FR" sz="1400" dirty="0" err="1">
                          <a:solidFill>
                            <a:srgbClr val="00B050"/>
                          </a:solidFill>
                          <a:effectLst/>
                          <a:latin typeface="+mn-lt"/>
                          <a:ea typeface="Calibri" panose="020F0502020204030204" pitchFamily="34" charset="0"/>
                          <a:cs typeface="Times New Roman" panose="02020603050405020304" pitchFamily="18" charset="0"/>
                        </a:rPr>
                        <a:t>HRa</a:t>
                      </a:r>
                      <a:r>
                        <a:rPr lang="fr-FR" sz="1400" dirty="0">
                          <a:solidFill>
                            <a:srgbClr val="00B050"/>
                          </a:solidFill>
                          <a:effectLst/>
                          <a:latin typeface="+mn-lt"/>
                          <a:ea typeface="Calibri" panose="020F0502020204030204" pitchFamily="34" charset="0"/>
                          <a:cs typeface="Times New Roman" panose="02020603050405020304" pitchFamily="18" charset="0"/>
                        </a:rPr>
                        <a:t> = 1,83 (1,07-3,11)</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fr-FR" sz="1400" dirty="0">
                          <a:solidFill>
                            <a:srgbClr val="FF0000"/>
                          </a:solidFill>
                          <a:effectLst/>
                          <a:latin typeface="+mn-lt"/>
                          <a:ea typeface="Calibri" panose="020F0502020204030204" pitchFamily="34" charset="0"/>
                          <a:cs typeface="Times New Roman" panose="02020603050405020304" pitchFamily="18" charset="0"/>
                        </a:rPr>
                        <a:t>PM</a:t>
                      </a:r>
                      <a:r>
                        <a:rPr lang="fr-FR" sz="1400" baseline="-25000" dirty="0">
                          <a:solidFill>
                            <a:srgbClr val="FF0000"/>
                          </a:solidFill>
                          <a:effectLst/>
                          <a:latin typeface="+mn-lt"/>
                          <a:ea typeface="Calibri" panose="020F0502020204030204" pitchFamily="34" charset="0"/>
                          <a:cs typeface="Times New Roman" panose="02020603050405020304" pitchFamily="18" charset="0"/>
                        </a:rPr>
                        <a:t>2,5-10 </a:t>
                      </a:r>
                      <a:r>
                        <a:rPr lang="fr-FR" sz="1400" dirty="0">
                          <a:solidFill>
                            <a:srgbClr val="FF0000"/>
                          </a:solidFill>
                          <a:effectLst/>
                          <a:latin typeface="+mn-lt"/>
                          <a:ea typeface="Calibri" panose="020F0502020204030204" pitchFamily="34" charset="0"/>
                          <a:cs typeface="Times New Roman" panose="02020603050405020304" pitchFamily="18" charset="0"/>
                        </a:rPr>
                        <a:t>:</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FF0000"/>
                          </a:solidFill>
                          <a:effectLst/>
                          <a:latin typeface="+mn-lt"/>
                          <a:ea typeface="Calibri" panose="020F0502020204030204" pitchFamily="34" charset="0"/>
                          <a:cs typeface="Times New Roman" panose="02020603050405020304" pitchFamily="18" charset="0"/>
                        </a:rPr>
                        <a:t>Quartile 4 : </a:t>
                      </a:r>
                      <a:r>
                        <a:rPr lang="fr-FR" sz="1400" dirty="0" err="1">
                          <a:solidFill>
                            <a:srgbClr val="FF0000"/>
                          </a:solidFill>
                          <a:effectLst/>
                          <a:latin typeface="+mn-lt"/>
                          <a:ea typeface="Calibri" panose="020F0502020204030204" pitchFamily="34" charset="0"/>
                          <a:cs typeface="Times New Roman" panose="02020603050405020304" pitchFamily="18" charset="0"/>
                        </a:rPr>
                        <a:t>HRa</a:t>
                      </a:r>
                      <a:r>
                        <a:rPr lang="fr-FR" sz="1400" dirty="0">
                          <a:solidFill>
                            <a:srgbClr val="FF0000"/>
                          </a:solidFill>
                          <a:effectLst/>
                          <a:latin typeface="+mn-lt"/>
                          <a:ea typeface="Calibri" panose="020F0502020204030204" pitchFamily="34" charset="0"/>
                          <a:cs typeface="Times New Roman" panose="02020603050405020304" pitchFamily="18" charset="0"/>
                        </a:rPr>
                        <a:t> = 1,47 (0,94-2,28)</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119477"/>
                  </a:ext>
                </a:extLst>
              </a:tr>
              <a:tr h="284809">
                <a:tc>
                  <a:txBody>
                    <a:bodyPr/>
                    <a:lstStyle/>
                    <a:p>
                      <a:pPr algn="l">
                        <a:lnSpc>
                          <a:spcPct val="100000"/>
                        </a:lnSpc>
                        <a:spcAft>
                          <a:spcPts val="0"/>
                        </a:spcAft>
                      </a:pPr>
                      <a:r>
                        <a:rPr lang="fr-FR" sz="1400" b="1" dirty="0" err="1">
                          <a:effectLst/>
                          <a:latin typeface="+mn-lt"/>
                          <a:ea typeface="Calibri" panose="020F0502020204030204" pitchFamily="34" charset="0"/>
                          <a:cs typeface="Times New Roman" panose="02020603050405020304" pitchFamily="18" charset="0"/>
                        </a:rPr>
                        <a:t>Adami</a:t>
                      </a:r>
                      <a:r>
                        <a:rPr lang="fr-FR" sz="1400" b="1" dirty="0">
                          <a:effectLst/>
                          <a:latin typeface="+mn-lt"/>
                          <a:ea typeface="Calibri" panose="020F0502020204030204" pitchFamily="34" charset="0"/>
                          <a:cs typeface="Times New Roman" panose="02020603050405020304" pitchFamily="18" charset="0"/>
                        </a:rPr>
                        <a:t> G 2022</a:t>
                      </a:r>
                    </a:p>
                    <a:p>
                      <a:pPr algn="l">
                        <a:lnSpc>
                          <a:spcPct val="100000"/>
                        </a:lnSpc>
                        <a:spcAft>
                          <a:spcPts val="0"/>
                        </a:spcAft>
                      </a:pPr>
                      <a:r>
                        <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rPr>
                        <a:t>RMD</a:t>
                      </a:r>
                      <a:r>
                        <a:rPr lang="fr-FR" sz="1400" b="1" i="1" baseline="0" dirty="0">
                          <a:solidFill>
                            <a:schemeClr val="tx1">
                              <a:lumMod val="50000"/>
                              <a:lumOff val="50000"/>
                            </a:schemeClr>
                          </a:solidFill>
                          <a:effectLst/>
                          <a:latin typeface="+mn-lt"/>
                          <a:ea typeface="Calibri" panose="020F0502020204030204" pitchFamily="34" charset="0"/>
                          <a:cs typeface="Times New Roman" panose="02020603050405020304" pitchFamily="18" charset="0"/>
                        </a:rPr>
                        <a:t> Open 2022</a:t>
                      </a:r>
                      <a:endParaRPr lang="fr-FR" sz="1400" b="1" i="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Etude observationnelle rétrospective </a:t>
                      </a:r>
                    </a:p>
                    <a:p>
                      <a:pPr algn="l">
                        <a:lnSpc>
                          <a:spcPct val="100000"/>
                        </a:lnSpc>
                        <a:spcAft>
                          <a:spcPts val="0"/>
                        </a:spcAft>
                      </a:pPr>
                      <a:r>
                        <a:rPr lang="fr-FR" sz="1400" b="1" dirty="0">
                          <a:effectLst/>
                          <a:latin typeface="+mn-lt"/>
                          <a:ea typeface="Calibri" panose="020F0502020204030204" pitchFamily="34" charset="0"/>
                          <a:cs typeface="Times New Roman" panose="02020603050405020304" pitchFamily="18" charset="0"/>
                        </a:rPr>
                        <a:t>Italie</a:t>
                      </a:r>
                    </a:p>
                  </a:txBody>
                  <a:tcPr marL="68580" marR="68580" marT="0" marB="0"/>
                </a:tc>
                <a:tc>
                  <a:txBody>
                    <a:bodyPr/>
                    <a:lstStyle/>
                    <a:p>
                      <a:pPr algn="l">
                        <a:lnSpc>
                          <a:spcPct val="100000"/>
                        </a:lnSpc>
                        <a:spcAft>
                          <a:spcPts val="0"/>
                        </a:spcAft>
                      </a:pPr>
                      <a:r>
                        <a:rPr lang="fr-FR" sz="1400" dirty="0">
                          <a:effectLst/>
                          <a:latin typeface="+mn-lt"/>
                          <a:ea typeface="Calibri" panose="020F0502020204030204" pitchFamily="34" charset="0"/>
                          <a:cs typeface="Times New Roman" panose="02020603050405020304" pitchFamily="18" charset="0"/>
                        </a:rPr>
                        <a:t>81.363 sujets et 3817 PR</a:t>
                      </a:r>
                    </a:p>
                  </a:txBody>
                  <a:tcPr marL="68580" marR="68580" marT="0" marB="0"/>
                </a:tc>
                <a:tc>
                  <a:txBody>
                    <a:bodyPr/>
                    <a:lstStyle/>
                    <a:p>
                      <a:pPr algn="l">
                        <a:lnSpc>
                          <a:spcPct val="100000"/>
                        </a:lnSpc>
                        <a:spcAft>
                          <a:spcPts val="0"/>
                        </a:spcAft>
                      </a:pPr>
                      <a:r>
                        <a:rPr lang="en-US" sz="1400" dirty="0">
                          <a:solidFill>
                            <a:srgbClr val="00B050"/>
                          </a:solidFill>
                          <a:effectLst/>
                          <a:latin typeface="+mn-lt"/>
                          <a:ea typeface="Calibri" panose="020F0502020204030204" pitchFamily="34" charset="0"/>
                          <a:cs typeface="Times New Roman" panose="02020603050405020304" pitchFamily="18" charset="0"/>
                        </a:rPr>
                        <a:t>PM10 ≥ 30 µg/m3 </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en-US" sz="1400" dirty="0">
                          <a:solidFill>
                            <a:srgbClr val="00B050"/>
                          </a:solidFill>
                          <a:effectLst/>
                          <a:latin typeface="+mn-lt"/>
                          <a:ea typeface="Calibri" panose="020F0502020204030204" pitchFamily="34" charset="0"/>
                          <a:cs typeface="Times New Roman" panose="02020603050405020304" pitchFamily="18" charset="0"/>
                        </a:rPr>
                        <a:t>OR = 1,408 (1,27-1,560)</a:t>
                      </a:r>
                      <a:endParaRPr lang="fr-FR" sz="1400" dirty="0">
                        <a:effectLst/>
                        <a:latin typeface="+mn-lt"/>
                        <a:ea typeface="Calibri" panose="020F0502020204030204" pitchFamily="34" charset="0"/>
                        <a:cs typeface="Times New Roman" panose="02020603050405020304" pitchFamily="18" charset="0"/>
                      </a:endParaRPr>
                    </a:p>
                    <a:p>
                      <a:pPr algn="l">
                        <a:lnSpc>
                          <a:spcPct val="100000"/>
                        </a:lnSpc>
                        <a:spcAft>
                          <a:spcPts val="0"/>
                        </a:spcAft>
                      </a:pPr>
                      <a:r>
                        <a:rPr lang="en-US" sz="1400" dirty="0">
                          <a:solidFill>
                            <a:srgbClr val="00B050"/>
                          </a:solidFill>
                          <a:effectLst/>
                          <a:latin typeface="+mn-lt"/>
                          <a:ea typeface="Calibri" panose="020F0502020204030204" pitchFamily="34" charset="0"/>
                          <a:cs typeface="Times New Roman" panose="02020603050405020304" pitchFamily="18" charset="0"/>
                        </a:rPr>
                        <a:t>PM2,5 ≥ 20 µg/m3</a:t>
                      </a:r>
                      <a:r>
                        <a:rPr lang="fr-FR" sz="1400" baseline="0" dirty="0">
                          <a:solidFill>
                            <a:schemeClr val="dk1"/>
                          </a:solidFill>
                          <a:effectLst/>
                          <a:latin typeface="+mn-lt"/>
                          <a:ea typeface="Calibri" panose="020F0502020204030204" pitchFamily="34" charset="0"/>
                          <a:cs typeface="Times New Roman" panose="02020603050405020304" pitchFamily="18" charset="0"/>
                        </a:rPr>
                        <a:t> </a:t>
                      </a:r>
                      <a:r>
                        <a:rPr lang="fr-FR" sz="1400" dirty="0">
                          <a:solidFill>
                            <a:srgbClr val="00B050"/>
                          </a:solidFill>
                          <a:effectLst/>
                          <a:latin typeface="+mn-lt"/>
                          <a:ea typeface="Calibri" panose="020F0502020204030204" pitchFamily="34" charset="0"/>
                          <a:cs typeface="Times New Roman" panose="02020603050405020304" pitchFamily="18" charset="0"/>
                        </a:rPr>
                        <a:t>OR = 1,559 (1,401-1,734) </a:t>
                      </a:r>
                      <a:endParaRPr lang="fr-FR"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5264441"/>
                  </a:ext>
                </a:extLst>
              </a:tr>
            </a:tbl>
          </a:graphicData>
        </a:graphic>
      </p:graphicFrame>
    </p:spTree>
    <p:extLst>
      <p:ext uri="{BB962C8B-B14F-4D97-AF65-F5344CB8AC3E}">
        <p14:creationId xmlns:p14="http://schemas.microsoft.com/office/powerpoint/2010/main" val="205172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re 1"/>
          <p:cNvSpPr>
            <a:spLocks noGrp="1"/>
          </p:cNvSpPr>
          <p:nvPr>
            <p:ph type="title"/>
          </p:nvPr>
        </p:nvSpPr>
        <p:spPr>
          <a:xfrm>
            <a:off x="457200" y="-216763"/>
            <a:ext cx="11547566" cy="1143001"/>
          </a:xfrm>
        </p:spPr>
        <p:txBody>
          <a:bodyPr/>
          <a:lstStyle/>
          <a:p>
            <a:r>
              <a:rPr lang="fr-FR" altLang="fr-FR" sz="3600" b="1" dirty="0">
                <a:solidFill>
                  <a:srgbClr val="0000CC"/>
                </a:solidFill>
                <a:ea typeface="ＭＳ Ｐゴシック" panose="020B0600070205080204" pitchFamily="34" charset="-128"/>
              </a:rPr>
              <a:t>Pollution de l’air et risque de polyarthrite: quels mécanismes ?</a:t>
            </a:r>
          </a:p>
        </p:txBody>
      </p:sp>
      <p:pic>
        <p:nvPicPr>
          <p:cNvPr id="183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689" y="1989138"/>
            <a:ext cx="861218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456613" y="6368052"/>
            <a:ext cx="2479675" cy="369888"/>
          </a:xfrm>
          <a:prstGeom prst="rect">
            <a:avLst/>
          </a:prstGeom>
          <a:noFill/>
        </p:spPr>
        <p:txBody>
          <a:bodyPr wrap="none">
            <a:spAutoFit/>
          </a:bodyPr>
          <a:lstStyle/>
          <a:p>
            <a:pPr eaLnBrk="1" hangingPunct="1">
              <a:defRPr/>
            </a:pPr>
            <a:r>
              <a:rPr lang="fr-FR" i="1" dirty="0" err="1">
                <a:solidFill>
                  <a:schemeClr val="bg1">
                    <a:lumMod val="50000"/>
                  </a:schemeClr>
                </a:solidFill>
              </a:rPr>
              <a:t>Sigaux</a:t>
            </a:r>
            <a:r>
              <a:rPr lang="fr-FR" i="1" dirty="0">
                <a:solidFill>
                  <a:schemeClr val="bg1">
                    <a:lumMod val="50000"/>
                  </a:schemeClr>
                </a:solidFill>
              </a:rPr>
              <a:t> J, </a:t>
            </a:r>
            <a:r>
              <a:rPr lang="fr-FR" i="1" dirty="0" err="1">
                <a:solidFill>
                  <a:schemeClr val="bg1">
                    <a:lumMod val="50000"/>
                  </a:schemeClr>
                </a:solidFill>
              </a:rPr>
              <a:t>Rev</a:t>
            </a:r>
            <a:r>
              <a:rPr lang="fr-FR" i="1" dirty="0">
                <a:solidFill>
                  <a:schemeClr val="bg1">
                    <a:lumMod val="50000"/>
                  </a:schemeClr>
                </a:solidFill>
              </a:rPr>
              <a:t> Rhum 2018</a:t>
            </a:r>
          </a:p>
        </p:txBody>
      </p:sp>
      <p:sp>
        <p:nvSpPr>
          <p:cNvPr id="183301" name="ZoneTexte 4"/>
          <p:cNvSpPr txBox="1">
            <a:spLocks noChangeArrowheads="1"/>
          </p:cNvSpPr>
          <p:nvPr/>
        </p:nvSpPr>
        <p:spPr bwMode="auto">
          <a:xfrm>
            <a:off x="287382" y="656432"/>
            <a:ext cx="1026740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800" dirty="0"/>
              <a:t>- Présence peptides </a:t>
            </a:r>
            <a:r>
              <a:rPr lang="fr-FR" altLang="fr-FR" sz="1800" dirty="0" err="1"/>
              <a:t>citrullinés</a:t>
            </a:r>
            <a:r>
              <a:rPr lang="fr-FR" altLang="fr-FR" sz="1800" dirty="0"/>
              <a:t>, ACPA et PAD dans  le poumon fumeurs sans PR </a:t>
            </a:r>
          </a:p>
          <a:p>
            <a:pPr eaLnBrk="1" hangingPunct="1">
              <a:spcBef>
                <a:spcPct val="0"/>
              </a:spcBef>
              <a:buFontTx/>
              <a:buNone/>
            </a:pPr>
            <a:r>
              <a:rPr lang="fr-FR" altLang="fr-FR" sz="1800" dirty="0"/>
              <a:t>- Prédominance PR pays industrialisés, zones urbaines</a:t>
            </a:r>
          </a:p>
          <a:p>
            <a:pPr eaLnBrk="1" hangingPunct="1">
              <a:spcBef>
                <a:spcPct val="0"/>
              </a:spcBef>
              <a:buFontTx/>
              <a:buNone/>
            </a:pPr>
            <a:r>
              <a:rPr lang="fr-FR" altLang="fr-FR" sz="1800" dirty="0"/>
              <a:t>- Relation lieu résidence proximité d’une route et PR: OR= 1,37 [1,11-1,68] </a:t>
            </a:r>
          </a:p>
          <a:p>
            <a:pPr eaLnBrk="1" hangingPunct="1">
              <a:spcBef>
                <a:spcPct val="0"/>
              </a:spcBef>
              <a:buFontTx/>
              <a:buNone/>
            </a:pPr>
            <a:r>
              <a:rPr lang="fr-FR" altLang="fr-FR" sz="1800" dirty="0"/>
              <a:t>- Modèle expérimental: induction </a:t>
            </a:r>
            <a:r>
              <a:rPr lang="fr-FR" altLang="fr-FR" sz="1800" dirty="0" err="1"/>
              <a:t>iBALT</a:t>
            </a:r>
            <a:r>
              <a:rPr lang="fr-FR" altLang="fr-FR" sz="1800" dirty="0"/>
              <a:t> lors exposition particules de diesel</a:t>
            </a:r>
          </a:p>
        </p:txBody>
      </p:sp>
      <p:sp>
        <p:nvSpPr>
          <p:cNvPr id="183302" name="ZoneTexte 5"/>
          <p:cNvSpPr txBox="1">
            <a:spLocks noChangeArrowheads="1"/>
          </p:cNvSpPr>
          <p:nvPr/>
        </p:nvSpPr>
        <p:spPr bwMode="auto">
          <a:xfrm>
            <a:off x="9696451" y="1989138"/>
            <a:ext cx="1965325" cy="13239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fr-FR" altLang="fr-FR" sz="1600" b="1" i="1" dirty="0" err="1"/>
              <a:t>iBALT</a:t>
            </a:r>
            <a:r>
              <a:rPr lang="fr-FR" altLang="fr-FR" sz="1600" b="1" i="1" dirty="0"/>
              <a:t>: </a:t>
            </a:r>
          </a:p>
          <a:p>
            <a:pPr algn="r" eaLnBrk="1" hangingPunct="1">
              <a:spcBef>
                <a:spcPct val="0"/>
              </a:spcBef>
              <a:buFontTx/>
              <a:buNone/>
            </a:pPr>
            <a:r>
              <a:rPr lang="fr-FR" altLang="fr-FR" sz="1600" i="1" dirty="0" err="1"/>
              <a:t>inducible</a:t>
            </a:r>
            <a:r>
              <a:rPr lang="fr-FR" altLang="fr-FR" sz="1600" i="1" dirty="0"/>
              <a:t> </a:t>
            </a:r>
          </a:p>
          <a:p>
            <a:pPr algn="r" eaLnBrk="1" hangingPunct="1">
              <a:spcBef>
                <a:spcPct val="0"/>
              </a:spcBef>
              <a:buFontTx/>
              <a:buNone/>
            </a:pPr>
            <a:r>
              <a:rPr lang="fr-FR" altLang="fr-FR" sz="1600" i="1" dirty="0" err="1"/>
              <a:t>Bronchus</a:t>
            </a:r>
            <a:r>
              <a:rPr lang="fr-FR" altLang="fr-FR" sz="1600" i="1" dirty="0"/>
              <a:t>-Associated </a:t>
            </a:r>
          </a:p>
          <a:p>
            <a:pPr algn="r" eaLnBrk="1" hangingPunct="1">
              <a:spcBef>
                <a:spcPct val="0"/>
              </a:spcBef>
              <a:buFontTx/>
              <a:buNone/>
            </a:pPr>
            <a:r>
              <a:rPr lang="fr-FR" altLang="fr-FR" sz="1600" i="1" dirty="0" err="1"/>
              <a:t>Lymphoid</a:t>
            </a:r>
            <a:r>
              <a:rPr lang="fr-FR" altLang="fr-FR" sz="1600" i="1" dirty="0"/>
              <a:t> </a:t>
            </a:r>
          </a:p>
          <a:p>
            <a:pPr algn="r" eaLnBrk="1" hangingPunct="1">
              <a:spcBef>
                <a:spcPct val="0"/>
              </a:spcBef>
              <a:buFontTx/>
              <a:buNone/>
            </a:pPr>
            <a:r>
              <a:rPr lang="fr-FR" altLang="fr-FR" sz="1600" i="1" dirty="0"/>
              <a:t>Tissue</a:t>
            </a:r>
          </a:p>
        </p:txBody>
      </p:sp>
      <p:sp>
        <p:nvSpPr>
          <p:cNvPr id="183303" name="ZoneTexte 1"/>
          <p:cNvSpPr txBox="1">
            <a:spLocks noChangeArrowheads="1"/>
          </p:cNvSpPr>
          <p:nvPr/>
        </p:nvSpPr>
        <p:spPr bwMode="auto">
          <a:xfrm>
            <a:off x="1701800" y="5876926"/>
            <a:ext cx="4826000"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fr-FR" altLang="fr-FR" sz="1800" b="1">
                <a:solidFill>
                  <a:srgbClr val="FF0000"/>
                </a:solidFill>
              </a:rPr>
              <a:t>Polluants (particules fines): inflammation locale, activation PAD et production Ag citrulliné, </a:t>
            </a:r>
          </a:p>
          <a:p>
            <a:pPr>
              <a:spcBef>
                <a:spcPct val="0"/>
              </a:spcBef>
              <a:buFontTx/>
              <a:buNone/>
            </a:pPr>
            <a:r>
              <a:rPr lang="fr-FR" altLang="fr-FR" sz="1800" b="1">
                <a:solidFill>
                  <a:srgbClr val="FF0000"/>
                </a:solidFill>
              </a:rPr>
              <a:t>formation iBALT puis d’ACPA</a:t>
            </a:r>
          </a:p>
        </p:txBody>
      </p:sp>
      <p:sp>
        <p:nvSpPr>
          <p:cNvPr id="183304"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649758F-87CF-413E-B1D2-833F2B69DB80}" type="slidenum">
              <a:rPr lang="fr-FR" altLang="fr-FR" sz="1200">
                <a:solidFill>
                  <a:srgbClr val="898989"/>
                </a:solidFill>
              </a:rPr>
              <a:pPr>
                <a:spcBef>
                  <a:spcPct val="0"/>
                </a:spcBef>
                <a:buFontTx/>
                <a:buNone/>
              </a:pPr>
              <a:t>16</a:t>
            </a:fld>
            <a:endParaRPr lang="fr-FR" altLang="fr-FR" sz="1200">
              <a:solidFill>
                <a:srgbClr val="898989"/>
              </a:solidFill>
            </a:endParaRPr>
          </a:p>
        </p:txBody>
      </p:sp>
    </p:spTree>
    <p:extLst>
      <p:ext uri="{BB962C8B-B14F-4D97-AF65-F5344CB8AC3E}">
        <p14:creationId xmlns:p14="http://schemas.microsoft.com/office/powerpoint/2010/main" val="2227263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re 1"/>
          <p:cNvSpPr>
            <a:spLocks noGrp="1"/>
          </p:cNvSpPr>
          <p:nvPr>
            <p:ph type="title"/>
          </p:nvPr>
        </p:nvSpPr>
        <p:spPr>
          <a:xfrm>
            <a:off x="1490752" y="-9604"/>
            <a:ext cx="9826218" cy="1244600"/>
          </a:xfrm>
        </p:spPr>
        <p:txBody>
          <a:bodyPr/>
          <a:lstStyle/>
          <a:p>
            <a:r>
              <a:rPr lang="fr-FR" altLang="fr-FR" sz="3600" b="1" dirty="0">
                <a:solidFill>
                  <a:srgbClr val="0000CC"/>
                </a:solidFill>
                <a:ea typeface="ＭＳ Ｐゴシック" panose="020B0600070205080204" pitchFamily="34" charset="-128"/>
              </a:rPr>
              <a:t>Pollution de l’air et pathologies inflammatoires</a:t>
            </a:r>
            <a:endParaRPr lang="fr-FR" altLang="fr-FR" sz="3600" dirty="0">
              <a:solidFill>
                <a:srgbClr val="0000CC"/>
              </a:solidFill>
              <a:ea typeface="ＭＳ Ｐゴシック" panose="020B0600070205080204" pitchFamily="34" charset="-128"/>
            </a:endParaRPr>
          </a:p>
        </p:txBody>
      </p:sp>
      <p:pic>
        <p:nvPicPr>
          <p:cNvPr id="18739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3905" y="1056198"/>
            <a:ext cx="7947111" cy="4769836"/>
          </a:xfrm>
        </p:spPr>
      </p:pic>
      <p:sp>
        <p:nvSpPr>
          <p:cNvPr id="8" name="ZoneTexte 7"/>
          <p:cNvSpPr txBox="1"/>
          <p:nvPr/>
        </p:nvSpPr>
        <p:spPr>
          <a:xfrm>
            <a:off x="6916419" y="6269536"/>
            <a:ext cx="4857750" cy="369888"/>
          </a:xfrm>
          <a:prstGeom prst="rect">
            <a:avLst/>
          </a:prstGeom>
          <a:noFill/>
        </p:spPr>
        <p:txBody>
          <a:bodyPr wrap="none">
            <a:spAutoFit/>
          </a:bodyPr>
          <a:lstStyle/>
          <a:p>
            <a:pPr algn="ctr">
              <a:defRPr/>
            </a:pPr>
            <a:r>
              <a:rPr lang="fr-FR" i="1" dirty="0">
                <a:solidFill>
                  <a:schemeClr val="tx1">
                    <a:lumMod val="50000"/>
                    <a:lumOff val="50000"/>
                  </a:schemeClr>
                </a:solidFill>
              </a:rPr>
              <a:t>Toussirot et al, Réflexions Rhumatologiques, 2023 </a:t>
            </a:r>
          </a:p>
        </p:txBody>
      </p:sp>
      <p:sp>
        <p:nvSpPr>
          <p:cNvPr id="2" name="ZoneTexte 1"/>
          <p:cNvSpPr txBox="1"/>
          <p:nvPr/>
        </p:nvSpPr>
        <p:spPr>
          <a:xfrm>
            <a:off x="193964" y="6270092"/>
            <a:ext cx="3422072" cy="369332"/>
          </a:xfrm>
          <a:prstGeom prst="rect">
            <a:avLst/>
          </a:prstGeom>
          <a:noFill/>
        </p:spPr>
        <p:txBody>
          <a:bodyPr wrap="square" rtlCol="0">
            <a:spAutoFit/>
          </a:bodyPr>
          <a:lstStyle/>
          <a:p>
            <a:r>
              <a:rPr lang="fr-FR" dirty="0"/>
              <a:t>AHR: </a:t>
            </a:r>
            <a:r>
              <a:rPr lang="fr-FR" dirty="0" err="1"/>
              <a:t>aryl</a:t>
            </a:r>
            <a:r>
              <a:rPr lang="fr-FR" dirty="0"/>
              <a:t> </a:t>
            </a:r>
            <a:r>
              <a:rPr lang="fr-FR" dirty="0" err="1"/>
              <a:t>hydrocarbon</a:t>
            </a:r>
            <a:r>
              <a:rPr lang="fr-FR" dirty="0"/>
              <a:t> </a:t>
            </a:r>
            <a:r>
              <a:rPr lang="fr-FR" dirty="0" err="1"/>
              <a:t>receptor</a:t>
            </a:r>
            <a:endParaRPr lang="fr-FR" dirty="0"/>
          </a:p>
        </p:txBody>
      </p:sp>
    </p:spTree>
    <p:extLst>
      <p:ext uri="{BB962C8B-B14F-4D97-AF65-F5344CB8AC3E}">
        <p14:creationId xmlns:p14="http://schemas.microsoft.com/office/powerpoint/2010/main" val="122309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4063" y="93661"/>
            <a:ext cx="10515600" cy="1325563"/>
          </a:xfrm>
        </p:spPr>
        <p:txBody>
          <a:bodyPr/>
          <a:lstStyle/>
          <a:p>
            <a:r>
              <a:rPr lang="fr-FR" b="1" dirty="0">
                <a:solidFill>
                  <a:srgbClr val="0000CC"/>
                </a:solidFill>
              </a:rPr>
              <a:t>Pollution et induction d’auto-anticorps</a:t>
            </a:r>
          </a:p>
        </p:txBody>
      </p:sp>
      <p:sp>
        <p:nvSpPr>
          <p:cNvPr id="3" name="Espace réservé du contenu 2"/>
          <p:cNvSpPr>
            <a:spLocks noGrp="1"/>
          </p:cNvSpPr>
          <p:nvPr>
            <p:ph idx="1"/>
          </p:nvPr>
        </p:nvSpPr>
        <p:spPr>
          <a:xfrm>
            <a:off x="63425" y="1440721"/>
            <a:ext cx="5823857" cy="4973141"/>
          </a:xfrm>
        </p:spPr>
        <p:txBody>
          <a:bodyPr>
            <a:normAutofit/>
          </a:bodyPr>
          <a:lstStyle/>
          <a:p>
            <a:r>
              <a:rPr lang="fr-FR" sz="2000" dirty="0"/>
              <a:t>Poumon: organe d’interface environnement/compartiment sanguin</a:t>
            </a:r>
          </a:p>
          <a:p>
            <a:r>
              <a:rPr lang="fr-FR" sz="2000" dirty="0"/>
              <a:t>Inflammation localisée et systémique</a:t>
            </a:r>
          </a:p>
          <a:p>
            <a:r>
              <a:rPr lang="fr-FR" sz="2000" dirty="0"/>
              <a:t>Présentation particules au système immunitaire comme antigènes</a:t>
            </a:r>
          </a:p>
          <a:p>
            <a:pPr marL="0" indent="0">
              <a:buNone/>
            </a:pPr>
            <a:endParaRPr lang="fr-FR" sz="2000" dirty="0"/>
          </a:p>
          <a:p>
            <a:pPr marL="0" indent="0">
              <a:buNone/>
            </a:pPr>
            <a:r>
              <a:rPr lang="fr-FR" sz="2000" dirty="0"/>
              <a:t>→  Fine particule </a:t>
            </a:r>
            <a:r>
              <a:rPr lang="fr-FR" sz="2000" dirty="0" err="1"/>
              <a:t>matter</a:t>
            </a:r>
            <a:r>
              <a:rPr lang="fr-FR" sz="2000" dirty="0"/>
              <a:t> air pollution and </a:t>
            </a:r>
            <a:r>
              <a:rPr lang="fr-FR" sz="2000" dirty="0" err="1"/>
              <a:t>antinuclear</a:t>
            </a:r>
            <a:r>
              <a:rPr lang="fr-FR" sz="2000" dirty="0"/>
              <a:t> </a:t>
            </a:r>
            <a:r>
              <a:rPr lang="fr-FR" sz="2000" dirty="0" err="1"/>
              <a:t>antibody</a:t>
            </a:r>
            <a:r>
              <a:rPr lang="fr-FR" sz="2000" dirty="0"/>
              <a:t> </a:t>
            </a:r>
            <a:r>
              <a:rPr lang="fr-FR" sz="2000" dirty="0" err="1"/>
              <a:t>positivity</a:t>
            </a:r>
            <a:r>
              <a:rPr lang="fr-FR" sz="2000" dirty="0"/>
              <a:t>: The Ontario </a:t>
            </a:r>
            <a:r>
              <a:rPr lang="fr-FR" sz="2000" dirty="0" err="1"/>
              <a:t>Health</a:t>
            </a:r>
            <a:r>
              <a:rPr lang="fr-FR" sz="2000" dirty="0"/>
              <a:t> </a:t>
            </a:r>
            <a:r>
              <a:rPr lang="fr-FR" sz="2000" dirty="0" err="1"/>
              <a:t>Study</a:t>
            </a:r>
            <a:r>
              <a:rPr lang="fr-FR" sz="2000" dirty="0"/>
              <a:t> (</a:t>
            </a:r>
            <a:r>
              <a:rPr lang="fr-FR" sz="1700" i="1" dirty="0">
                <a:solidFill>
                  <a:schemeClr val="bg1">
                    <a:lumMod val="50000"/>
                  </a:schemeClr>
                </a:solidFill>
              </a:rPr>
              <a:t>Zhao N et al. EULAR 2025 POS0101</a:t>
            </a:r>
            <a:r>
              <a:rPr lang="fr-FR" sz="2000" dirty="0"/>
              <a:t>)</a:t>
            </a:r>
          </a:p>
          <a:p>
            <a:pPr marL="0" indent="0">
              <a:buNone/>
            </a:pPr>
            <a:r>
              <a:rPr lang="fr-FR" sz="2000" dirty="0"/>
              <a:t>→  cohorte </a:t>
            </a:r>
            <a:r>
              <a:rPr lang="fr-FR" sz="2000" dirty="0" err="1"/>
              <a:t>CARTaGENE</a:t>
            </a:r>
            <a:r>
              <a:rPr lang="fr-FR" sz="2000" dirty="0"/>
              <a:t> (Québec): association exposition PM2,5 et ACPA OR 1,19 par </a:t>
            </a:r>
            <a:r>
              <a:rPr lang="fr-FR" sz="2000" dirty="0">
                <a:latin typeface="Symbol" panose="05050102010706020507" pitchFamily="18" charset="2"/>
              </a:rPr>
              <a:t>m</a:t>
            </a:r>
            <a:r>
              <a:rPr lang="fr-FR" sz="2000" dirty="0"/>
              <a:t>g/m</a:t>
            </a:r>
            <a:r>
              <a:rPr lang="fr-FR" sz="2000" baseline="30000" dirty="0"/>
              <a:t>3</a:t>
            </a:r>
            <a:r>
              <a:rPr lang="fr-FR" sz="2000" dirty="0"/>
              <a:t> [1,03-1,36] </a:t>
            </a:r>
            <a:r>
              <a:rPr lang="fr-FR" sz="2000" dirty="0">
                <a:solidFill>
                  <a:schemeClr val="bg1">
                    <a:lumMod val="50000"/>
                  </a:schemeClr>
                </a:solidFill>
              </a:rPr>
              <a:t>(</a:t>
            </a:r>
            <a:r>
              <a:rPr lang="fr-FR" sz="2000" i="1" dirty="0">
                <a:solidFill>
                  <a:schemeClr val="bg1">
                    <a:lumMod val="50000"/>
                  </a:schemeClr>
                </a:solidFill>
              </a:rPr>
              <a:t>Zhao N, </a:t>
            </a:r>
            <a:r>
              <a:rPr lang="fr-FR" sz="2000" i="1" dirty="0" err="1">
                <a:solidFill>
                  <a:schemeClr val="bg1">
                    <a:lumMod val="50000"/>
                  </a:schemeClr>
                </a:solidFill>
              </a:rPr>
              <a:t>Arthritis</a:t>
            </a:r>
            <a:r>
              <a:rPr lang="fr-FR" sz="2000" i="1" dirty="0">
                <a:solidFill>
                  <a:schemeClr val="bg1">
                    <a:lumMod val="50000"/>
                  </a:schemeClr>
                </a:solidFill>
              </a:rPr>
              <a:t> care </a:t>
            </a:r>
            <a:r>
              <a:rPr lang="fr-FR" sz="2000" i="1" dirty="0" err="1">
                <a:solidFill>
                  <a:schemeClr val="bg1">
                    <a:lumMod val="50000"/>
                  </a:schemeClr>
                </a:solidFill>
              </a:rPr>
              <a:t>Res</a:t>
            </a:r>
            <a:r>
              <a:rPr lang="fr-FR" sz="2000" i="1" dirty="0">
                <a:solidFill>
                  <a:schemeClr val="bg1">
                    <a:lumMod val="50000"/>
                  </a:schemeClr>
                </a:solidFill>
              </a:rPr>
              <a:t> 2022</a:t>
            </a:r>
            <a:r>
              <a:rPr lang="fr-FR" sz="2000" dirty="0"/>
              <a:t>)</a:t>
            </a:r>
          </a:p>
          <a:p>
            <a:pPr marL="0" indent="0">
              <a:buNone/>
            </a:pPr>
            <a:r>
              <a:rPr lang="fr-FR" sz="2000" dirty="0"/>
              <a:t>→ Registre PR </a:t>
            </a:r>
            <a:r>
              <a:rPr lang="fr-FR" sz="2000" dirty="0" err="1"/>
              <a:t>Véterans</a:t>
            </a:r>
            <a:r>
              <a:rPr lang="fr-FR" sz="2000" dirty="0"/>
              <a:t> USA. 557 (90% H). Relation indépendante exposition PM2,5 et taux ACPA (</a:t>
            </a:r>
            <a:r>
              <a:rPr lang="fr-FR" sz="2000" i="1" dirty="0">
                <a:solidFill>
                  <a:schemeClr val="bg1">
                    <a:lumMod val="50000"/>
                  </a:schemeClr>
                </a:solidFill>
              </a:rPr>
              <a:t>Alex AM, Clin </a:t>
            </a:r>
            <a:r>
              <a:rPr lang="fr-FR" sz="2000" i="1" dirty="0" err="1">
                <a:solidFill>
                  <a:schemeClr val="bg1">
                    <a:lumMod val="50000"/>
                  </a:schemeClr>
                </a:solidFill>
              </a:rPr>
              <a:t>Rheumatol</a:t>
            </a:r>
            <a:r>
              <a:rPr lang="fr-FR" sz="2000" i="1" dirty="0">
                <a:solidFill>
                  <a:schemeClr val="bg1">
                    <a:lumMod val="50000"/>
                  </a:schemeClr>
                </a:solidFill>
              </a:rPr>
              <a:t> 2020)</a:t>
            </a:r>
          </a:p>
          <a:p>
            <a:endParaRPr lang="fr-FR" sz="2000" dirty="0"/>
          </a:p>
        </p:txBody>
      </p:sp>
      <p:pic>
        <p:nvPicPr>
          <p:cNvPr id="4" name="Image 3"/>
          <p:cNvPicPr>
            <a:picLocks noChangeAspect="1"/>
          </p:cNvPicPr>
          <p:nvPr/>
        </p:nvPicPr>
        <p:blipFill>
          <a:blip r:embed="rId2"/>
          <a:stretch>
            <a:fillRect/>
          </a:stretch>
        </p:blipFill>
        <p:spPr>
          <a:xfrm>
            <a:off x="6021978" y="1780579"/>
            <a:ext cx="5865222" cy="3963289"/>
          </a:xfrm>
          <a:prstGeom prst="rect">
            <a:avLst/>
          </a:prstGeom>
        </p:spPr>
      </p:pic>
    </p:spTree>
    <p:extLst>
      <p:ext uri="{BB962C8B-B14F-4D97-AF65-F5344CB8AC3E}">
        <p14:creationId xmlns:p14="http://schemas.microsoft.com/office/powerpoint/2010/main" val="2420349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360" y="72370"/>
            <a:ext cx="10515600" cy="1325563"/>
          </a:xfrm>
        </p:spPr>
        <p:txBody>
          <a:bodyPr>
            <a:normAutofit/>
          </a:bodyPr>
          <a:lstStyle/>
          <a:p>
            <a:pPr algn="ctr"/>
            <a:r>
              <a:rPr lang="fr-FR" sz="4000" b="1" dirty="0">
                <a:solidFill>
                  <a:srgbClr val="0000CC"/>
                </a:solidFill>
              </a:rPr>
              <a:t>Pollution et </a:t>
            </a:r>
            <a:br>
              <a:rPr lang="fr-FR" sz="4000" b="1" dirty="0">
                <a:solidFill>
                  <a:srgbClr val="0000CC"/>
                </a:solidFill>
              </a:rPr>
            </a:br>
            <a:r>
              <a:rPr lang="fr-FR" sz="4000" b="1" dirty="0">
                <a:solidFill>
                  <a:srgbClr val="0000CC"/>
                </a:solidFill>
              </a:rPr>
              <a:t>induction poussée/résistance au traitement</a:t>
            </a:r>
            <a:endParaRPr lang="fr-FR" sz="4000" dirty="0"/>
          </a:p>
        </p:txBody>
      </p:sp>
      <p:sp>
        <p:nvSpPr>
          <p:cNvPr id="4" name="Espace réservé du contenu 3"/>
          <p:cNvSpPr>
            <a:spLocks noGrp="1"/>
          </p:cNvSpPr>
          <p:nvPr>
            <p:ph sz="half" idx="1"/>
          </p:nvPr>
        </p:nvSpPr>
        <p:spPr>
          <a:xfrm>
            <a:off x="213360" y="1500053"/>
            <a:ext cx="5181600" cy="2418804"/>
          </a:xfrm>
        </p:spPr>
        <p:txBody>
          <a:bodyPr>
            <a:normAutofit/>
          </a:bodyPr>
          <a:lstStyle/>
          <a:p>
            <a:r>
              <a:rPr lang="fr-FR" sz="2000" dirty="0"/>
              <a:t>888 PR région Vérone, Italie</a:t>
            </a:r>
          </a:p>
          <a:p>
            <a:r>
              <a:rPr lang="fr-FR" sz="2000" dirty="0"/>
              <a:t>Comparaison exposition polluants 30-60 jours avant poussée et 30-60 jours avant période faible activité</a:t>
            </a:r>
          </a:p>
          <a:p>
            <a:pPr marL="0" indent="0">
              <a:buNone/>
            </a:pPr>
            <a:r>
              <a:rPr lang="fr-FR" sz="2000" dirty="0"/>
              <a:t>→ Exposition concentrations élevées CO, NO, NO</a:t>
            </a:r>
            <a:r>
              <a:rPr lang="fr-FR" sz="2000" baseline="-25000" dirty="0"/>
              <a:t>2</a:t>
            </a:r>
            <a:r>
              <a:rPr lang="fr-FR" sz="2000" dirty="0"/>
              <a:t>, </a:t>
            </a:r>
            <a:r>
              <a:rPr lang="fr-FR" sz="2000" dirty="0" err="1"/>
              <a:t>NOx</a:t>
            </a:r>
            <a:r>
              <a:rPr lang="fr-FR" sz="2000" dirty="0"/>
              <a:t>, PM10, PM2,5, O</a:t>
            </a:r>
            <a:r>
              <a:rPr lang="fr-FR" sz="2000" baseline="-25000" dirty="0"/>
              <a:t>3</a:t>
            </a:r>
            <a:r>
              <a:rPr lang="fr-FR" sz="2000" dirty="0"/>
              <a:t>  et poussée de PR 60 jours plus tard</a:t>
            </a:r>
          </a:p>
        </p:txBody>
      </p:sp>
      <p:sp>
        <p:nvSpPr>
          <p:cNvPr id="5" name="Espace réservé du contenu 4"/>
          <p:cNvSpPr>
            <a:spLocks noGrp="1"/>
          </p:cNvSpPr>
          <p:nvPr>
            <p:ph sz="half" idx="2"/>
          </p:nvPr>
        </p:nvSpPr>
        <p:spPr>
          <a:xfrm>
            <a:off x="6013268" y="1429713"/>
            <a:ext cx="5873931" cy="2737111"/>
          </a:xfrm>
        </p:spPr>
        <p:txBody>
          <a:bodyPr>
            <a:normAutofit/>
          </a:bodyPr>
          <a:lstStyle/>
          <a:p>
            <a:r>
              <a:rPr lang="fr-FR" sz="2000" dirty="0"/>
              <a:t>Rhumatismes inflammatoires chroniques région Vérone, Italie</a:t>
            </a:r>
          </a:p>
          <a:p>
            <a:r>
              <a:rPr lang="fr-FR" sz="2000" dirty="0"/>
              <a:t>1257 patients: 863 PR, 256 </a:t>
            </a:r>
            <a:r>
              <a:rPr lang="fr-FR" sz="2000" dirty="0" err="1"/>
              <a:t>RPso</a:t>
            </a:r>
            <a:r>
              <a:rPr lang="fr-FR" sz="2000" dirty="0"/>
              <a:t>, 138 </a:t>
            </a:r>
            <a:r>
              <a:rPr lang="fr-FR" sz="2000" dirty="0" err="1"/>
              <a:t>SpA</a:t>
            </a:r>
            <a:r>
              <a:rPr lang="fr-FR" sz="2000" dirty="0"/>
              <a:t> </a:t>
            </a:r>
            <a:r>
              <a:rPr lang="fr-FR" sz="2000" dirty="0" err="1"/>
              <a:t>ax-r</a:t>
            </a:r>
            <a:endParaRPr lang="fr-FR" sz="2000" dirty="0"/>
          </a:p>
          <a:p>
            <a:r>
              <a:rPr lang="fr-FR" sz="2000" dirty="0"/>
              <a:t>Comparaison exposition polluants 60 jours précédant changement </a:t>
            </a:r>
            <a:r>
              <a:rPr lang="fr-FR" sz="2000" dirty="0" err="1"/>
              <a:t>bDMARDs</a:t>
            </a:r>
            <a:r>
              <a:rPr lang="fr-FR" sz="2000" dirty="0"/>
              <a:t> vs 60 jours avant période sans modification </a:t>
            </a:r>
          </a:p>
          <a:p>
            <a:pPr marL="0" indent="0">
              <a:buNone/>
            </a:pPr>
            <a:r>
              <a:rPr lang="fr-FR" sz="2000" dirty="0"/>
              <a:t>→ Exposition concentrations élevées 60 jours précédant un changement </a:t>
            </a:r>
            <a:r>
              <a:rPr lang="fr-FR" sz="2000" dirty="0" err="1"/>
              <a:t>TmT</a:t>
            </a:r>
            <a:endParaRPr lang="fr-FR" sz="2000" dirty="0"/>
          </a:p>
          <a:p>
            <a:endParaRPr lang="fr-FR" sz="2400" dirty="0"/>
          </a:p>
        </p:txBody>
      </p:sp>
      <p:pic>
        <p:nvPicPr>
          <p:cNvPr id="6" name="New picture"/>
          <p:cNvPicPr/>
          <p:nvPr/>
        </p:nvPicPr>
        <p:blipFill>
          <a:blip r:embed="rId2"/>
          <a:stretch>
            <a:fillRect/>
          </a:stretch>
        </p:blipFill>
        <p:spPr>
          <a:xfrm>
            <a:off x="300447" y="4057392"/>
            <a:ext cx="4942114" cy="1587102"/>
          </a:xfrm>
          <a:prstGeom prst="rect">
            <a:avLst/>
          </a:prstGeom>
        </p:spPr>
      </p:pic>
      <p:sp>
        <p:nvSpPr>
          <p:cNvPr id="7" name="ZoneTexte 6"/>
          <p:cNvSpPr txBox="1"/>
          <p:nvPr/>
        </p:nvSpPr>
        <p:spPr>
          <a:xfrm flipH="1">
            <a:off x="398416" y="6361611"/>
            <a:ext cx="4996544" cy="338554"/>
          </a:xfrm>
          <a:prstGeom prst="rect">
            <a:avLst/>
          </a:prstGeom>
          <a:noFill/>
        </p:spPr>
        <p:txBody>
          <a:bodyPr wrap="square" rtlCol="0">
            <a:spAutoFit/>
          </a:bodyPr>
          <a:lstStyle/>
          <a:p>
            <a:r>
              <a:rPr lang="fr-FR" sz="1600" i="1" dirty="0" err="1">
                <a:solidFill>
                  <a:schemeClr val="bg1">
                    <a:lumMod val="50000"/>
                  </a:schemeClr>
                </a:solidFill>
              </a:rPr>
              <a:t>Adami</a:t>
            </a:r>
            <a:r>
              <a:rPr lang="fr-FR" sz="1600" i="1" dirty="0">
                <a:solidFill>
                  <a:schemeClr val="bg1">
                    <a:lumMod val="50000"/>
                  </a:schemeClr>
                </a:solidFill>
              </a:rPr>
              <a:t> G et al. </a:t>
            </a:r>
            <a:r>
              <a:rPr lang="fr-FR" sz="1600" i="1" dirty="0" err="1">
                <a:solidFill>
                  <a:schemeClr val="bg1">
                    <a:lumMod val="50000"/>
                  </a:schemeClr>
                </a:solidFill>
              </a:rPr>
              <a:t>Rheumatology</a:t>
            </a:r>
            <a:r>
              <a:rPr lang="fr-FR" sz="1600" i="1" dirty="0">
                <a:solidFill>
                  <a:schemeClr val="bg1">
                    <a:lumMod val="50000"/>
                  </a:schemeClr>
                </a:solidFill>
              </a:rPr>
              <a:t> (Oxford) 2021</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874" y="4148552"/>
            <a:ext cx="4439737" cy="2213059"/>
          </a:xfrm>
          <a:prstGeom prst="rect">
            <a:avLst/>
          </a:prstGeom>
        </p:spPr>
      </p:pic>
      <p:sp>
        <p:nvSpPr>
          <p:cNvPr id="10" name="ZoneTexte 9"/>
          <p:cNvSpPr txBox="1"/>
          <p:nvPr/>
        </p:nvSpPr>
        <p:spPr>
          <a:xfrm flipH="1">
            <a:off x="6357256" y="6425171"/>
            <a:ext cx="4996544" cy="338554"/>
          </a:xfrm>
          <a:prstGeom prst="rect">
            <a:avLst/>
          </a:prstGeom>
          <a:noFill/>
        </p:spPr>
        <p:txBody>
          <a:bodyPr wrap="square" rtlCol="0">
            <a:spAutoFit/>
          </a:bodyPr>
          <a:lstStyle/>
          <a:p>
            <a:r>
              <a:rPr lang="fr-FR" sz="1600" i="1" dirty="0" err="1">
                <a:solidFill>
                  <a:schemeClr val="bg1">
                    <a:lumMod val="50000"/>
                  </a:schemeClr>
                </a:solidFill>
              </a:rPr>
              <a:t>Adami</a:t>
            </a:r>
            <a:r>
              <a:rPr lang="fr-FR" sz="1600" i="1" dirty="0">
                <a:solidFill>
                  <a:schemeClr val="bg1">
                    <a:lumMod val="50000"/>
                  </a:schemeClr>
                </a:solidFill>
              </a:rPr>
              <a:t> G et al. ACR Open </a:t>
            </a:r>
            <a:r>
              <a:rPr lang="fr-FR" sz="1600" i="1" dirty="0" err="1">
                <a:solidFill>
                  <a:schemeClr val="bg1">
                    <a:lumMod val="50000"/>
                  </a:schemeClr>
                </a:solidFill>
              </a:rPr>
              <a:t>Rheumatol</a:t>
            </a:r>
            <a:r>
              <a:rPr lang="fr-FR" sz="1600" i="1" dirty="0">
                <a:solidFill>
                  <a:schemeClr val="bg1">
                    <a:lumMod val="50000"/>
                  </a:schemeClr>
                </a:solidFill>
              </a:rPr>
              <a:t> 2021</a:t>
            </a:r>
          </a:p>
        </p:txBody>
      </p:sp>
      <p:sp>
        <p:nvSpPr>
          <p:cNvPr id="3" name="ZoneTexte 2"/>
          <p:cNvSpPr txBox="1"/>
          <p:nvPr/>
        </p:nvSpPr>
        <p:spPr>
          <a:xfrm flipH="1">
            <a:off x="1878603" y="5818386"/>
            <a:ext cx="2710543" cy="369332"/>
          </a:xfrm>
          <a:prstGeom prst="rect">
            <a:avLst/>
          </a:prstGeom>
          <a:noFill/>
        </p:spPr>
        <p:txBody>
          <a:bodyPr wrap="square" rtlCol="0">
            <a:spAutoFit/>
          </a:bodyPr>
          <a:lstStyle/>
          <a:p>
            <a:r>
              <a:rPr lang="fr-FR" dirty="0"/>
              <a:t>schéma </a:t>
            </a:r>
            <a:r>
              <a:rPr lang="fr-FR" i="1" dirty="0"/>
              <a:t>case cross-over</a:t>
            </a:r>
          </a:p>
        </p:txBody>
      </p:sp>
      <p:pic>
        <p:nvPicPr>
          <p:cNvPr id="8" name="Image 7">
            <a:extLst>
              <a:ext uri="{FF2B5EF4-FFF2-40B4-BE49-F238E27FC236}">
                <a16:creationId xmlns:a16="http://schemas.microsoft.com/office/drawing/2014/main" id="{1676A0EB-1767-7745-1227-CAFCC85FEFC8}"/>
              </a:ext>
            </a:extLst>
          </p:cNvPr>
          <p:cNvPicPr>
            <a:picLocks noChangeAspect="1"/>
          </p:cNvPicPr>
          <p:nvPr/>
        </p:nvPicPr>
        <p:blipFill>
          <a:blip r:embed="rId4"/>
          <a:stretch>
            <a:fillRect/>
          </a:stretch>
        </p:blipFill>
        <p:spPr>
          <a:xfrm>
            <a:off x="10084202" y="169444"/>
            <a:ext cx="1698818" cy="1131413"/>
          </a:xfrm>
          <a:prstGeom prst="rect">
            <a:avLst/>
          </a:prstGeom>
        </p:spPr>
      </p:pic>
    </p:spTree>
    <p:extLst>
      <p:ext uri="{BB962C8B-B14F-4D97-AF65-F5344CB8AC3E}">
        <p14:creationId xmlns:p14="http://schemas.microsoft.com/office/powerpoint/2010/main" val="847915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09676"/>
            <a:ext cx="3176905" cy="697230"/>
          </a:xfrm>
          <a:prstGeom prst="rect">
            <a:avLst/>
          </a:prstGeom>
        </p:spPr>
        <p:txBody>
          <a:bodyPr vert="horz" wrap="square" lIns="0" tIns="13335" rIns="0" bIns="0" rtlCol="0">
            <a:spAutoFit/>
          </a:bodyPr>
          <a:lstStyle/>
          <a:p>
            <a:pPr marL="12700">
              <a:lnSpc>
                <a:spcPct val="100000"/>
              </a:lnSpc>
              <a:spcBef>
                <a:spcPts val="105"/>
              </a:spcBef>
            </a:pPr>
            <a:r>
              <a:rPr sz="4400" b="1" spc="-25" dirty="0">
                <a:solidFill>
                  <a:srgbClr val="CC0099"/>
                </a:solidFill>
              </a:rPr>
              <a:t>Liens</a:t>
            </a:r>
            <a:r>
              <a:rPr sz="4400" b="1" spc="-140" dirty="0">
                <a:solidFill>
                  <a:srgbClr val="CC0099"/>
                </a:solidFill>
              </a:rPr>
              <a:t> </a:t>
            </a:r>
            <a:r>
              <a:rPr sz="4400" b="1" spc="-45" dirty="0">
                <a:solidFill>
                  <a:srgbClr val="CC0099"/>
                </a:solidFill>
              </a:rPr>
              <a:t>d’intérêt</a:t>
            </a:r>
            <a:endParaRPr sz="4400" b="1" dirty="0">
              <a:solidFill>
                <a:srgbClr val="CC0099"/>
              </a:solidFill>
            </a:endParaRPr>
          </a:p>
        </p:txBody>
      </p:sp>
      <p:sp>
        <p:nvSpPr>
          <p:cNvPr id="3" name="object 3"/>
          <p:cNvSpPr txBox="1"/>
          <p:nvPr/>
        </p:nvSpPr>
        <p:spPr>
          <a:xfrm>
            <a:off x="916939" y="1759661"/>
            <a:ext cx="8752840" cy="4287520"/>
          </a:xfrm>
          <a:prstGeom prst="rect">
            <a:avLst/>
          </a:prstGeom>
        </p:spPr>
        <p:txBody>
          <a:bodyPr vert="horz" wrap="square" lIns="0" tIns="12065" rIns="0" bIns="0" rtlCol="0">
            <a:spAutoFit/>
          </a:bodyPr>
          <a:lstStyle/>
          <a:p>
            <a:pPr marL="241300" indent="-228600">
              <a:lnSpc>
                <a:spcPts val="3025"/>
              </a:lnSpc>
              <a:spcBef>
                <a:spcPts val="95"/>
              </a:spcBef>
              <a:buFont typeface="Arial MT"/>
              <a:buChar char="•"/>
              <a:tabLst>
                <a:tab pos="241300" algn="l"/>
              </a:tabLst>
            </a:pPr>
            <a:r>
              <a:rPr sz="2800" b="1" spc="-20" dirty="0">
                <a:latin typeface="Calibri"/>
                <a:cs typeface="Calibri"/>
              </a:rPr>
              <a:t>Intérêts</a:t>
            </a:r>
            <a:r>
              <a:rPr sz="2800" b="1" spc="10" dirty="0">
                <a:latin typeface="Calibri"/>
                <a:cs typeface="Calibri"/>
              </a:rPr>
              <a:t> </a:t>
            </a:r>
            <a:r>
              <a:rPr sz="2800" b="1" spc="-10" dirty="0">
                <a:latin typeface="Calibri"/>
                <a:cs typeface="Calibri"/>
              </a:rPr>
              <a:t>financiers:</a:t>
            </a:r>
            <a:endParaRPr sz="2800">
              <a:latin typeface="Calibri"/>
              <a:cs typeface="Calibri"/>
            </a:endParaRPr>
          </a:p>
          <a:p>
            <a:pPr marL="927100">
              <a:lnSpc>
                <a:spcPts val="3025"/>
              </a:lnSpc>
            </a:pPr>
            <a:r>
              <a:rPr sz="2800" spc="-25" dirty="0">
                <a:solidFill>
                  <a:srgbClr val="7E7E7E"/>
                </a:solidFill>
                <a:latin typeface="Calibri"/>
                <a:cs typeface="Calibri"/>
              </a:rPr>
              <a:t>contrat</a:t>
            </a:r>
            <a:r>
              <a:rPr sz="2800" spc="10" dirty="0">
                <a:solidFill>
                  <a:srgbClr val="7E7E7E"/>
                </a:solidFill>
                <a:latin typeface="Calibri"/>
                <a:cs typeface="Calibri"/>
              </a:rPr>
              <a:t> </a:t>
            </a:r>
            <a:r>
              <a:rPr sz="2800" spc="-10" dirty="0">
                <a:solidFill>
                  <a:srgbClr val="7E7E7E"/>
                </a:solidFill>
                <a:latin typeface="Calibri"/>
                <a:cs typeface="Calibri"/>
              </a:rPr>
              <a:t>soutien</a:t>
            </a:r>
            <a:r>
              <a:rPr sz="2800" spc="25" dirty="0">
                <a:solidFill>
                  <a:srgbClr val="7E7E7E"/>
                </a:solidFill>
                <a:latin typeface="Calibri"/>
                <a:cs typeface="Calibri"/>
              </a:rPr>
              <a:t> </a:t>
            </a:r>
            <a:r>
              <a:rPr sz="2800" spc="-15" dirty="0">
                <a:solidFill>
                  <a:srgbClr val="7E7E7E"/>
                </a:solidFill>
                <a:latin typeface="Calibri"/>
                <a:cs typeface="Calibri"/>
              </a:rPr>
              <a:t>recherche</a:t>
            </a:r>
            <a:r>
              <a:rPr sz="2800" spc="15" dirty="0">
                <a:solidFill>
                  <a:srgbClr val="7E7E7E"/>
                </a:solidFill>
                <a:latin typeface="Calibri"/>
                <a:cs typeface="Calibri"/>
              </a:rPr>
              <a:t> </a:t>
            </a:r>
            <a:r>
              <a:rPr sz="2800" spc="-15" dirty="0">
                <a:solidFill>
                  <a:srgbClr val="7E7E7E"/>
                </a:solidFill>
                <a:latin typeface="Calibri"/>
                <a:cs typeface="Calibri"/>
              </a:rPr>
              <a:t>Roche-Chugai,</a:t>
            </a:r>
            <a:r>
              <a:rPr sz="2800" spc="20" dirty="0">
                <a:solidFill>
                  <a:srgbClr val="7E7E7E"/>
                </a:solidFill>
                <a:latin typeface="Calibri"/>
                <a:cs typeface="Calibri"/>
              </a:rPr>
              <a:t> </a:t>
            </a:r>
            <a:r>
              <a:rPr sz="2800" spc="-5" dirty="0">
                <a:solidFill>
                  <a:srgbClr val="7E7E7E"/>
                </a:solidFill>
                <a:latin typeface="Calibri"/>
                <a:cs typeface="Calibri"/>
              </a:rPr>
              <a:t>MSD</a:t>
            </a:r>
            <a:endParaRPr sz="2800">
              <a:latin typeface="Calibri"/>
              <a:cs typeface="Calibri"/>
            </a:endParaRPr>
          </a:p>
          <a:p>
            <a:pPr marL="241300" indent="-228600">
              <a:lnSpc>
                <a:spcPct val="100000"/>
              </a:lnSpc>
              <a:spcBef>
                <a:spcPts val="325"/>
              </a:spcBef>
              <a:buFont typeface="Arial MT"/>
              <a:buChar char="•"/>
              <a:tabLst>
                <a:tab pos="241300" algn="l"/>
              </a:tabLst>
            </a:pPr>
            <a:r>
              <a:rPr sz="2800" b="1" spc="-5" dirty="0">
                <a:latin typeface="Calibri"/>
                <a:cs typeface="Calibri"/>
              </a:rPr>
              <a:t>Liens</a:t>
            </a:r>
            <a:r>
              <a:rPr sz="2800" b="1" spc="5" dirty="0">
                <a:latin typeface="Calibri"/>
                <a:cs typeface="Calibri"/>
              </a:rPr>
              <a:t> </a:t>
            </a:r>
            <a:r>
              <a:rPr sz="2800" b="1" spc="-10" dirty="0">
                <a:latin typeface="Calibri"/>
                <a:cs typeface="Calibri"/>
              </a:rPr>
              <a:t>durables</a:t>
            </a:r>
            <a:r>
              <a:rPr sz="2800" b="1" dirty="0">
                <a:latin typeface="Calibri"/>
                <a:cs typeface="Calibri"/>
              </a:rPr>
              <a:t> </a:t>
            </a:r>
            <a:r>
              <a:rPr sz="2800" b="1" spc="-5" dirty="0">
                <a:latin typeface="Calibri"/>
                <a:cs typeface="Calibri"/>
              </a:rPr>
              <a:t>ou</a:t>
            </a:r>
            <a:r>
              <a:rPr sz="2800" b="1" dirty="0">
                <a:latin typeface="Calibri"/>
                <a:cs typeface="Calibri"/>
              </a:rPr>
              <a:t> </a:t>
            </a:r>
            <a:r>
              <a:rPr sz="2800" b="1" spc="-5" dirty="0">
                <a:latin typeface="Calibri"/>
                <a:cs typeface="Calibri"/>
              </a:rPr>
              <a:t>permanents:</a:t>
            </a:r>
            <a:endParaRPr sz="2800">
              <a:latin typeface="Calibri"/>
              <a:cs typeface="Calibri"/>
            </a:endParaRPr>
          </a:p>
          <a:p>
            <a:pPr marL="927100">
              <a:lnSpc>
                <a:spcPct val="100000"/>
              </a:lnSpc>
              <a:spcBef>
                <a:spcPts val="335"/>
              </a:spcBef>
            </a:pPr>
            <a:r>
              <a:rPr sz="2800" spc="-5" dirty="0">
                <a:solidFill>
                  <a:srgbClr val="7E7E7E"/>
                </a:solidFill>
                <a:latin typeface="Calibri"/>
                <a:cs typeface="Calibri"/>
              </a:rPr>
              <a:t>aucun</a:t>
            </a:r>
            <a:endParaRPr sz="2800">
              <a:latin typeface="Calibri"/>
              <a:cs typeface="Calibri"/>
            </a:endParaRPr>
          </a:p>
          <a:p>
            <a:pPr marL="241300" indent="-228600">
              <a:lnSpc>
                <a:spcPct val="100000"/>
              </a:lnSpc>
              <a:spcBef>
                <a:spcPts val="330"/>
              </a:spcBef>
              <a:buFont typeface="Arial MT"/>
              <a:buChar char="•"/>
              <a:tabLst>
                <a:tab pos="241300" algn="l"/>
              </a:tabLst>
            </a:pPr>
            <a:r>
              <a:rPr sz="2800" b="1" spc="-10" dirty="0">
                <a:latin typeface="Calibri"/>
                <a:cs typeface="Calibri"/>
              </a:rPr>
              <a:t>Interventions</a:t>
            </a:r>
            <a:r>
              <a:rPr sz="2800" b="1" spc="5" dirty="0">
                <a:latin typeface="Calibri"/>
                <a:cs typeface="Calibri"/>
              </a:rPr>
              <a:t> </a:t>
            </a:r>
            <a:r>
              <a:rPr sz="2800" b="1" spc="-5" dirty="0">
                <a:latin typeface="Calibri"/>
                <a:cs typeface="Calibri"/>
              </a:rPr>
              <a:t>ponctuelles:</a:t>
            </a:r>
            <a:endParaRPr sz="2800">
              <a:latin typeface="Calibri"/>
              <a:cs typeface="Calibri"/>
            </a:endParaRPr>
          </a:p>
          <a:p>
            <a:pPr marL="927100" marR="5080" algn="just">
              <a:lnSpc>
                <a:spcPct val="80000"/>
              </a:lnSpc>
              <a:spcBef>
                <a:spcPts val="994"/>
              </a:spcBef>
            </a:pPr>
            <a:r>
              <a:rPr sz="2800" spc="-10" dirty="0">
                <a:solidFill>
                  <a:srgbClr val="7E7E7E"/>
                </a:solidFill>
                <a:latin typeface="Calibri"/>
                <a:cs typeface="Calibri"/>
              </a:rPr>
              <a:t>Essais cliniques, </a:t>
            </a:r>
            <a:r>
              <a:rPr sz="2800" spc="-5" dirty="0">
                <a:solidFill>
                  <a:srgbClr val="7E7E7E"/>
                </a:solidFill>
                <a:latin typeface="Calibri"/>
                <a:cs typeface="Calibri"/>
              </a:rPr>
              <a:t>actions de </a:t>
            </a:r>
            <a:r>
              <a:rPr sz="2800" spc="-15" dirty="0">
                <a:solidFill>
                  <a:srgbClr val="7E7E7E"/>
                </a:solidFill>
                <a:latin typeface="Calibri"/>
                <a:cs typeface="Calibri"/>
              </a:rPr>
              <a:t>formation: </a:t>
            </a:r>
            <a:r>
              <a:rPr sz="2800" spc="-10" dirty="0">
                <a:solidFill>
                  <a:srgbClr val="7E7E7E"/>
                </a:solidFill>
                <a:latin typeface="Calibri"/>
                <a:cs typeface="Calibri"/>
              </a:rPr>
              <a:t>Abbvie, Amgen, </a:t>
            </a:r>
            <a:r>
              <a:rPr sz="2800" spc="-620" dirty="0">
                <a:solidFill>
                  <a:srgbClr val="7E7E7E"/>
                </a:solidFill>
                <a:latin typeface="Calibri"/>
                <a:cs typeface="Calibri"/>
              </a:rPr>
              <a:t> </a:t>
            </a:r>
            <a:r>
              <a:rPr sz="2800" spc="-15" dirty="0">
                <a:solidFill>
                  <a:srgbClr val="7E7E7E"/>
                </a:solidFill>
                <a:latin typeface="Calibri"/>
                <a:cs typeface="Calibri"/>
              </a:rPr>
              <a:t>Biogaran, </a:t>
            </a:r>
            <a:r>
              <a:rPr sz="2800" spc="-10" dirty="0">
                <a:solidFill>
                  <a:srgbClr val="7E7E7E"/>
                </a:solidFill>
                <a:latin typeface="Calibri"/>
                <a:cs typeface="Calibri"/>
              </a:rPr>
              <a:t>Biogen, </a:t>
            </a:r>
            <a:r>
              <a:rPr sz="2800" spc="-5" dirty="0">
                <a:solidFill>
                  <a:srgbClr val="7E7E7E"/>
                </a:solidFill>
                <a:latin typeface="Calibri"/>
                <a:cs typeface="Calibri"/>
              </a:rPr>
              <a:t>BMS, </a:t>
            </a:r>
            <a:r>
              <a:rPr sz="2800" spc="-10" dirty="0">
                <a:solidFill>
                  <a:srgbClr val="7E7E7E"/>
                </a:solidFill>
                <a:latin typeface="Calibri"/>
                <a:cs typeface="Calibri"/>
              </a:rPr>
              <a:t>Celgene, </a:t>
            </a:r>
            <a:r>
              <a:rPr sz="2800" spc="-30" dirty="0">
                <a:solidFill>
                  <a:srgbClr val="7E7E7E"/>
                </a:solidFill>
                <a:latin typeface="Calibri"/>
                <a:cs typeface="Calibri"/>
              </a:rPr>
              <a:t>Genévrier, </a:t>
            </a:r>
            <a:r>
              <a:rPr sz="2800" spc="-45" dirty="0">
                <a:solidFill>
                  <a:srgbClr val="7E7E7E"/>
                </a:solidFill>
                <a:latin typeface="Calibri"/>
                <a:cs typeface="Calibri"/>
              </a:rPr>
              <a:t>Lilly, </a:t>
            </a:r>
            <a:r>
              <a:rPr sz="2800" spc="-25" dirty="0">
                <a:solidFill>
                  <a:srgbClr val="7E7E7E"/>
                </a:solidFill>
                <a:latin typeface="Calibri"/>
                <a:cs typeface="Calibri"/>
              </a:rPr>
              <a:t>MSD, </a:t>
            </a:r>
            <a:r>
              <a:rPr sz="2800" spc="-620" dirty="0">
                <a:solidFill>
                  <a:srgbClr val="7E7E7E"/>
                </a:solidFill>
                <a:latin typeface="Calibri"/>
                <a:cs typeface="Calibri"/>
              </a:rPr>
              <a:t> </a:t>
            </a:r>
            <a:r>
              <a:rPr sz="2800" spc="-10" dirty="0">
                <a:solidFill>
                  <a:srgbClr val="7E7E7E"/>
                </a:solidFill>
                <a:latin typeface="Calibri"/>
                <a:cs typeface="Calibri"/>
              </a:rPr>
              <a:t>Novartis,</a:t>
            </a:r>
            <a:r>
              <a:rPr sz="2800" spc="5" dirty="0">
                <a:solidFill>
                  <a:srgbClr val="7E7E7E"/>
                </a:solidFill>
                <a:latin typeface="Calibri"/>
                <a:cs typeface="Calibri"/>
              </a:rPr>
              <a:t> </a:t>
            </a:r>
            <a:r>
              <a:rPr sz="2800" spc="-15" dirty="0">
                <a:solidFill>
                  <a:srgbClr val="7E7E7E"/>
                </a:solidFill>
                <a:latin typeface="Calibri"/>
                <a:cs typeface="Calibri"/>
              </a:rPr>
              <a:t>Roche-Chugai,</a:t>
            </a:r>
            <a:r>
              <a:rPr sz="2800" spc="20" dirty="0">
                <a:solidFill>
                  <a:srgbClr val="7E7E7E"/>
                </a:solidFill>
                <a:latin typeface="Calibri"/>
                <a:cs typeface="Calibri"/>
              </a:rPr>
              <a:t> </a:t>
            </a:r>
            <a:r>
              <a:rPr sz="2800" spc="-15" dirty="0">
                <a:solidFill>
                  <a:srgbClr val="7E7E7E"/>
                </a:solidFill>
                <a:latin typeface="Calibri"/>
                <a:cs typeface="Calibri"/>
              </a:rPr>
              <a:t>Roche,</a:t>
            </a:r>
            <a:r>
              <a:rPr sz="2800" spc="10" dirty="0">
                <a:solidFill>
                  <a:srgbClr val="7E7E7E"/>
                </a:solidFill>
                <a:latin typeface="Calibri"/>
                <a:cs typeface="Calibri"/>
              </a:rPr>
              <a:t> </a:t>
            </a:r>
            <a:r>
              <a:rPr sz="2800" spc="-50" dirty="0">
                <a:solidFill>
                  <a:srgbClr val="7E7E7E"/>
                </a:solidFill>
                <a:latin typeface="Calibri"/>
                <a:cs typeface="Calibri"/>
              </a:rPr>
              <a:t>Pfizer,</a:t>
            </a:r>
            <a:r>
              <a:rPr sz="2800" spc="10" dirty="0">
                <a:solidFill>
                  <a:srgbClr val="7E7E7E"/>
                </a:solidFill>
                <a:latin typeface="Calibri"/>
                <a:cs typeface="Calibri"/>
              </a:rPr>
              <a:t> </a:t>
            </a:r>
            <a:r>
              <a:rPr sz="2800" spc="-5" dirty="0">
                <a:solidFill>
                  <a:srgbClr val="7E7E7E"/>
                </a:solidFill>
                <a:latin typeface="Calibri"/>
                <a:cs typeface="Calibri"/>
              </a:rPr>
              <a:t>UCB</a:t>
            </a:r>
            <a:endParaRPr sz="2800">
              <a:latin typeface="Calibri"/>
              <a:cs typeface="Calibri"/>
            </a:endParaRPr>
          </a:p>
          <a:p>
            <a:pPr marL="241300" indent="-228600" algn="just">
              <a:lnSpc>
                <a:spcPct val="100000"/>
              </a:lnSpc>
              <a:spcBef>
                <a:spcPts val="335"/>
              </a:spcBef>
              <a:buFont typeface="Arial MT"/>
              <a:buChar char="•"/>
              <a:tabLst>
                <a:tab pos="241300" algn="l"/>
              </a:tabLst>
            </a:pPr>
            <a:r>
              <a:rPr sz="2800" b="1" spc="-20" dirty="0">
                <a:latin typeface="Calibri"/>
                <a:cs typeface="Calibri"/>
              </a:rPr>
              <a:t>Intérêts</a:t>
            </a:r>
            <a:r>
              <a:rPr sz="2800" b="1" spc="10" dirty="0">
                <a:latin typeface="Calibri"/>
                <a:cs typeface="Calibri"/>
              </a:rPr>
              <a:t> </a:t>
            </a:r>
            <a:r>
              <a:rPr sz="2800" b="1" spc="-10" dirty="0">
                <a:latin typeface="Calibri"/>
                <a:cs typeface="Calibri"/>
              </a:rPr>
              <a:t>indirects:</a:t>
            </a:r>
            <a:endParaRPr sz="2800">
              <a:latin typeface="Calibri"/>
              <a:cs typeface="Calibri"/>
            </a:endParaRPr>
          </a:p>
          <a:p>
            <a:pPr marL="927100" algn="just">
              <a:lnSpc>
                <a:spcPct val="100000"/>
              </a:lnSpc>
              <a:spcBef>
                <a:spcPts val="325"/>
              </a:spcBef>
            </a:pPr>
            <a:r>
              <a:rPr sz="2800" spc="-5" dirty="0">
                <a:solidFill>
                  <a:srgbClr val="7E7E7E"/>
                </a:solidFill>
                <a:latin typeface="Calibri"/>
                <a:cs typeface="Calibri"/>
              </a:rPr>
              <a:t>Ex-</a:t>
            </a:r>
            <a:r>
              <a:rPr sz="2800" spc="10" dirty="0">
                <a:solidFill>
                  <a:srgbClr val="7E7E7E"/>
                </a:solidFill>
                <a:latin typeface="Calibri"/>
                <a:cs typeface="Calibri"/>
              </a:rPr>
              <a:t> </a:t>
            </a:r>
            <a:r>
              <a:rPr sz="2800" spc="-15" dirty="0">
                <a:solidFill>
                  <a:srgbClr val="7E7E7E"/>
                </a:solidFill>
                <a:latin typeface="Calibri"/>
                <a:cs typeface="Calibri"/>
              </a:rPr>
              <a:t>Président</a:t>
            </a:r>
            <a:r>
              <a:rPr sz="2800" spc="45" dirty="0">
                <a:solidFill>
                  <a:srgbClr val="7E7E7E"/>
                </a:solidFill>
                <a:latin typeface="Calibri"/>
                <a:cs typeface="Calibri"/>
              </a:rPr>
              <a:t> </a:t>
            </a:r>
            <a:r>
              <a:rPr sz="2800" spc="-15" dirty="0">
                <a:solidFill>
                  <a:srgbClr val="7E7E7E"/>
                </a:solidFill>
                <a:latin typeface="Calibri"/>
                <a:cs typeface="Calibri"/>
              </a:rPr>
              <a:t>Comité</a:t>
            </a:r>
            <a:r>
              <a:rPr sz="2800" spc="-5" dirty="0">
                <a:solidFill>
                  <a:srgbClr val="7E7E7E"/>
                </a:solidFill>
                <a:latin typeface="Calibri"/>
                <a:cs typeface="Calibri"/>
              </a:rPr>
              <a:t> </a:t>
            </a:r>
            <a:r>
              <a:rPr sz="2800" spc="-15" dirty="0">
                <a:solidFill>
                  <a:srgbClr val="7E7E7E"/>
                </a:solidFill>
                <a:latin typeface="Calibri"/>
                <a:cs typeface="Calibri"/>
              </a:rPr>
              <a:t>Protection</a:t>
            </a:r>
            <a:r>
              <a:rPr sz="2800" spc="15" dirty="0">
                <a:solidFill>
                  <a:srgbClr val="7E7E7E"/>
                </a:solidFill>
                <a:latin typeface="Calibri"/>
                <a:cs typeface="Calibri"/>
              </a:rPr>
              <a:t> </a:t>
            </a:r>
            <a:r>
              <a:rPr sz="2800" spc="-5" dirty="0">
                <a:solidFill>
                  <a:srgbClr val="7E7E7E"/>
                </a:solidFill>
                <a:latin typeface="Calibri"/>
                <a:cs typeface="Calibri"/>
              </a:rPr>
              <a:t>des</a:t>
            </a:r>
            <a:r>
              <a:rPr sz="2800" spc="5" dirty="0">
                <a:solidFill>
                  <a:srgbClr val="7E7E7E"/>
                </a:solidFill>
                <a:latin typeface="Calibri"/>
                <a:cs typeface="Calibri"/>
              </a:rPr>
              <a:t> </a:t>
            </a:r>
            <a:r>
              <a:rPr sz="2800" spc="-20" dirty="0">
                <a:solidFill>
                  <a:srgbClr val="7E7E7E"/>
                </a:solidFill>
                <a:latin typeface="Calibri"/>
                <a:cs typeface="Calibri"/>
              </a:rPr>
              <a:t>Personnes</a:t>
            </a:r>
            <a:r>
              <a:rPr sz="2800" spc="50" dirty="0">
                <a:solidFill>
                  <a:srgbClr val="7E7E7E"/>
                </a:solidFill>
                <a:latin typeface="Calibri"/>
                <a:cs typeface="Calibri"/>
              </a:rPr>
              <a:t> </a:t>
            </a:r>
            <a:r>
              <a:rPr sz="2800" spc="-10" dirty="0">
                <a:solidFill>
                  <a:srgbClr val="7E7E7E"/>
                </a:solidFill>
                <a:latin typeface="Calibri"/>
                <a:cs typeface="Calibri"/>
              </a:rPr>
              <a:t>EST-II</a:t>
            </a:r>
            <a:endParaRPr sz="2800">
              <a:latin typeface="Calibri"/>
              <a:cs typeface="Calibri"/>
            </a:endParaRPr>
          </a:p>
        </p:txBody>
      </p:sp>
    </p:spTree>
    <p:extLst>
      <p:ext uri="{BB962C8B-B14F-4D97-AF65-F5344CB8AC3E}">
        <p14:creationId xmlns:p14="http://schemas.microsoft.com/office/powerpoint/2010/main" val="66020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95848"/>
            <a:ext cx="10515600" cy="1325563"/>
          </a:xfrm>
        </p:spPr>
        <p:txBody>
          <a:bodyPr/>
          <a:lstStyle/>
          <a:p>
            <a:pPr algn="ctr"/>
            <a:r>
              <a:rPr lang="fr-FR" b="1" dirty="0">
                <a:solidFill>
                  <a:srgbClr val="0000CC"/>
                </a:solidFill>
              </a:rPr>
              <a:t>Pollution et recours au système de santé</a:t>
            </a:r>
          </a:p>
        </p:txBody>
      </p:sp>
      <p:sp>
        <p:nvSpPr>
          <p:cNvPr id="3" name="Espace réservé du contenu 2"/>
          <p:cNvSpPr>
            <a:spLocks noGrp="1"/>
          </p:cNvSpPr>
          <p:nvPr>
            <p:ph idx="1"/>
          </p:nvPr>
        </p:nvSpPr>
        <p:spPr>
          <a:xfrm>
            <a:off x="627184" y="1656348"/>
            <a:ext cx="10515600" cy="4351338"/>
          </a:xfrm>
        </p:spPr>
        <p:txBody>
          <a:bodyPr/>
          <a:lstStyle/>
          <a:p>
            <a:r>
              <a:rPr lang="fr-FR" dirty="0"/>
              <a:t>Pollution air/période forte chaleur et poussées/recours au système de soins</a:t>
            </a:r>
          </a:p>
          <a:p>
            <a:r>
              <a:rPr lang="fr-FR" b="1" dirty="0"/>
              <a:t>Corée du Sud</a:t>
            </a:r>
            <a:r>
              <a:rPr lang="fr-FR" dirty="0"/>
              <a:t>: ↑ </a:t>
            </a:r>
            <a:r>
              <a:rPr lang="fr-FR" dirty="0" err="1"/>
              <a:t>conc</a:t>
            </a:r>
            <a:r>
              <a:rPr lang="fr-FR" dirty="0"/>
              <a:t> PM10 et consultations aux urgences pour crise de goutte </a:t>
            </a:r>
          </a:p>
          <a:p>
            <a:r>
              <a:rPr lang="fr-FR" b="1" dirty="0"/>
              <a:t>Chili</a:t>
            </a:r>
            <a:r>
              <a:rPr lang="fr-FR" dirty="0"/>
              <a:t>: ↑ </a:t>
            </a:r>
            <a:r>
              <a:rPr lang="fr-FR" dirty="0" err="1"/>
              <a:t>conc</a:t>
            </a:r>
            <a:r>
              <a:rPr lang="fr-FR" dirty="0"/>
              <a:t> SO</a:t>
            </a:r>
            <a:r>
              <a:rPr lang="fr-FR" baseline="-25000" dirty="0"/>
              <a:t>2</a:t>
            </a:r>
            <a:r>
              <a:rPr lang="fr-FR" dirty="0"/>
              <a:t> et PM2,5: ↑ hospitalisation pour poussée de LED</a:t>
            </a:r>
          </a:p>
          <a:p>
            <a:r>
              <a:rPr lang="fr-FR" b="1" dirty="0"/>
              <a:t>Chine</a:t>
            </a:r>
            <a:r>
              <a:rPr lang="fr-FR" dirty="0"/>
              <a:t>: exposition au NO</a:t>
            </a:r>
            <a:r>
              <a:rPr lang="fr-FR" baseline="-25000" dirty="0"/>
              <a:t>2</a:t>
            </a:r>
            <a:r>
              <a:rPr lang="fr-FR" baseline="30000" dirty="0"/>
              <a:t> </a:t>
            </a:r>
            <a:r>
              <a:rPr lang="fr-FR" dirty="0"/>
              <a:t>et CO et risque d’hospitalisation pour syndrome </a:t>
            </a:r>
            <a:r>
              <a:rPr lang="fr-FR" dirty="0" err="1"/>
              <a:t>Sjögren</a:t>
            </a:r>
            <a:r>
              <a:rPr lang="fr-FR" dirty="0"/>
              <a:t> </a:t>
            </a:r>
          </a:p>
          <a:p>
            <a:r>
              <a:rPr lang="fr-FR" b="1" dirty="0"/>
              <a:t>USA</a:t>
            </a:r>
            <a:r>
              <a:rPr lang="fr-FR" dirty="0"/>
              <a:t>: lieu de résidence région forte chaleur et hospitalisation pour pathologie rhumatologique</a:t>
            </a:r>
          </a:p>
        </p:txBody>
      </p:sp>
      <p:sp>
        <p:nvSpPr>
          <p:cNvPr id="4" name="ZoneTexte 3"/>
          <p:cNvSpPr txBox="1"/>
          <p:nvPr/>
        </p:nvSpPr>
        <p:spPr>
          <a:xfrm>
            <a:off x="7367453" y="6142623"/>
            <a:ext cx="4114800" cy="338554"/>
          </a:xfrm>
          <a:prstGeom prst="rect">
            <a:avLst/>
          </a:prstGeom>
          <a:noFill/>
        </p:spPr>
        <p:txBody>
          <a:bodyPr wrap="square" rtlCol="0">
            <a:spAutoFit/>
          </a:bodyPr>
          <a:lstStyle/>
          <a:p>
            <a:r>
              <a:rPr lang="fr-FR" sz="1600" i="1" dirty="0" err="1">
                <a:solidFill>
                  <a:schemeClr val="bg1">
                    <a:lumMod val="50000"/>
                  </a:schemeClr>
                </a:solidFill>
              </a:rPr>
              <a:t>Dellaripa</a:t>
            </a:r>
            <a:r>
              <a:rPr lang="fr-FR" sz="1600" i="1" dirty="0">
                <a:solidFill>
                  <a:schemeClr val="bg1">
                    <a:lumMod val="50000"/>
                  </a:schemeClr>
                </a:solidFill>
              </a:rPr>
              <a:t> PF et al </a:t>
            </a:r>
            <a:r>
              <a:rPr lang="fr-FR" sz="1600" i="1" dirty="0" err="1">
                <a:solidFill>
                  <a:schemeClr val="bg1">
                    <a:lumMod val="50000"/>
                  </a:schemeClr>
                </a:solidFill>
              </a:rPr>
              <a:t>Arthritis</a:t>
            </a:r>
            <a:r>
              <a:rPr lang="fr-FR" sz="1600" i="1" dirty="0">
                <a:solidFill>
                  <a:schemeClr val="bg1">
                    <a:lumMod val="50000"/>
                  </a:schemeClr>
                </a:solidFill>
              </a:rPr>
              <a:t> </a:t>
            </a:r>
            <a:r>
              <a:rPr lang="fr-FR" sz="1600" i="1" dirty="0" err="1">
                <a:solidFill>
                  <a:schemeClr val="bg1">
                    <a:lumMod val="50000"/>
                  </a:schemeClr>
                </a:solidFill>
              </a:rPr>
              <a:t>Rheumatol</a:t>
            </a:r>
            <a:r>
              <a:rPr lang="fr-FR" sz="1600" i="1" dirty="0">
                <a:solidFill>
                  <a:schemeClr val="bg1">
                    <a:lumMod val="50000"/>
                  </a:schemeClr>
                </a:solidFill>
              </a:rPr>
              <a:t> 2025</a:t>
            </a:r>
          </a:p>
        </p:txBody>
      </p:sp>
    </p:spTree>
    <p:extLst>
      <p:ext uri="{BB962C8B-B14F-4D97-AF65-F5344CB8AC3E}">
        <p14:creationId xmlns:p14="http://schemas.microsoft.com/office/powerpoint/2010/main" val="29221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8154" y="36284"/>
            <a:ext cx="6424748" cy="1325563"/>
          </a:xfrm>
        </p:spPr>
        <p:txBody>
          <a:bodyPr/>
          <a:lstStyle/>
          <a:p>
            <a:r>
              <a:rPr lang="fr-FR" b="1" dirty="0">
                <a:solidFill>
                  <a:srgbClr val="0000CC"/>
                </a:solidFill>
              </a:rPr>
              <a:t>Pollution et arthrose</a:t>
            </a:r>
          </a:p>
        </p:txBody>
      </p:sp>
      <p:sp>
        <p:nvSpPr>
          <p:cNvPr id="3" name="Espace réservé du contenu 2"/>
          <p:cNvSpPr>
            <a:spLocks noGrp="1"/>
          </p:cNvSpPr>
          <p:nvPr>
            <p:ph idx="1"/>
          </p:nvPr>
        </p:nvSpPr>
        <p:spPr>
          <a:xfrm>
            <a:off x="107632" y="1197563"/>
            <a:ext cx="6199498" cy="4271406"/>
          </a:xfrm>
        </p:spPr>
        <p:txBody>
          <a:bodyPr>
            <a:normAutofit fontScale="70000" lnSpcReduction="20000"/>
          </a:bodyPr>
          <a:lstStyle/>
          <a:p>
            <a:r>
              <a:rPr lang="fr-FR" b="1" dirty="0"/>
              <a:t>Grand smog Londres </a:t>
            </a:r>
            <a:r>
              <a:rPr lang="fr-FR" dirty="0"/>
              <a:t>(1952): risque de développement arthrose chez enfants exposés (1res années de vie</a:t>
            </a:r>
            <a:r>
              <a:rPr lang="fr-FR" i="1" dirty="0"/>
              <a:t>, in utero</a:t>
            </a:r>
            <a:r>
              <a:rPr lang="fr-FR" dirty="0"/>
              <a:t>): 2816 sujets. </a:t>
            </a:r>
            <a:r>
              <a:rPr lang="fr-FR" dirty="0">
                <a:solidFill>
                  <a:srgbClr val="FF0000"/>
                </a:solidFill>
              </a:rPr>
              <a:t>Résultats négatifs </a:t>
            </a:r>
            <a:r>
              <a:rPr lang="fr-FR" dirty="0"/>
              <a:t>(</a:t>
            </a:r>
            <a:r>
              <a:rPr lang="fr-FR" dirty="0" err="1"/>
              <a:t>diag</a:t>
            </a:r>
            <a:r>
              <a:rPr lang="fr-FR" dirty="0"/>
              <a:t> auto-questionnaire) </a:t>
            </a:r>
            <a:r>
              <a:rPr lang="fr-FR" sz="1900" i="1" dirty="0">
                <a:solidFill>
                  <a:schemeClr val="bg1">
                    <a:lumMod val="50000"/>
                  </a:schemeClr>
                </a:solidFill>
              </a:rPr>
              <a:t>(Shepherd A, Mullins JT, Environ </a:t>
            </a:r>
            <a:r>
              <a:rPr lang="fr-FR" sz="1900" i="1" dirty="0" err="1">
                <a:solidFill>
                  <a:schemeClr val="bg1">
                    <a:lumMod val="50000"/>
                  </a:schemeClr>
                </a:solidFill>
              </a:rPr>
              <a:t>Pollut</a:t>
            </a:r>
            <a:r>
              <a:rPr lang="fr-FR" sz="1900" i="1" dirty="0">
                <a:solidFill>
                  <a:schemeClr val="bg1">
                    <a:lumMod val="50000"/>
                  </a:schemeClr>
                </a:solidFill>
              </a:rPr>
              <a:t> 2019) </a:t>
            </a:r>
          </a:p>
          <a:p>
            <a:endParaRPr lang="fr-FR" sz="1900" i="1" dirty="0">
              <a:solidFill>
                <a:schemeClr val="bg1">
                  <a:lumMod val="50000"/>
                </a:schemeClr>
              </a:solidFill>
            </a:endParaRPr>
          </a:p>
          <a:p>
            <a:r>
              <a:rPr lang="fr-FR" dirty="0"/>
              <a:t>Augmentation des </a:t>
            </a:r>
            <a:r>
              <a:rPr lang="fr-FR" b="1" dirty="0"/>
              <a:t>consultations pour gonarthrose </a:t>
            </a:r>
            <a:r>
              <a:rPr lang="fr-FR" dirty="0"/>
              <a:t>et ↑ concentration PM2,5 10 </a:t>
            </a:r>
            <a:r>
              <a:rPr lang="fr-FR" dirty="0">
                <a:latin typeface="Symbol" panose="05050102010706020507" pitchFamily="18" charset="2"/>
              </a:rPr>
              <a:t>m</a:t>
            </a:r>
            <a:r>
              <a:rPr lang="fr-FR" dirty="0"/>
              <a:t>g/m</a:t>
            </a:r>
            <a:r>
              <a:rPr lang="fr-FR" baseline="30000" dirty="0"/>
              <a:t>3 </a:t>
            </a:r>
            <a:r>
              <a:rPr lang="fr-FR" dirty="0"/>
              <a:t>: 1,41% [1,40-1,41] </a:t>
            </a:r>
            <a:r>
              <a:rPr lang="fr-FR" sz="1900" dirty="0">
                <a:solidFill>
                  <a:schemeClr val="bg1">
                    <a:lumMod val="50000"/>
                  </a:schemeClr>
                </a:solidFill>
              </a:rPr>
              <a:t>(</a:t>
            </a:r>
            <a:r>
              <a:rPr lang="fr-FR" sz="1900" i="1" dirty="0">
                <a:solidFill>
                  <a:schemeClr val="bg1">
                    <a:lumMod val="50000"/>
                  </a:schemeClr>
                </a:solidFill>
              </a:rPr>
              <a:t>Chen H, Wu j, Int J Environ </a:t>
            </a:r>
            <a:r>
              <a:rPr lang="fr-FR" sz="1900" i="1" dirty="0" err="1">
                <a:solidFill>
                  <a:schemeClr val="bg1">
                    <a:lumMod val="50000"/>
                  </a:schemeClr>
                </a:solidFill>
              </a:rPr>
              <a:t>Res</a:t>
            </a:r>
            <a:r>
              <a:rPr lang="fr-FR" sz="1900" i="1" dirty="0">
                <a:solidFill>
                  <a:schemeClr val="bg1">
                    <a:lumMod val="50000"/>
                  </a:schemeClr>
                </a:solidFill>
              </a:rPr>
              <a:t> Public </a:t>
            </a:r>
            <a:r>
              <a:rPr lang="fr-FR" sz="1900" i="1" dirty="0" err="1">
                <a:solidFill>
                  <a:schemeClr val="bg1">
                    <a:lumMod val="50000"/>
                  </a:schemeClr>
                </a:solidFill>
              </a:rPr>
              <a:t>Health</a:t>
            </a:r>
            <a:r>
              <a:rPr lang="fr-FR" sz="1900" i="1" dirty="0">
                <a:solidFill>
                  <a:schemeClr val="bg1">
                    <a:lumMod val="50000"/>
                  </a:schemeClr>
                </a:solidFill>
              </a:rPr>
              <a:t> 2021</a:t>
            </a:r>
            <a:r>
              <a:rPr lang="fr-FR" sz="1900" dirty="0">
                <a:solidFill>
                  <a:schemeClr val="bg1">
                    <a:lumMod val="50000"/>
                  </a:schemeClr>
                </a:solidFill>
              </a:rPr>
              <a:t>; </a:t>
            </a:r>
            <a:r>
              <a:rPr lang="fr-FR" sz="1400" i="1" dirty="0">
                <a:solidFill>
                  <a:schemeClr val="bg1">
                    <a:lumMod val="50000"/>
                  </a:schemeClr>
                </a:solidFill>
              </a:rPr>
              <a:t>18(18):9644. </a:t>
            </a:r>
            <a:r>
              <a:rPr lang="fr-FR" sz="1900" i="1" dirty="0">
                <a:solidFill>
                  <a:schemeClr val="bg1">
                    <a:lumMod val="50000"/>
                  </a:schemeClr>
                </a:solidFill>
              </a:rPr>
              <a:t>) </a:t>
            </a:r>
          </a:p>
          <a:p>
            <a:endParaRPr lang="fr-FR" dirty="0"/>
          </a:p>
          <a:p>
            <a:r>
              <a:rPr lang="fr-FR" b="1" dirty="0"/>
              <a:t>Modèle murin d’arthrose </a:t>
            </a:r>
            <a:r>
              <a:rPr lang="fr-FR" dirty="0"/>
              <a:t>(injection </a:t>
            </a:r>
            <a:r>
              <a:rPr lang="fr-FR" dirty="0" err="1"/>
              <a:t>intra-articulaire</a:t>
            </a:r>
            <a:r>
              <a:rPr lang="fr-FR" dirty="0"/>
              <a:t> mono </a:t>
            </a:r>
            <a:r>
              <a:rPr lang="fr-FR" dirty="0" err="1"/>
              <a:t>iodoacétate</a:t>
            </a:r>
            <a:r>
              <a:rPr lang="fr-FR" dirty="0"/>
              <a:t>) avec injection intra trachéale de PM2,5. </a:t>
            </a:r>
            <a:r>
              <a:rPr lang="fr-FR" sz="1900" i="1" dirty="0">
                <a:solidFill>
                  <a:schemeClr val="bg1">
                    <a:lumMod val="50000"/>
                  </a:schemeClr>
                </a:solidFill>
              </a:rPr>
              <a:t>(Peng KT Clin </a:t>
            </a:r>
            <a:r>
              <a:rPr lang="fr-FR" sz="1900" i="1" dirty="0" err="1">
                <a:solidFill>
                  <a:schemeClr val="bg1">
                    <a:lumMod val="50000"/>
                  </a:schemeClr>
                </a:solidFill>
              </a:rPr>
              <a:t>Sci</a:t>
            </a:r>
            <a:r>
              <a:rPr lang="fr-FR" sz="1900" i="1" dirty="0">
                <a:solidFill>
                  <a:schemeClr val="bg1">
                    <a:lumMod val="50000"/>
                  </a:schemeClr>
                </a:solidFill>
              </a:rPr>
              <a:t> 2019)</a:t>
            </a:r>
          </a:p>
          <a:p>
            <a:pPr lvl="1">
              <a:buFontTx/>
              <a:buChar char="-"/>
            </a:pPr>
            <a:r>
              <a:rPr lang="fr-FR" dirty="0"/>
              <a:t>↑cytokines pro-inflammatoires poumon et sang</a:t>
            </a:r>
          </a:p>
          <a:p>
            <a:pPr lvl="1">
              <a:buFontTx/>
              <a:buChar char="-"/>
            </a:pPr>
            <a:r>
              <a:rPr lang="fr-FR" dirty="0"/>
              <a:t>↑ marqueurs biochimique cartilage (COMP, NTX1)</a:t>
            </a:r>
          </a:p>
          <a:p>
            <a:pPr lvl="1">
              <a:buFontTx/>
              <a:buChar char="-"/>
            </a:pPr>
            <a:r>
              <a:rPr lang="fr-FR" dirty="0"/>
              <a:t>anomalies du cartilage</a:t>
            </a:r>
          </a:p>
          <a:p>
            <a:pPr marL="0" indent="0">
              <a:buNone/>
            </a:pPr>
            <a:endParaRPr lang="fr-FR" dirty="0"/>
          </a:p>
        </p:txBody>
      </p:sp>
      <p:pic>
        <p:nvPicPr>
          <p:cNvPr id="4" name="Imag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9334" y="3017505"/>
            <a:ext cx="3339740" cy="989672"/>
          </a:xfrm>
          <a:prstGeom prst="rect">
            <a:avLst/>
          </a:prstGeom>
          <a:noFill/>
        </p:spPr>
      </p:pic>
      <p:pic>
        <p:nvPicPr>
          <p:cNvPr id="5" name="Espace réservé du contenu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950" y="212270"/>
            <a:ext cx="4392973" cy="26330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32" y="5043448"/>
            <a:ext cx="6124575" cy="14382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557" y="3928152"/>
            <a:ext cx="3165706" cy="2689660"/>
          </a:xfrm>
          <a:prstGeom prst="rect">
            <a:avLst/>
          </a:prstGeom>
        </p:spPr>
      </p:pic>
      <p:sp>
        <p:nvSpPr>
          <p:cNvPr id="8" name="ZoneTexte 7"/>
          <p:cNvSpPr txBox="1"/>
          <p:nvPr/>
        </p:nvSpPr>
        <p:spPr>
          <a:xfrm>
            <a:off x="407126" y="6465965"/>
            <a:ext cx="5172892" cy="338554"/>
          </a:xfrm>
          <a:prstGeom prst="rect">
            <a:avLst/>
          </a:prstGeom>
          <a:noFill/>
        </p:spPr>
        <p:txBody>
          <a:bodyPr wrap="square" rtlCol="0">
            <a:spAutoFit/>
          </a:bodyPr>
          <a:lstStyle/>
          <a:p>
            <a:r>
              <a:rPr lang="fr-FR" sz="1600" i="1" dirty="0" err="1">
                <a:solidFill>
                  <a:schemeClr val="bg1">
                    <a:lumMod val="50000"/>
                  </a:schemeClr>
                </a:solidFill>
              </a:rPr>
              <a:t>Osteoarthritis</a:t>
            </a:r>
            <a:r>
              <a:rPr lang="fr-FR" sz="1600" i="1" dirty="0">
                <a:solidFill>
                  <a:schemeClr val="bg1">
                    <a:lumMod val="50000"/>
                  </a:schemeClr>
                </a:solidFill>
              </a:rPr>
              <a:t> cartilage 2025</a:t>
            </a:r>
          </a:p>
        </p:txBody>
      </p:sp>
      <p:sp>
        <p:nvSpPr>
          <p:cNvPr id="9" name="ZoneTexte 8"/>
          <p:cNvSpPr txBox="1"/>
          <p:nvPr/>
        </p:nvSpPr>
        <p:spPr>
          <a:xfrm flipH="1">
            <a:off x="6232207" y="5043448"/>
            <a:ext cx="2533153" cy="1077218"/>
          </a:xfrm>
          <a:prstGeom prst="rect">
            <a:avLst/>
          </a:prstGeom>
          <a:solidFill>
            <a:srgbClr val="FFFF66"/>
          </a:solidFill>
        </p:spPr>
        <p:txBody>
          <a:bodyPr wrap="square" rtlCol="0">
            <a:spAutoFit/>
          </a:bodyPr>
          <a:lstStyle/>
          <a:p>
            <a:r>
              <a:rPr lang="fr-FR" sz="1600" b="1" dirty="0">
                <a:solidFill>
                  <a:srgbClr val="0000CC"/>
                </a:solidFill>
              </a:rPr>
              <a:t>↑ DS et risque d’arthrose</a:t>
            </a:r>
          </a:p>
          <a:p>
            <a:r>
              <a:rPr lang="fr-FR" sz="1600" dirty="0"/>
              <a:t>- </a:t>
            </a:r>
            <a:r>
              <a:rPr lang="fr-FR" sz="1600" b="1" dirty="0"/>
              <a:t>CO</a:t>
            </a:r>
            <a:r>
              <a:rPr lang="fr-FR" sz="1600" dirty="0"/>
              <a:t>: </a:t>
            </a:r>
            <a:r>
              <a:rPr lang="fr-FR" sz="1600" dirty="0">
                <a:solidFill>
                  <a:srgbClr val="FF0000"/>
                </a:solidFill>
              </a:rPr>
              <a:t>HR 1,83 </a:t>
            </a:r>
            <a:r>
              <a:rPr lang="fr-FR" sz="1600" dirty="0"/>
              <a:t>[1,81-1;84]</a:t>
            </a:r>
          </a:p>
          <a:p>
            <a:r>
              <a:rPr lang="fr-FR" sz="1600" dirty="0"/>
              <a:t>- </a:t>
            </a:r>
            <a:r>
              <a:rPr lang="fr-FR" sz="1600" b="1" dirty="0"/>
              <a:t>PM10:</a:t>
            </a:r>
            <a:r>
              <a:rPr lang="fr-FR" sz="1600" dirty="0"/>
              <a:t> </a:t>
            </a:r>
            <a:r>
              <a:rPr lang="fr-FR" sz="1600" dirty="0">
                <a:solidFill>
                  <a:srgbClr val="FF0000"/>
                </a:solidFill>
              </a:rPr>
              <a:t>HR1,58</a:t>
            </a:r>
            <a:r>
              <a:rPr lang="fr-FR" sz="1600" dirty="0"/>
              <a:t> [1,56-1,60]</a:t>
            </a:r>
          </a:p>
          <a:p>
            <a:r>
              <a:rPr lang="fr-FR" sz="1600" dirty="0"/>
              <a:t>- </a:t>
            </a:r>
            <a:r>
              <a:rPr lang="fr-FR" sz="1600" b="1" dirty="0"/>
              <a:t>NO</a:t>
            </a:r>
            <a:r>
              <a:rPr lang="fr-FR" sz="1600" b="1" baseline="-25000" dirty="0"/>
              <a:t>2</a:t>
            </a:r>
            <a:r>
              <a:rPr lang="fr-FR" sz="1600" b="1" dirty="0"/>
              <a:t>:</a:t>
            </a:r>
            <a:r>
              <a:rPr lang="fr-FR" sz="1600" dirty="0"/>
              <a:t> </a:t>
            </a:r>
            <a:r>
              <a:rPr lang="fr-FR" sz="1600" dirty="0">
                <a:solidFill>
                  <a:srgbClr val="FF0000"/>
                </a:solidFill>
              </a:rPr>
              <a:t>HR 1,62 </a:t>
            </a:r>
            <a:r>
              <a:rPr lang="fr-FR" sz="1600" dirty="0"/>
              <a:t>[1,61-1,64]</a:t>
            </a:r>
          </a:p>
        </p:txBody>
      </p:sp>
    </p:spTree>
    <p:extLst>
      <p:ext uri="{BB962C8B-B14F-4D97-AF65-F5344CB8AC3E}">
        <p14:creationId xmlns:p14="http://schemas.microsoft.com/office/powerpoint/2010/main" val="588843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8211" y="-100001"/>
            <a:ext cx="10515600" cy="1325563"/>
          </a:xfrm>
        </p:spPr>
        <p:txBody>
          <a:bodyPr/>
          <a:lstStyle/>
          <a:p>
            <a:r>
              <a:rPr lang="fr-FR" b="1" dirty="0">
                <a:solidFill>
                  <a:srgbClr val="0000CC"/>
                </a:solidFill>
              </a:rPr>
              <a:t>Pollution et Goutte</a:t>
            </a:r>
          </a:p>
        </p:txBody>
      </p:sp>
      <p:pic>
        <p:nvPicPr>
          <p:cNvPr id="6" name="Espace réservé du conten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05164" y="1583358"/>
            <a:ext cx="4286612" cy="3132301"/>
          </a:xfrm>
        </p:spPr>
      </p:pic>
      <p:sp>
        <p:nvSpPr>
          <p:cNvPr id="8" name="ZoneTexte 7"/>
          <p:cNvSpPr txBox="1"/>
          <p:nvPr/>
        </p:nvSpPr>
        <p:spPr>
          <a:xfrm flipH="1">
            <a:off x="245490" y="1810685"/>
            <a:ext cx="3389813" cy="4093428"/>
          </a:xfrm>
          <a:prstGeom prst="rect">
            <a:avLst/>
          </a:prstGeom>
          <a:noFill/>
        </p:spPr>
        <p:txBody>
          <a:bodyPr wrap="square" rtlCol="0">
            <a:spAutoFit/>
          </a:bodyPr>
          <a:lstStyle/>
          <a:p>
            <a:r>
              <a:rPr lang="fr-FR" sz="2000" dirty="0"/>
              <a:t>Données UK </a:t>
            </a:r>
            <a:r>
              <a:rPr lang="fr-FR" sz="2000" dirty="0" err="1"/>
              <a:t>Biobank</a:t>
            </a:r>
            <a:endParaRPr lang="fr-FR" sz="2000" dirty="0"/>
          </a:p>
          <a:p>
            <a:r>
              <a:rPr lang="fr-FR" sz="2000" dirty="0"/>
              <a:t>458 884 sujets sans goutte</a:t>
            </a:r>
          </a:p>
          <a:p>
            <a:r>
              <a:rPr lang="fr-FR" sz="2000" dirty="0"/>
              <a:t>Concentrations annuelles de 5 polluants</a:t>
            </a:r>
          </a:p>
          <a:p>
            <a:r>
              <a:rPr lang="fr-FR" sz="2000" dirty="0"/>
              <a:t>Suivi médian 12 ans</a:t>
            </a:r>
          </a:p>
          <a:p>
            <a:r>
              <a:rPr lang="fr-FR" sz="2000" dirty="0"/>
              <a:t>7927 cas de goutte incidente</a:t>
            </a:r>
          </a:p>
          <a:p>
            <a:endParaRPr lang="fr-FR" sz="2000" dirty="0"/>
          </a:p>
          <a:p>
            <a:r>
              <a:rPr lang="fr-FR" sz="2000" b="1" dirty="0"/>
              <a:t>↑ NO</a:t>
            </a:r>
            <a:r>
              <a:rPr lang="fr-FR" sz="2000" b="1" baseline="-25000" dirty="0"/>
              <a:t>2</a:t>
            </a:r>
            <a:r>
              <a:rPr lang="fr-FR" sz="2000" dirty="0"/>
              <a:t>: </a:t>
            </a:r>
            <a:r>
              <a:rPr lang="fr-FR" sz="2000" dirty="0">
                <a:solidFill>
                  <a:srgbClr val="FF0000"/>
                </a:solidFill>
              </a:rPr>
              <a:t>HR 1,05 </a:t>
            </a:r>
            <a:r>
              <a:rPr lang="fr-FR" sz="2000" dirty="0"/>
              <a:t>[1,02-1,08]</a:t>
            </a:r>
          </a:p>
          <a:p>
            <a:r>
              <a:rPr lang="fr-FR" sz="2000" b="1" dirty="0"/>
              <a:t>↑ </a:t>
            </a:r>
            <a:r>
              <a:rPr lang="fr-FR" sz="2000" b="1" dirty="0" err="1"/>
              <a:t>NOx</a:t>
            </a:r>
            <a:r>
              <a:rPr lang="fr-FR" sz="2000" dirty="0"/>
              <a:t>: </a:t>
            </a:r>
            <a:r>
              <a:rPr lang="fr-FR" sz="2000" dirty="0">
                <a:solidFill>
                  <a:srgbClr val="FF0000"/>
                </a:solidFill>
              </a:rPr>
              <a:t>HR 1,04 </a:t>
            </a:r>
            <a:r>
              <a:rPr lang="fr-FR" sz="2000" dirty="0"/>
              <a:t>[1,01-1,06]</a:t>
            </a:r>
          </a:p>
          <a:p>
            <a:r>
              <a:rPr lang="fr-FR" sz="2000" b="1" dirty="0"/>
              <a:t>↑PM2,5</a:t>
            </a:r>
            <a:r>
              <a:rPr lang="fr-FR" sz="2000" dirty="0"/>
              <a:t>: </a:t>
            </a:r>
            <a:r>
              <a:rPr lang="fr-FR" sz="2000" dirty="0">
                <a:solidFill>
                  <a:srgbClr val="FF0000"/>
                </a:solidFill>
              </a:rPr>
              <a:t>HR 1,03</a:t>
            </a:r>
            <a:r>
              <a:rPr lang="fr-FR" sz="2000" dirty="0"/>
              <a:t> [1,00-1,06]</a:t>
            </a:r>
          </a:p>
          <a:p>
            <a:endParaRPr lang="fr-FR" sz="2000" dirty="0"/>
          </a:p>
          <a:p>
            <a:r>
              <a:rPr lang="fr-FR" sz="2000" dirty="0"/>
              <a:t>Risque chez sujets &gt; 60 ans</a:t>
            </a:r>
          </a:p>
          <a:p>
            <a:endParaRPr lang="fr-FR" sz="2000" dirty="0"/>
          </a:p>
        </p:txBody>
      </p:sp>
      <p:pic>
        <p:nvPicPr>
          <p:cNvPr id="10" name="Espace réservé du contenu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38043" y="1305395"/>
            <a:ext cx="4467554" cy="4495189"/>
          </a:xfrm>
        </p:spPr>
      </p:pic>
      <p:sp>
        <p:nvSpPr>
          <p:cNvPr id="11" name="ZoneTexte 10"/>
          <p:cNvSpPr txBox="1"/>
          <p:nvPr/>
        </p:nvSpPr>
        <p:spPr>
          <a:xfrm flipH="1">
            <a:off x="1512260" y="6065855"/>
            <a:ext cx="4983481" cy="369332"/>
          </a:xfrm>
          <a:prstGeom prst="rect">
            <a:avLst/>
          </a:prstGeom>
          <a:noFill/>
        </p:spPr>
        <p:txBody>
          <a:bodyPr wrap="square" rtlCol="0">
            <a:spAutoFit/>
          </a:bodyPr>
          <a:lstStyle/>
          <a:p>
            <a:r>
              <a:rPr lang="fr-FR" i="1" dirty="0">
                <a:solidFill>
                  <a:schemeClr val="bg1">
                    <a:lumMod val="50000"/>
                  </a:schemeClr>
                </a:solidFill>
              </a:rPr>
              <a:t>Liu W et al, </a:t>
            </a:r>
            <a:r>
              <a:rPr lang="fr-FR" i="1" dirty="0" err="1">
                <a:solidFill>
                  <a:schemeClr val="bg1">
                    <a:lumMod val="50000"/>
                  </a:schemeClr>
                </a:solidFill>
              </a:rPr>
              <a:t>Semin</a:t>
            </a:r>
            <a:r>
              <a:rPr lang="fr-FR" i="1" dirty="0">
                <a:solidFill>
                  <a:schemeClr val="bg1">
                    <a:lumMod val="50000"/>
                  </a:schemeClr>
                </a:solidFill>
              </a:rPr>
              <a:t> </a:t>
            </a:r>
            <a:r>
              <a:rPr lang="fr-FR" i="1" dirty="0" err="1">
                <a:solidFill>
                  <a:schemeClr val="bg1">
                    <a:lumMod val="50000"/>
                  </a:schemeClr>
                </a:solidFill>
              </a:rPr>
              <a:t>Arthritis</a:t>
            </a:r>
            <a:r>
              <a:rPr lang="fr-FR" i="1" dirty="0">
                <a:solidFill>
                  <a:schemeClr val="bg1">
                    <a:lumMod val="50000"/>
                  </a:schemeClr>
                </a:solidFill>
              </a:rPr>
              <a:t> </a:t>
            </a:r>
            <a:r>
              <a:rPr lang="fr-FR" i="1" dirty="0" err="1">
                <a:solidFill>
                  <a:schemeClr val="bg1">
                    <a:lumMod val="50000"/>
                  </a:schemeClr>
                </a:solidFill>
              </a:rPr>
              <a:t>Rheum</a:t>
            </a:r>
            <a:r>
              <a:rPr lang="fr-FR" i="1" dirty="0">
                <a:solidFill>
                  <a:schemeClr val="bg1">
                    <a:lumMod val="50000"/>
                  </a:schemeClr>
                </a:solidFill>
              </a:rPr>
              <a:t> 2024</a:t>
            </a:r>
          </a:p>
        </p:txBody>
      </p:sp>
      <p:sp>
        <p:nvSpPr>
          <p:cNvPr id="7" name="ZoneTexte 6"/>
          <p:cNvSpPr txBox="1"/>
          <p:nvPr/>
        </p:nvSpPr>
        <p:spPr>
          <a:xfrm flipH="1">
            <a:off x="7905597" y="5880417"/>
            <a:ext cx="3924053" cy="923330"/>
          </a:xfrm>
          <a:prstGeom prst="rect">
            <a:avLst/>
          </a:prstGeom>
          <a:noFill/>
        </p:spPr>
        <p:txBody>
          <a:bodyPr wrap="square" rtlCol="0">
            <a:spAutoFit/>
          </a:bodyPr>
          <a:lstStyle/>
          <a:p>
            <a:r>
              <a:rPr lang="fr-FR" i="1" dirty="0">
                <a:solidFill>
                  <a:schemeClr val="bg1">
                    <a:lumMod val="50000"/>
                  </a:schemeClr>
                </a:solidFill>
              </a:rPr>
              <a:t>Wu ZD et al</a:t>
            </a:r>
          </a:p>
          <a:p>
            <a:r>
              <a:rPr lang="fr-FR" i="1" dirty="0" err="1">
                <a:solidFill>
                  <a:schemeClr val="bg1">
                    <a:lumMod val="50000"/>
                  </a:schemeClr>
                </a:solidFill>
              </a:rPr>
              <a:t>Environmental</a:t>
            </a:r>
            <a:r>
              <a:rPr lang="fr-FR" i="1" dirty="0">
                <a:solidFill>
                  <a:schemeClr val="bg1">
                    <a:lumMod val="50000"/>
                  </a:schemeClr>
                </a:solidFill>
              </a:rPr>
              <a:t> </a:t>
            </a:r>
            <a:r>
              <a:rPr lang="fr-FR" i="1" dirty="0" err="1">
                <a:solidFill>
                  <a:schemeClr val="bg1">
                    <a:lumMod val="50000"/>
                  </a:schemeClr>
                </a:solidFill>
              </a:rPr>
              <a:t>factors</a:t>
            </a:r>
            <a:r>
              <a:rPr lang="fr-FR" i="1" dirty="0">
                <a:solidFill>
                  <a:schemeClr val="bg1">
                    <a:lumMod val="50000"/>
                  </a:schemeClr>
                </a:solidFill>
              </a:rPr>
              <a:t> and </a:t>
            </a:r>
            <a:r>
              <a:rPr lang="fr-FR" i="1" dirty="0" err="1">
                <a:solidFill>
                  <a:schemeClr val="bg1">
                    <a:lumMod val="50000"/>
                  </a:schemeClr>
                </a:solidFill>
              </a:rPr>
              <a:t>risk</a:t>
            </a:r>
            <a:r>
              <a:rPr lang="fr-FR" i="1" dirty="0">
                <a:solidFill>
                  <a:schemeClr val="bg1">
                    <a:lumMod val="50000"/>
                  </a:schemeClr>
                </a:solidFill>
              </a:rPr>
              <a:t> of gout Environ </a:t>
            </a:r>
            <a:r>
              <a:rPr lang="fr-FR" i="1" dirty="0" err="1">
                <a:solidFill>
                  <a:schemeClr val="bg1">
                    <a:lumMod val="50000"/>
                  </a:schemeClr>
                </a:solidFill>
              </a:rPr>
              <a:t>Res</a:t>
            </a:r>
            <a:r>
              <a:rPr lang="fr-FR" i="1" dirty="0">
                <a:solidFill>
                  <a:schemeClr val="bg1">
                    <a:lumMod val="50000"/>
                  </a:schemeClr>
                </a:solidFill>
              </a:rPr>
              <a:t> 2022</a:t>
            </a:r>
          </a:p>
        </p:txBody>
      </p:sp>
      <p:sp>
        <p:nvSpPr>
          <p:cNvPr id="3" name="Ellipse 2"/>
          <p:cNvSpPr/>
          <p:nvPr/>
        </p:nvSpPr>
        <p:spPr>
          <a:xfrm>
            <a:off x="9421090" y="1406296"/>
            <a:ext cx="1482437" cy="932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7991470" y="4900532"/>
            <a:ext cx="3572341" cy="584775"/>
          </a:xfrm>
          <a:prstGeom prst="rect">
            <a:avLst/>
          </a:prstGeom>
          <a:noFill/>
        </p:spPr>
        <p:txBody>
          <a:bodyPr wrap="square" rtlCol="0">
            <a:spAutoFit/>
          </a:bodyPr>
          <a:lstStyle/>
          <a:p>
            <a:pPr algn="ctr"/>
            <a:r>
              <a:rPr lang="fr-FR" sz="1600" dirty="0" err="1">
                <a:solidFill>
                  <a:srgbClr val="FF0000"/>
                </a:solidFill>
              </a:rPr>
              <a:t>Modif</a:t>
            </a:r>
            <a:r>
              <a:rPr lang="fr-FR" sz="1600" dirty="0">
                <a:solidFill>
                  <a:srgbClr val="FF0000"/>
                </a:solidFill>
              </a:rPr>
              <a:t> fonction rénale/hépatique, Cd, Pb:</a:t>
            </a:r>
          </a:p>
          <a:p>
            <a:pPr algn="ctr"/>
            <a:r>
              <a:rPr lang="fr-FR" sz="1600" dirty="0">
                <a:solidFill>
                  <a:srgbClr val="FF0000"/>
                </a:solidFill>
              </a:rPr>
              <a:t> ↑ acide urique</a:t>
            </a:r>
          </a:p>
        </p:txBody>
      </p:sp>
    </p:spTree>
    <p:extLst>
      <p:ext uri="{BB962C8B-B14F-4D97-AF65-F5344CB8AC3E}">
        <p14:creationId xmlns:p14="http://schemas.microsoft.com/office/powerpoint/2010/main" val="12121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4138" y="105978"/>
            <a:ext cx="10515600" cy="1325563"/>
          </a:xfrm>
        </p:spPr>
        <p:txBody>
          <a:bodyPr/>
          <a:lstStyle/>
          <a:p>
            <a:r>
              <a:rPr lang="fr-FR" b="1" dirty="0">
                <a:solidFill>
                  <a:srgbClr val="0000CC"/>
                </a:solidFill>
              </a:rPr>
              <a:t>Pollution et autres maladies auto-immunes</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938" y="3526564"/>
            <a:ext cx="4289788" cy="158828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306" y="1113521"/>
            <a:ext cx="3675833" cy="196753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247" y="4977251"/>
            <a:ext cx="4868976" cy="1880749"/>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32" y="3152392"/>
            <a:ext cx="4916260" cy="1962458"/>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18" y="1127517"/>
            <a:ext cx="4737871" cy="1771834"/>
          </a:xfrm>
          <a:prstGeom prst="rect">
            <a:avLst/>
          </a:prstGeom>
        </p:spPr>
      </p:pic>
    </p:spTree>
    <p:extLst>
      <p:ext uri="{BB962C8B-B14F-4D97-AF65-F5344CB8AC3E}">
        <p14:creationId xmlns:p14="http://schemas.microsoft.com/office/powerpoint/2010/main" val="2342572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9609126" y="286744"/>
            <a:ext cx="1228232" cy="150939"/>
          </a:xfrm>
          <a:prstGeom prst="rect">
            <a:avLst/>
          </a:prstGeom>
          <a:solidFill>
            <a:srgbClr val="FFFFFF"/>
          </a:solidFill>
        </p:spPr>
        <p:txBody>
          <a:bodyPr wrap="square" rtlCol="0">
            <a:spAutoFit/>
          </a:bodyPr>
          <a:lstStyle/>
          <a:p>
            <a:endParaRPr lang="fr-FR" sz="381" dirty="0"/>
          </a:p>
        </p:txBody>
      </p:sp>
      <p:sp>
        <p:nvSpPr>
          <p:cNvPr id="2" name="Text Box 2">
            <a:extLst>
              <a:ext uri="{FF2B5EF4-FFF2-40B4-BE49-F238E27FC236}">
                <a16:creationId xmlns:a16="http://schemas.microsoft.com/office/drawing/2014/main" id="{7C1D1DE6-305C-CAF8-CB13-0D615891BCA0}"/>
              </a:ext>
            </a:extLst>
          </p:cNvPr>
          <p:cNvSpPr txBox="1">
            <a:spLocks noChangeArrowheads="1"/>
          </p:cNvSpPr>
          <p:nvPr/>
        </p:nvSpPr>
        <p:spPr bwMode="auto">
          <a:xfrm>
            <a:off x="3669825" y="132950"/>
            <a:ext cx="5371216" cy="393130"/>
          </a:xfrm>
          <a:prstGeom prst="rect">
            <a:avLst/>
          </a:prstGeom>
          <a:solidFill>
            <a:schemeClr val="accent1">
              <a:lumMod val="20000"/>
              <a:lumOff val="80000"/>
            </a:schemeClr>
          </a:solidFill>
          <a:ln>
            <a:noFill/>
          </a:ln>
          <a:effec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pPr algn="ctr"/>
            <a:r>
              <a:rPr lang="en-US" sz="1588" b="1" kern="0" dirty="0">
                <a:solidFill>
                  <a:srgbClr val="012873"/>
                </a:solidFill>
                <a:latin typeface="Arial" panose="020B0604020202020204" pitchFamily="34" charset="0"/>
                <a:cs typeface="Arial" panose="020B0604020202020204" pitchFamily="34" charset="0"/>
              </a:rPr>
              <a:t>Air pollution and axial spondyloarthritis flare: </a:t>
            </a:r>
          </a:p>
          <a:p>
            <a:pPr algn="ctr"/>
            <a:r>
              <a:rPr lang="en-US" sz="1588" b="1" kern="0" dirty="0">
                <a:solidFill>
                  <a:srgbClr val="012873"/>
                </a:solidFill>
                <a:latin typeface="Arial" panose="020B0604020202020204" pitchFamily="34" charset="0"/>
                <a:cs typeface="Arial" panose="020B0604020202020204" pitchFamily="34" charset="0"/>
              </a:rPr>
              <a:t>which pollutant and which critical windows?</a:t>
            </a:r>
            <a:endParaRPr lang="en-AU" sz="1588" b="1" kern="0" dirty="0">
              <a:solidFill>
                <a:srgbClr val="012873"/>
              </a:solidFill>
              <a:latin typeface="Arial" panose="020B0604020202020204" pitchFamily="34" charset="0"/>
              <a:cs typeface="Arial" panose="020B0604020202020204" pitchFamily="34" charset="0"/>
            </a:endParaRPr>
          </a:p>
        </p:txBody>
      </p:sp>
      <p:sp>
        <p:nvSpPr>
          <p:cNvPr id="4" name="Text Box 2">
            <a:extLst>
              <a:ext uri="{FF2B5EF4-FFF2-40B4-BE49-F238E27FC236}">
                <a16:creationId xmlns:a16="http://schemas.microsoft.com/office/drawing/2014/main" id="{3959301F-F9D0-53AF-F030-BB7F53269A46}"/>
              </a:ext>
            </a:extLst>
          </p:cNvPr>
          <p:cNvSpPr txBox="1">
            <a:spLocks noChangeArrowheads="1"/>
          </p:cNvSpPr>
          <p:nvPr/>
        </p:nvSpPr>
        <p:spPr bwMode="auto">
          <a:xfrm>
            <a:off x="3858503" y="638977"/>
            <a:ext cx="5262466" cy="993925"/>
          </a:xfrm>
          <a:prstGeom prst="rect">
            <a:avLst/>
          </a:prstGeom>
          <a:noFill/>
          <a:ln>
            <a:noFill/>
          </a:ln>
          <a:effec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20000"/>
              </a:spcBef>
            </a:pPr>
            <a:r>
              <a:rPr lang="en-GB" sz="635" b="1" dirty="0">
                <a:solidFill>
                  <a:srgbClr val="012873"/>
                </a:solidFill>
                <a:latin typeface="Arial" panose="020B0604020202020204" pitchFamily="34" charset="0"/>
                <a:cs typeface="Arial" panose="020B0604020202020204" pitchFamily="34" charset="0"/>
              </a:rPr>
              <a:t>S. PUJOL</a:t>
            </a:r>
            <a:r>
              <a:rPr lang="en-GB" sz="635" b="1" baseline="30000" dirty="0">
                <a:solidFill>
                  <a:srgbClr val="012873"/>
                </a:solidFill>
                <a:latin typeface="Arial" panose="020B0604020202020204" pitchFamily="34" charset="0"/>
                <a:cs typeface="Arial" panose="020B0604020202020204" pitchFamily="34" charset="0"/>
              </a:rPr>
              <a:t>1,</a:t>
            </a:r>
            <a:r>
              <a:rPr lang="en-GB" sz="635" b="1" dirty="0">
                <a:solidFill>
                  <a:srgbClr val="012873"/>
                </a:solidFill>
                <a:latin typeface="Arial" panose="020B0604020202020204" pitchFamily="34" charset="0"/>
                <a:cs typeface="Arial" panose="020B0604020202020204" pitchFamily="34" charset="0"/>
              </a:rPr>
              <a:t> F. MAUNY</a:t>
            </a:r>
            <a:r>
              <a:rPr lang="en-GB" sz="635" b="1" baseline="30000" dirty="0">
                <a:solidFill>
                  <a:srgbClr val="012873"/>
                </a:solidFill>
                <a:latin typeface="Arial" panose="020B0604020202020204" pitchFamily="34" charset="0"/>
                <a:cs typeface="Arial" panose="020B0604020202020204" pitchFamily="34" charset="0"/>
              </a:rPr>
              <a:t>1</a:t>
            </a:r>
            <a:r>
              <a:rPr lang="en-GB" sz="635" b="1" dirty="0">
                <a:solidFill>
                  <a:srgbClr val="012873"/>
                </a:solidFill>
                <a:latin typeface="Arial" panose="020B0604020202020204" pitchFamily="34" charset="0"/>
                <a:cs typeface="Arial" panose="020B0604020202020204" pitchFamily="34" charset="0"/>
              </a:rPr>
              <a:t>, C. VAUCHY</a:t>
            </a:r>
            <a:r>
              <a:rPr lang="en-GB" sz="635" b="1" baseline="30000" dirty="0">
                <a:solidFill>
                  <a:srgbClr val="012873"/>
                </a:solidFill>
                <a:latin typeface="Arial" panose="020B0604020202020204" pitchFamily="34" charset="0"/>
                <a:cs typeface="Arial" panose="020B0604020202020204" pitchFamily="34" charset="0"/>
              </a:rPr>
              <a:t>2</a:t>
            </a:r>
            <a:r>
              <a:rPr lang="en-GB" sz="635" b="1" dirty="0">
                <a:solidFill>
                  <a:srgbClr val="012873"/>
                </a:solidFill>
                <a:latin typeface="Arial" panose="020B0604020202020204" pitchFamily="34" charset="0"/>
                <a:cs typeface="Arial" panose="020B0604020202020204" pitchFamily="34" charset="0"/>
              </a:rPr>
              <a:t>, B. MARTIN</a:t>
            </a:r>
            <a:r>
              <a:rPr lang="en-GB" sz="635" b="1" baseline="30000" dirty="0">
                <a:solidFill>
                  <a:srgbClr val="012873"/>
                </a:solidFill>
                <a:latin typeface="Arial" panose="020B0604020202020204" pitchFamily="34" charset="0"/>
                <a:cs typeface="Arial" panose="020B0604020202020204" pitchFamily="34" charset="0"/>
              </a:rPr>
              <a:t>1</a:t>
            </a:r>
            <a:r>
              <a:rPr lang="en-GB" sz="635" b="1" dirty="0">
                <a:solidFill>
                  <a:srgbClr val="012873"/>
                </a:solidFill>
                <a:latin typeface="Arial" panose="020B0604020202020204" pitchFamily="34" charset="0"/>
                <a:cs typeface="Arial" panose="020B0604020202020204" pitchFamily="34" charset="0"/>
              </a:rPr>
              <a:t>, L. FOSSI DJEMBI</a:t>
            </a:r>
            <a:r>
              <a:rPr lang="en-GB" sz="635" b="1" baseline="30000" dirty="0">
                <a:solidFill>
                  <a:srgbClr val="012873"/>
                </a:solidFill>
                <a:latin typeface="Arial" panose="020B0604020202020204" pitchFamily="34" charset="0"/>
                <a:cs typeface="Arial" panose="020B0604020202020204" pitchFamily="34" charset="0"/>
              </a:rPr>
              <a:t>1</a:t>
            </a:r>
            <a:r>
              <a:rPr lang="en-GB" sz="635" b="1" dirty="0">
                <a:solidFill>
                  <a:srgbClr val="012873"/>
                </a:solidFill>
                <a:latin typeface="Arial" panose="020B0604020202020204" pitchFamily="34" charset="0"/>
                <a:cs typeface="Arial" panose="020B0604020202020204" pitchFamily="34" charset="0"/>
              </a:rPr>
              <a:t>, C. PRATI</a:t>
            </a:r>
            <a:r>
              <a:rPr lang="en-GB" sz="635" b="1" baseline="30000" dirty="0">
                <a:solidFill>
                  <a:srgbClr val="012873"/>
                </a:solidFill>
                <a:latin typeface="Arial" panose="020B0604020202020204" pitchFamily="34" charset="0"/>
                <a:cs typeface="Arial" panose="020B0604020202020204" pitchFamily="34" charset="0"/>
              </a:rPr>
              <a:t> 3</a:t>
            </a:r>
            <a:r>
              <a:rPr lang="en-GB" sz="635" b="1" dirty="0">
                <a:solidFill>
                  <a:srgbClr val="012873"/>
                </a:solidFill>
                <a:latin typeface="Arial" panose="020B0604020202020204" pitchFamily="34" charset="0"/>
                <a:cs typeface="Arial" panose="020B0604020202020204" pitchFamily="34" charset="0"/>
              </a:rPr>
              <a:t>, Z. NICOD</a:t>
            </a:r>
            <a:r>
              <a:rPr lang="en-GB" sz="635" b="1" baseline="30000" dirty="0">
                <a:solidFill>
                  <a:srgbClr val="012873"/>
                </a:solidFill>
                <a:latin typeface="Arial" panose="020B0604020202020204" pitchFamily="34" charset="0"/>
                <a:cs typeface="Arial" panose="020B0604020202020204" pitchFamily="34" charset="0"/>
              </a:rPr>
              <a:t>1</a:t>
            </a:r>
            <a:r>
              <a:rPr lang="en-GB" sz="635" b="1" dirty="0">
                <a:solidFill>
                  <a:srgbClr val="012873"/>
                </a:solidFill>
                <a:latin typeface="Arial" panose="020B0604020202020204" pitchFamily="34" charset="0"/>
                <a:cs typeface="Arial" panose="020B0604020202020204" pitchFamily="34" charset="0"/>
              </a:rPr>
              <a:t>, N. BERNARD</a:t>
            </a:r>
            <a:r>
              <a:rPr lang="en-GB" sz="635" b="1" baseline="30000" dirty="0">
                <a:solidFill>
                  <a:srgbClr val="012873"/>
                </a:solidFill>
                <a:latin typeface="Arial" panose="020B0604020202020204" pitchFamily="34" charset="0"/>
                <a:cs typeface="Arial" panose="020B0604020202020204" pitchFamily="34" charset="0"/>
              </a:rPr>
              <a:t>4</a:t>
            </a:r>
            <a:r>
              <a:rPr lang="en-GB" sz="635" b="1" dirty="0">
                <a:solidFill>
                  <a:srgbClr val="012873"/>
                </a:solidFill>
                <a:latin typeface="Arial" panose="020B0604020202020204" pitchFamily="34" charset="0"/>
                <a:cs typeface="Arial" panose="020B0604020202020204" pitchFamily="34" charset="0"/>
              </a:rPr>
              <a:t>, </a:t>
            </a:r>
            <a:r>
              <a:rPr lang="en-GB" sz="635" b="1" u="sng" dirty="0">
                <a:solidFill>
                  <a:srgbClr val="012873"/>
                </a:solidFill>
                <a:latin typeface="Arial" panose="020B0604020202020204" pitchFamily="34" charset="0"/>
                <a:cs typeface="Arial" panose="020B0604020202020204" pitchFamily="34" charset="0"/>
              </a:rPr>
              <a:t>É. TOUSSIROT</a:t>
            </a:r>
            <a:r>
              <a:rPr lang="en-GB" sz="635" b="1" u="sng" baseline="30000" dirty="0">
                <a:solidFill>
                  <a:srgbClr val="012873"/>
                </a:solidFill>
                <a:latin typeface="Arial" panose="020B0604020202020204" pitchFamily="34" charset="0"/>
                <a:cs typeface="Arial" panose="020B0604020202020204" pitchFamily="34" charset="0"/>
              </a:rPr>
              <a:t> 2</a:t>
            </a:r>
            <a:endParaRPr lang="en-GB" sz="635" b="1" u="sng" dirty="0">
              <a:solidFill>
                <a:srgbClr val="012873"/>
              </a:solidFill>
              <a:latin typeface="Arial" panose="020B0604020202020204" pitchFamily="34" charset="0"/>
              <a:cs typeface="Arial" panose="020B0604020202020204" pitchFamily="34" charset="0"/>
            </a:endParaRPr>
          </a:p>
          <a:p>
            <a:pPr>
              <a:spcBef>
                <a:spcPct val="20000"/>
              </a:spcBef>
            </a:pPr>
            <a:r>
              <a:rPr lang="en-GB" sz="635" dirty="0">
                <a:solidFill>
                  <a:srgbClr val="012873"/>
                </a:solidFill>
                <a:latin typeface="Arial" panose="020B0604020202020204" pitchFamily="34" charset="0"/>
                <a:cs typeface="Arial" panose="020B0604020202020204" pitchFamily="34" charset="0"/>
              </a:rPr>
              <a:t>1.	Unité de méthodologie uMETh, CIC-1431, CHU de Besancon, Besançon, France</a:t>
            </a:r>
          </a:p>
          <a:p>
            <a:pPr>
              <a:spcBef>
                <a:spcPct val="20000"/>
              </a:spcBef>
            </a:pPr>
            <a:r>
              <a:rPr lang="en-GB" sz="635" dirty="0">
                <a:solidFill>
                  <a:srgbClr val="012873"/>
                </a:solidFill>
                <a:latin typeface="Arial" panose="020B0604020202020204" pitchFamily="34" charset="0"/>
                <a:cs typeface="Arial" panose="020B0604020202020204" pitchFamily="34" charset="0"/>
              </a:rPr>
              <a:t>2.	INSERM Centre Investigation Clinique CIC-1431, CHU de Besancon, Besançon, France</a:t>
            </a:r>
          </a:p>
          <a:p>
            <a:pPr>
              <a:spcBef>
                <a:spcPct val="20000"/>
              </a:spcBef>
            </a:pPr>
            <a:r>
              <a:rPr lang="en-GB" sz="635" dirty="0">
                <a:solidFill>
                  <a:srgbClr val="012873"/>
                </a:solidFill>
                <a:latin typeface="Arial" panose="020B0604020202020204" pitchFamily="34" charset="0"/>
                <a:cs typeface="Arial" panose="020B0604020202020204" pitchFamily="34" charset="0"/>
              </a:rPr>
              <a:t>3.	Rhumatologie, CHU de Besançon, Besançon, France</a:t>
            </a:r>
          </a:p>
          <a:p>
            <a:pPr>
              <a:spcBef>
                <a:spcPct val="20000"/>
              </a:spcBef>
            </a:pPr>
            <a:r>
              <a:rPr lang="en-GB" sz="635" dirty="0">
                <a:solidFill>
                  <a:srgbClr val="012873"/>
                </a:solidFill>
                <a:latin typeface="Arial" panose="020B0604020202020204" pitchFamily="34" charset="0"/>
                <a:cs typeface="Arial" panose="020B0604020202020204" pitchFamily="34" charset="0"/>
              </a:rPr>
              <a:t>4.	UMR Chrono-environnement 6249 et UMR ThéMA 6049 CNRS, Université Marie et Louis Pasteur, France</a:t>
            </a:r>
          </a:p>
          <a:p>
            <a:pPr>
              <a:spcBef>
                <a:spcPct val="20000"/>
              </a:spcBef>
            </a:pPr>
            <a:endParaRPr lang="en-AU" sz="635" dirty="0">
              <a:solidFill>
                <a:srgbClr val="012873"/>
              </a:solidFill>
              <a:latin typeface="Arial" panose="020B0604020202020204" pitchFamily="34" charset="0"/>
              <a:cs typeface="Arial" panose="020B0604020202020204" pitchFamily="34" charset="0"/>
            </a:endParaRPr>
          </a:p>
          <a:p>
            <a:pPr>
              <a:spcBef>
                <a:spcPct val="20000"/>
              </a:spcBef>
            </a:pPr>
            <a:endParaRPr lang="en-AU" sz="635" dirty="0">
              <a:solidFill>
                <a:srgbClr val="012873"/>
              </a:solidFill>
              <a:latin typeface="Arial" panose="020B0604020202020204" pitchFamily="34" charset="0"/>
              <a:cs typeface="Arial" panose="020B0604020202020204"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48" y="100961"/>
            <a:ext cx="1219227" cy="43802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83" y="649588"/>
            <a:ext cx="460394" cy="47126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815" y="180471"/>
            <a:ext cx="1029220" cy="327670"/>
          </a:xfrm>
          <a:prstGeom prst="rect">
            <a:avLst/>
          </a:prstGeom>
        </p:spPr>
      </p:pic>
      <p:sp>
        <p:nvSpPr>
          <p:cNvPr id="5" name="Rectangle à coins arrondis 4"/>
          <p:cNvSpPr/>
          <p:nvPr/>
        </p:nvSpPr>
        <p:spPr>
          <a:xfrm>
            <a:off x="902653" y="1546638"/>
            <a:ext cx="5400643" cy="1535323"/>
          </a:xfrm>
          <a:prstGeom prst="roundRect">
            <a:avLst>
              <a:gd name="adj" fmla="val 81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63"/>
          </a:p>
        </p:txBody>
      </p:sp>
      <p:sp>
        <p:nvSpPr>
          <p:cNvPr id="79" name="Rectángulo: esquinas redondeadas 43">
            <a:extLst>
              <a:ext uri="{FF2B5EF4-FFF2-40B4-BE49-F238E27FC236}">
                <a16:creationId xmlns:a16="http://schemas.microsoft.com/office/drawing/2014/main" id="{7FF9375D-2855-377C-E7E9-C9A83816B653}"/>
              </a:ext>
            </a:extLst>
          </p:cNvPr>
          <p:cNvSpPr/>
          <p:nvPr/>
        </p:nvSpPr>
        <p:spPr>
          <a:xfrm>
            <a:off x="6387123" y="5329218"/>
            <a:ext cx="3190858" cy="1432592"/>
          </a:xfrm>
          <a:prstGeom prst="roundRect">
            <a:avLst>
              <a:gd name="adj" fmla="val 4660"/>
            </a:avLst>
          </a:prstGeom>
          <a:solidFill>
            <a:schemeClr val="bg1"/>
          </a:solidFill>
          <a:ln>
            <a:solidFill>
              <a:srgbClr val="012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80" name="Text Box 2">
            <a:extLst>
              <a:ext uri="{FF2B5EF4-FFF2-40B4-BE49-F238E27FC236}">
                <a16:creationId xmlns:a16="http://schemas.microsoft.com/office/drawing/2014/main" id="{ED576996-4C73-6405-0E77-3BF1AF78C782}"/>
              </a:ext>
            </a:extLst>
          </p:cNvPr>
          <p:cNvSpPr txBox="1">
            <a:spLocks noChangeArrowheads="1"/>
          </p:cNvSpPr>
          <p:nvPr/>
        </p:nvSpPr>
        <p:spPr bwMode="auto">
          <a:xfrm>
            <a:off x="6374810" y="5340968"/>
            <a:ext cx="1516016" cy="2468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defPPr>
              <a:defRPr lang="en-US"/>
            </a:defPPr>
            <a:lvl1pPr defTabSz="192088" eaLnBrk="0" hangingPunct="0">
              <a:defRPr sz="5743" b="1" kern="0">
                <a:solidFill>
                  <a:srgbClr val="0063A3"/>
                </a:solidFill>
                <a:latin typeface="Arial" panose="020B0604020202020204" pitchFamily="34" charset="0"/>
                <a:ea typeface="ＭＳ Ｐゴシック" charset="0"/>
                <a:cs typeface="Arial" panose="020B0604020202020204" pitchFamily="34" charset="0"/>
              </a:defRPr>
            </a:lvl1pPr>
            <a:lvl2pPr marL="742950" indent="-285750" defTabSz="192088" eaLnBrk="0" hangingPunct="0">
              <a:defRPr sz="500">
                <a:latin typeface="Times New Roman" charset="0"/>
                <a:ea typeface="ＭＳ Ｐゴシック" charset="0"/>
              </a:defRPr>
            </a:lvl2pPr>
            <a:lvl3pPr marL="1143000" indent="-228600" defTabSz="192088" eaLnBrk="0" hangingPunct="0">
              <a:defRPr sz="500">
                <a:latin typeface="Times New Roman" charset="0"/>
                <a:ea typeface="ＭＳ Ｐゴシック" charset="0"/>
              </a:defRPr>
            </a:lvl3pPr>
            <a:lvl4pPr marL="1600200" indent="-228600" defTabSz="192088" eaLnBrk="0" hangingPunct="0">
              <a:defRPr sz="500">
                <a:latin typeface="Times New Roman" charset="0"/>
                <a:ea typeface="ＭＳ Ｐゴシック" charset="0"/>
              </a:defRPr>
            </a:lvl4pPr>
            <a:lvl5pPr marL="2057400" indent="-228600" defTabSz="192088" eaLnBrk="0" hangingPunct="0">
              <a:defRPr sz="500">
                <a:latin typeface="Times New Roman" charset="0"/>
                <a:ea typeface="ＭＳ Ｐゴシック" charset="0"/>
              </a:defRPr>
            </a:lvl5pPr>
            <a:lvl6pPr marL="2514600" indent="-228600" defTabSz="192088" eaLnBrk="0" fontAlgn="base" hangingPunct="0">
              <a:spcBef>
                <a:spcPct val="0"/>
              </a:spcBef>
              <a:spcAft>
                <a:spcPct val="0"/>
              </a:spcAft>
              <a:defRPr sz="500">
                <a:latin typeface="Times New Roman" charset="0"/>
                <a:ea typeface="ＭＳ Ｐゴシック" charset="0"/>
              </a:defRPr>
            </a:lvl6pPr>
            <a:lvl7pPr marL="2971800" indent="-228600" defTabSz="192088" eaLnBrk="0" fontAlgn="base" hangingPunct="0">
              <a:spcBef>
                <a:spcPct val="0"/>
              </a:spcBef>
              <a:spcAft>
                <a:spcPct val="0"/>
              </a:spcAft>
              <a:defRPr sz="500">
                <a:latin typeface="Times New Roman" charset="0"/>
                <a:ea typeface="ＭＳ Ｐゴシック" charset="0"/>
              </a:defRPr>
            </a:lvl7pPr>
            <a:lvl8pPr marL="3429000" indent="-228600" defTabSz="192088" eaLnBrk="0" fontAlgn="base" hangingPunct="0">
              <a:spcBef>
                <a:spcPct val="0"/>
              </a:spcBef>
              <a:spcAft>
                <a:spcPct val="0"/>
              </a:spcAft>
              <a:defRPr sz="500">
                <a:latin typeface="Times New Roman" charset="0"/>
                <a:ea typeface="ＭＳ Ｐゴシック" charset="0"/>
              </a:defRPr>
            </a:lvl8pPr>
            <a:lvl9pPr marL="3886200" indent="-228600" defTabSz="192088" eaLnBrk="0" fontAlgn="base" hangingPunct="0">
              <a:spcBef>
                <a:spcPct val="0"/>
              </a:spcBef>
              <a:spcAft>
                <a:spcPct val="0"/>
              </a:spcAft>
              <a:defRPr sz="500">
                <a:latin typeface="Times New Roman" charset="0"/>
                <a:ea typeface="ＭＳ Ｐゴシック" charset="0"/>
              </a:defRPr>
            </a:lvl9pPr>
          </a:lstStyle>
          <a:p>
            <a:r>
              <a:rPr lang="en-GB" sz="953" dirty="0">
                <a:solidFill>
                  <a:srgbClr val="012873"/>
                </a:solidFill>
              </a:rPr>
              <a:t>CONCLUSIONS</a:t>
            </a:r>
            <a:endParaRPr lang="en-AU" sz="953" dirty="0">
              <a:solidFill>
                <a:srgbClr val="012873"/>
              </a:solidFill>
            </a:endParaRPr>
          </a:p>
        </p:txBody>
      </p:sp>
      <p:sp>
        <p:nvSpPr>
          <p:cNvPr id="81" name="Rectángulo 53">
            <a:extLst>
              <a:ext uri="{FF2B5EF4-FFF2-40B4-BE49-F238E27FC236}">
                <a16:creationId xmlns:a16="http://schemas.microsoft.com/office/drawing/2014/main" id="{859A537A-A672-E8E6-2B9D-9E083390F1A0}"/>
              </a:ext>
            </a:extLst>
          </p:cNvPr>
          <p:cNvSpPr/>
          <p:nvPr/>
        </p:nvSpPr>
        <p:spPr>
          <a:xfrm>
            <a:off x="6469376" y="5680587"/>
            <a:ext cx="3085832" cy="1020472"/>
          </a:xfrm>
          <a:prstGeom prst="rect">
            <a:avLst/>
          </a:prstGeom>
        </p:spPr>
        <p:txBody>
          <a:bodyPr wrap="square">
            <a:spAutoFit/>
          </a:bodyPr>
          <a:lstStyle/>
          <a:p>
            <a:pPr defTabSz="206688">
              <a:spcBef>
                <a:spcPct val="50000"/>
              </a:spcBef>
            </a:pPr>
            <a:r>
              <a:rPr lang="en-US" sz="804" dirty="0">
                <a:solidFill>
                  <a:schemeClr val="tx1">
                    <a:lumMod val="65000"/>
                    <a:lumOff val="35000"/>
                  </a:schemeClr>
                </a:solidFill>
                <a:latin typeface="Arial" panose="020B0604020202020204" pitchFamily="34" charset="0"/>
                <a:cs typeface="Arial" panose="020B0604020202020204" pitchFamily="34" charset="0"/>
              </a:rPr>
              <a:t>This exploratory study is the first to focus on atmospheric exposure as a trigger for flares in axSpA patients. We also proposed the first definition of the induction time between environmental exposure and flares. </a:t>
            </a:r>
          </a:p>
          <a:p>
            <a:pPr defTabSz="206688">
              <a:spcBef>
                <a:spcPct val="50000"/>
              </a:spcBef>
            </a:pPr>
            <a:r>
              <a:rPr lang="en-US" sz="804" dirty="0">
                <a:solidFill>
                  <a:schemeClr val="tx1">
                    <a:lumMod val="65000"/>
                    <a:lumOff val="35000"/>
                  </a:schemeClr>
                </a:solidFill>
                <a:latin typeface="Arial" panose="020B0604020202020204" pitchFamily="34" charset="0"/>
                <a:cs typeface="Arial" panose="020B0604020202020204" pitchFamily="34" charset="0"/>
              </a:rPr>
              <a:t>Our results support a potential influence of airs pollutants on flares in axSpA patients, with the most likely critical exposure window occurring six weeks before the flare.</a:t>
            </a:r>
            <a:endParaRPr lang="en-CA" sz="804"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4" name="Rectángulo: esquinas redondeadas 73">
            <a:extLst>
              <a:ext uri="{FF2B5EF4-FFF2-40B4-BE49-F238E27FC236}">
                <a16:creationId xmlns:a16="http://schemas.microsoft.com/office/drawing/2014/main" id="{F9989EDF-B6E1-8330-6607-503FD642EDFD}"/>
              </a:ext>
            </a:extLst>
          </p:cNvPr>
          <p:cNvSpPr/>
          <p:nvPr/>
        </p:nvSpPr>
        <p:spPr>
          <a:xfrm>
            <a:off x="6513082" y="5556459"/>
            <a:ext cx="241615" cy="62811"/>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grpSp>
        <p:nvGrpSpPr>
          <p:cNvPr id="10" name="Groupe 9"/>
          <p:cNvGrpSpPr/>
          <p:nvPr/>
        </p:nvGrpSpPr>
        <p:grpSpPr>
          <a:xfrm>
            <a:off x="9609127" y="5304792"/>
            <a:ext cx="2134305" cy="1503842"/>
            <a:chOff x="40210362" y="25065436"/>
            <a:chExt cx="9624933" cy="7104609"/>
          </a:xfrm>
        </p:grpSpPr>
        <p:sp>
          <p:nvSpPr>
            <p:cNvPr id="87" name="Rectángulo: esquinas redondeadas 42">
              <a:extLst>
                <a:ext uri="{FF2B5EF4-FFF2-40B4-BE49-F238E27FC236}">
                  <a16:creationId xmlns:a16="http://schemas.microsoft.com/office/drawing/2014/main" id="{C332475C-C537-01B2-167C-C23EEED15BFE}"/>
                </a:ext>
              </a:extLst>
            </p:cNvPr>
            <p:cNvSpPr/>
            <p:nvPr/>
          </p:nvSpPr>
          <p:spPr>
            <a:xfrm>
              <a:off x="40507395" y="25179582"/>
              <a:ext cx="7341517" cy="6804000"/>
            </a:xfrm>
            <a:prstGeom prst="roundRect">
              <a:avLst>
                <a:gd name="adj" fmla="val 4629"/>
              </a:avLst>
            </a:prstGeom>
            <a:solidFill>
              <a:schemeClr val="bg1"/>
            </a:solidFill>
            <a:ln>
              <a:solidFill>
                <a:srgbClr val="012873"/>
              </a:solid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88" name="Text Box 2">
              <a:extLst>
                <a:ext uri="{FF2B5EF4-FFF2-40B4-BE49-F238E27FC236}">
                  <a16:creationId xmlns:a16="http://schemas.microsoft.com/office/drawing/2014/main" id="{5E0CDC08-5A0C-2D76-508D-58F4065F4951}"/>
                </a:ext>
              </a:extLst>
            </p:cNvPr>
            <p:cNvSpPr txBox="1">
              <a:spLocks noChangeArrowheads="1"/>
            </p:cNvSpPr>
            <p:nvPr/>
          </p:nvSpPr>
          <p:spPr bwMode="auto">
            <a:xfrm>
              <a:off x="40247571" y="30075159"/>
              <a:ext cx="8565683" cy="1290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GB" sz="847" b="1" kern="0" dirty="0">
                  <a:solidFill>
                    <a:srgbClr val="012873"/>
                  </a:solidFill>
                  <a:latin typeface="Arial" panose="020B0604020202020204" pitchFamily="34" charset="0"/>
                  <a:cs typeface="Arial" panose="020B0604020202020204" pitchFamily="34" charset="0"/>
                </a:rPr>
                <a:t>CONTACT </a:t>
              </a:r>
              <a:endParaRPr lang="en-AU" sz="847" b="1" kern="0" dirty="0">
                <a:solidFill>
                  <a:srgbClr val="012873"/>
                </a:solidFill>
                <a:latin typeface="Arial" panose="020B0604020202020204" pitchFamily="34" charset="0"/>
                <a:cs typeface="Arial" panose="020B0604020202020204" pitchFamily="34" charset="0"/>
              </a:endParaRPr>
            </a:p>
          </p:txBody>
        </p:sp>
        <p:sp>
          <p:nvSpPr>
            <p:cNvPr id="89" name="Rectángulo 55">
              <a:extLst>
                <a:ext uri="{FF2B5EF4-FFF2-40B4-BE49-F238E27FC236}">
                  <a16:creationId xmlns:a16="http://schemas.microsoft.com/office/drawing/2014/main" id="{D536F581-71B1-9CDA-7B03-37C2A0FC5F50}"/>
                </a:ext>
              </a:extLst>
            </p:cNvPr>
            <p:cNvSpPr/>
            <p:nvPr/>
          </p:nvSpPr>
          <p:spPr>
            <a:xfrm>
              <a:off x="40768880" y="31338218"/>
              <a:ext cx="9066415" cy="831827"/>
            </a:xfrm>
            <a:prstGeom prst="rect">
              <a:avLst/>
            </a:prstGeom>
          </p:spPr>
          <p:txBody>
            <a:bodyPr wrap="square">
              <a:spAutoFit/>
            </a:bodyPr>
            <a:lstStyle/>
            <a:p>
              <a:pPr defTabSz="206688" eaLnBrk="0" hangingPunct="0">
                <a:spcBef>
                  <a:spcPct val="50000"/>
                </a:spcBef>
              </a:pPr>
              <a:r>
                <a:rPr lang="en-AU" sz="544" dirty="0">
                  <a:solidFill>
                    <a:schemeClr val="tx1">
                      <a:lumMod val="65000"/>
                      <a:lumOff val="35000"/>
                    </a:schemeClr>
                  </a:solidFill>
                  <a:latin typeface="Arial" panose="020B0604020202020204" pitchFamily="34" charset="0"/>
                  <a:cs typeface="Arial" panose="020B0604020202020204" pitchFamily="34" charset="0"/>
                </a:rPr>
                <a:t>@ : etoussirot@chu-besancon.fr </a:t>
              </a:r>
              <a:endParaRPr lang="en-US" sz="544"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0" name="Text Box 2">
              <a:extLst>
                <a:ext uri="{FF2B5EF4-FFF2-40B4-BE49-F238E27FC236}">
                  <a16:creationId xmlns:a16="http://schemas.microsoft.com/office/drawing/2014/main" id="{6D28C99E-D056-F405-5B2F-D7BC7EB89F16}"/>
                </a:ext>
              </a:extLst>
            </p:cNvPr>
            <p:cNvSpPr txBox="1">
              <a:spLocks noChangeArrowheads="1"/>
            </p:cNvSpPr>
            <p:nvPr/>
          </p:nvSpPr>
          <p:spPr bwMode="auto">
            <a:xfrm>
              <a:off x="40247571" y="27707749"/>
              <a:ext cx="7558674" cy="12905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defPPr>
                <a:defRPr lang="en-US"/>
              </a:defPPr>
              <a:lvl1pPr defTabSz="192088" eaLnBrk="0" hangingPunct="0">
                <a:defRPr sz="5743" b="1" kern="0">
                  <a:solidFill>
                    <a:srgbClr val="0063A3"/>
                  </a:solidFill>
                  <a:latin typeface="Arial" panose="020B0604020202020204" pitchFamily="34" charset="0"/>
                  <a:ea typeface="ＭＳ Ｐゴシック" charset="0"/>
                  <a:cs typeface="Arial" panose="020B0604020202020204" pitchFamily="34" charset="0"/>
                </a:defRPr>
              </a:lvl1pPr>
              <a:lvl2pPr marL="742950" indent="-285750" defTabSz="192088" eaLnBrk="0" hangingPunct="0">
                <a:defRPr sz="500">
                  <a:latin typeface="Times New Roman" charset="0"/>
                  <a:ea typeface="ＭＳ Ｐゴシック" charset="0"/>
                </a:defRPr>
              </a:lvl2pPr>
              <a:lvl3pPr marL="1143000" indent="-228600" defTabSz="192088" eaLnBrk="0" hangingPunct="0">
                <a:defRPr sz="500">
                  <a:latin typeface="Times New Roman" charset="0"/>
                  <a:ea typeface="ＭＳ Ｐゴシック" charset="0"/>
                </a:defRPr>
              </a:lvl3pPr>
              <a:lvl4pPr marL="1600200" indent="-228600" defTabSz="192088" eaLnBrk="0" hangingPunct="0">
                <a:defRPr sz="500">
                  <a:latin typeface="Times New Roman" charset="0"/>
                  <a:ea typeface="ＭＳ Ｐゴシック" charset="0"/>
                </a:defRPr>
              </a:lvl4pPr>
              <a:lvl5pPr marL="2057400" indent="-228600" defTabSz="192088" eaLnBrk="0" hangingPunct="0">
                <a:defRPr sz="500">
                  <a:latin typeface="Times New Roman" charset="0"/>
                  <a:ea typeface="ＭＳ Ｐゴシック" charset="0"/>
                </a:defRPr>
              </a:lvl5pPr>
              <a:lvl6pPr marL="2514600" indent="-228600" defTabSz="192088" eaLnBrk="0" fontAlgn="base" hangingPunct="0">
                <a:spcBef>
                  <a:spcPct val="0"/>
                </a:spcBef>
                <a:spcAft>
                  <a:spcPct val="0"/>
                </a:spcAft>
                <a:defRPr sz="500">
                  <a:latin typeface="Times New Roman" charset="0"/>
                  <a:ea typeface="ＭＳ Ｐゴシック" charset="0"/>
                </a:defRPr>
              </a:lvl6pPr>
              <a:lvl7pPr marL="2971800" indent="-228600" defTabSz="192088" eaLnBrk="0" fontAlgn="base" hangingPunct="0">
                <a:spcBef>
                  <a:spcPct val="0"/>
                </a:spcBef>
                <a:spcAft>
                  <a:spcPct val="0"/>
                </a:spcAft>
                <a:defRPr sz="500">
                  <a:latin typeface="Times New Roman" charset="0"/>
                  <a:ea typeface="ＭＳ Ｐゴシック" charset="0"/>
                </a:defRPr>
              </a:lvl7pPr>
              <a:lvl8pPr marL="3429000" indent="-228600" defTabSz="192088" eaLnBrk="0" fontAlgn="base" hangingPunct="0">
                <a:spcBef>
                  <a:spcPct val="0"/>
                </a:spcBef>
                <a:spcAft>
                  <a:spcPct val="0"/>
                </a:spcAft>
                <a:defRPr sz="500">
                  <a:latin typeface="Times New Roman" charset="0"/>
                  <a:ea typeface="ＭＳ Ｐゴシック" charset="0"/>
                </a:defRPr>
              </a:lvl8pPr>
              <a:lvl9pPr marL="3886200" indent="-228600" defTabSz="192088" eaLnBrk="0" fontAlgn="base" hangingPunct="0">
                <a:spcBef>
                  <a:spcPct val="0"/>
                </a:spcBef>
                <a:spcAft>
                  <a:spcPct val="0"/>
                </a:spcAft>
                <a:defRPr sz="500">
                  <a:latin typeface="Times New Roman" charset="0"/>
                  <a:ea typeface="ＭＳ Ｐゴシック" charset="0"/>
                </a:defRPr>
              </a:lvl9pPr>
            </a:lstStyle>
            <a:p>
              <a:r>
                <a:rPr lang="en-GB" sz="847" dirty="0">
                  <a:solidFill>
                    <a:srgbClr val="012873"/>
                  </a:solidFill>
                </a:rPr>
                <a:t>ACKNOWLEDGEMENT</a:t>
              </a:r>
              <a:endParaRPr lang="en-AU" sz="847" dirty="0">
                <a:solidFill>
                  <a:srgbClr val="012873"/>
                </a:solidFill>
              </a:endParaRPr>
            </a:p>
          </p:txBody>
        </p:sp>
        <p:sp>
          <p:nvSpPr>
            <p:cNvPr id="91" name="Rectángulo 64">
              <a:extLst>
                <a:ext uri="{FF2B5EF4-FFF2-40B4-BE49-F238E27FC236}">
                  <a16:creationId xmlns:a16="http://schemas.microsoft.com/office/drawing/2014/main" id="{838E317A-F09D-D6BF-6338-BBE283350609}"/>
                </a:ext>
              </a:extLst>
            </p:cNvPr>
            <p:cNvSpPr/>
            <p:nvPr/>
          </p:nvSpPr>
          <p:spPr>
            <a:xfrm>
              <a:off x="40787951" y="29074453"/>
              <a:ext cx="7027704" cy="1851465"/>
            </a:xfrm>
            <a:prstGeom prst="rect">
              <a:avLst/>
            </a:prstGeom>
          </p:spPr>
          <p:txBody>
            <a:bodyPr wrap="square">
              <a:spAutoFit/>
            </a:bodyPr>
            <a:lstStyle/>
            <a:p>
              <a:pPr defTabSz="206688">
                <a:spcBef>
                  <a:spcPts val="127"/>
                </a:spcBef>
              </a:pPr>
              <a:r>
                <a:rPr lang="en-US" sz="466" dirty="0">
                  <a:solidFill>
                    <a:schemeClr val="tx1">
                      <a:lumMod val="65000"/>
                      <a:lumOff val="35000"/>
                    </a:schemeClr>
                  </a:solidFill>
                  <a:latin typeface="Arial" panose="020B0604020202020204" pitchFamily="34" charset="0"/>
                  <a:cs typeface="Arial" panose="020B0604020202020204" pitchFamily="34" charset="0"/>
                </a:rPr>
                <a:t>This work was supported by a grant from the University Hospital of Besançon. </a:t>
              </a:r>
            </a:p>
            <a:p>
              <a:pPr defTabSz="206688">
                <a:spcBef>
                  <a:spcPts val="127"/>
                </a:spcBef>
              </a:pPr>
              <a:r>
                <a:rPr lang="en-US" sz="466" dirty="0">
                  <a:solidFill>
                    <a:schemeClr val="tx1">
                      <a:lumMod val="65000"/>
                      <a:lumOff val="35000"/>
                    </a:schemeClr>
                  </a:solidFill>
                  <a:latin typeface="Arial" panose="020B0604020202020204" pitchFamily="34" charset="0"/>
                  <a:cs typeface="Arial" panose="020B0604020202020204" pitchFamily="34" charset="0"/>
                </a:rPr>
                <a:t>Suzanne </a:t>
              </a:r>
              <a:r>
                <a:rPr lang="en-US" sz="466" dirty="0" err="1">
                  <a:solidFill>
                    <a:schemeClr val="tx1">
                      <a:lumMod val="65000"/>
                      <a:lumOff val="35000"/>
                    </a:schemeClr>
                  </a:solidFill>
                  <a:latin typeface="Arial" panose="020B0604020202020204" pitchFamily="34" charset="0"/>
                  <a:cs typeface="Arial" panose="020B0604020202020204" pitchFamily="34" charset="0"/>
                </a:rPr>
                <a:t>Monribot</a:t>
              </a:r>
              <a:r>
                <a:rPr lang="en-US" sz="466" dirty="0">
                  <a:solidFill>
                    <a:schemeClr val="tx1">
                      <a:lumMod val="65000"/>
                      <a:lumOff val="35000"/>
                    </a:schemeClr>
                  </a:solidFill>
                  <a:latin typeface="Arial" panose="020B0604020202020204" pitchFamily="34" charset="0"/>
                  <a:cs typeface="Arial" panose="020B0604020202020204" pitchFamily="34" charset="0"/>
                </a:rPr>
                <a:t> assisted in the design of this poster </a:t>
              </a:r>
              <a:r>
                <a:rPr lang="en-AU" sz="466" dirty="0">
                  <a:solidFill>
                    <a:schemeClr val="tx1">
                      <a:lumMod val="65000"/>
                      <a:lumOff val="35000"/>
                    </a:schemeClr>
                  </a:solidFill>
                  <a:latin typeface="Arial" panose="020B0604020202020204" pitchFamily="34" charset="0"/>
                  <a:cs typeface="Arial" panose="020B0604020202020204" pitchFamily="34" charset="0"/>
                </a:rPr>
                <a:t> </a:t>
              </a:r>
              <a:endParaRPr lang="en-US" sz="466"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2" name="Rectángulo: esquinas redondeadas 76">
              <a:extLst>
                <a:ext uri="{FF2B5EF4-FFF2-40B4-BE49-F238E27FC236}">
                  <a16:creationId xmlns:a16="http://schemas.microsoft.com/office/drawing/2014/main" id="{12022748-2583-8D20-2E27-E01BAE67441D}"/>
                </a:ext>
              </a:extLst>
            </p:cNvPr>
            <p:cNvSpPr/>
            <p:nvPr/>
          </p:nvSpPr>
          <p:spPr>
            <a:xfrm>
              <a:off x="41003154" y="28755714"/>
              <a:ext cx="1183292" cy="265004"/>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93" name="Rectángulo: esquinas redondeadas 77">
              <a:extLst>
                <a:ext uri="{FF2B5EF4-FFF2-40B4-BE49-F238E27FC236}">
                  <a16:creationId xmlns:a16="http://schemas.microsoft.com/office/drawing/2014/main" id="{B45DA225-1D65-E104-DC00-68874F08B773}"/>
                </a:ext>
              </a:extLst>
            </p:cNvPr>
            <p:cNvSpPr/>
            <p:nvPr/>
          </p:nvSpPr>
          <p:spPr>
            <a:xfrm>
              <a:off x="41003154" y="31057601"/>
              <a:ext cx="1183292" cy="265004"/>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82" name="Text Box 2">
              <a:extLst>
                <a:ext uri="{FF2B5EF4-FFF2-40B4-BE49-F238E27FC236}">
                  <a16:creationId xmlns:a16="http://schemas.microsoft.com/office/drawing/2014/main" id="{F2F41FF2-058B-3F0B-E1FE-2E628712C45F}"/>
                </a:ext>
              </a:extLst>
            </p:cNvPr>
            <p:cNvSpPr txBox="1">
              <a:spLocks noChangeArrowheads="1"/>
            </p:cNvSpPr>
            <p:nvPr/>
          </p:nvSpPr>
          <p:spPr bwMode="auto">
            <a:xfrm>
              <a:off x="40210362" y="25065436"/>
              <a:ext cx="7185296" cy="1254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defPPr>
                <a:defRPr lang="en-US"/>
              </a:defPPr>
              <a:lvl1pPr defTabSz="192088" eaLnBrk="0" hangingPunct="0">
                <a:defRPr sz="5743" b="1" kern="0">
                  <a:solidFill>
                    <a:srgbClr val="0063A3"/>
                  </a:solidFill>
                  <a:latin typeface="Arial" panose="020B0604020202020204" pitchFamily="34" charset="0"/>
                  <a:ea typeface="ＭＳ Ｐゴシック" charset="0"/>
                  <a:cs typeface="Arial" panose="020B0604020202020204" pitchFamily="34" charset="0"/>
                </a:defRPr>
              </a:lvl1pPr>
              <a:lvl2pPr marL="742950" indent="-285750" defTabSz="192088" eaLnBrk="0" hangingPunct="0">
                <a:defRPr sz="500">
                  <a:latin typeface="Times New Roman" charset="0"/>
                  <a:ea typeface="ＭＳ Ｐゴシック" charset="0"/>
                </a:defRPr>
              </a:lvl2pPr>
              <a:lvl3pPr marL="1143000" indent="-228600" defTabSz="192088" eaLnBrk="0" hangingPunct="0">
                <a:defRPr sz="500">
                  <a:latin typeface="Times New Roman" charset="0"/>
                  <a:ea typeface="ＭＳ Ｐゴシック" charset="0"/>
                </a:defRPr>
              </a:lvl3pPr>
              <a:lvl4pPr marL="1600200" indent="-228600" defTabSz="192088" eaLnBrk="0" hangingPunct="0">
                <a:defRPr sz="500">
                  <a:latin typeface="Times New Roman" charset="0"/>
                  <a:ea typeface="ＭＳ Ｐゴシック" charset="0"/>
                </a:defRPr>
              </a:lvl4pPr>
              <a:lvl5pPr marL="2057400" indent="-228600" defTabSz="192088" eaLnBrk="0" hangingPunct="0">
                <a:defRPr sz="500">
                  <a:latin typeface="Times New Roman" charset="0"/>
                  <a:ea typeface="ＭＳ Ｐゴシック" charset="0"/>
                </a:defRPr>
              </a:lvl5pPr>
              <a:lvl6pPr marL="2514600" indent="-228600" defTabSz="192088" eaLnBrk="0" fontAlgn="base" hangingPunct="0">
                <a:spcBef>
                  <a:spcPct val="0"/>
                </a:spcBef>
                <a:spcAft>
                  <a:spcPct val="0"/>
                </a:spcAft>
                <a:defRPr sz="500">
                  <a:latin typeface="Times New Roman" charset="0"/>
                  <a:ea typeface="ＭＳ Ｐゴシック" charset="0"/>
                </a:defRPr>
              </a:lvl6pPr>
              <a:lvl7pPr marL="2971800" indent="-228600" defTabSz="192088" eaLnBrk="0" fontAlgn="base" hangingPunct="0">
                <a:spcBef>
                  <a:spcPct val="0"/>
                </a:spcBef>
                <a:spcAft>
                  <a:spcPct val="0"/>
                </a:spcAft>
                <a:defRPr sz="500">
                  <a:latin typeface="Times New Roman" charset="0"/>
                  <a:ea typeface="ＭＳ Ｐゴシック" charset="0"/>
                </a:defRPr>
              </a:lvl7pPr>
              <a:lvl8pPr marL="3429000" indent="-228600" defTabSz="192088" eaLnBrk="0" fontAlgn="base" hangingPunct="0">
                <a:spcBef>
                  <a:spcPct val="0"/>
                </a:spcBef>
                <a:spcAft>
                  <a:spcPct val="0"/>
                </a:spcAft>
                <a:defRPr sz="500">
                  <a:latin typeface="Times New Roman" charset="0"/>
                  <a:ea typeface="ＭＳ Ｐゴシック" charset="0"/>
                </a:defRPr>
              </a:lvl8pPr>
              <a:lvl9pPr marL="3886200" indent="-228600" defTabSz="192088" eaLnBrk="0" fontAlgn="base" hangingPunct="0">
                <a:spcBef>
                  <a:spcPct val="0"/>
                </a:spcBef>
                <a:spcAft>
                  <a:spcPct val="0"/>
                </a:spcAft>
                <a:defRPr sz="500">
                  <a:latin typeface="Times New Roman" charset="0"/>
                  <a:ea typeface="ＭＳ Ｐゴシック" charset="0"/>
                </a:defRPr>
              </a:lvl9pPr>
            </a:lstStyle>
            <a:p>
              <a:r>
                <a:rPr lang="en-GB" sz="847" dirty="0">
                  <a:solidFill>
                    <a:srgbClr val="012873"/>
                  </a:solidFill>
                </a:rPr>
                <a:t>REFERENCES</a:t>
              </a:r>
              <a:endParaRPr lang="en-AU" sz="847" dirty="0">
                <a:solidFill>
                  <a:srgbClr val="012873"/>
                </a:solidFill>
              </a:endParaRPr>
            </a:p>
          </p:txBody>
        </p:sp>
        <p:sp>
          <p:nvSpPr>
            <p:cNvPr id="83" name="Rectángulo 66">
              <a:extLst>
                <a:ext uri="{FF2B5EF4-FFF2-40B4-BE49-F238E27FC236}">
                  <a16:creationId xmlns:a16="http://schemas.microsoft.com/office/drawing/2014/main" id="{D154D6D7-7331-61BA-30A1-6EAB52CF5D9D}"/>
                </a:ext>
              </a:extLst>
            </p:cNvPr>
            <p:cNvSpPr/>
            <p:nvPr/>
          </p:nvSpPr>
          <p:spPr>
            <a:xfrm>
              <a:off x="40839140" y="26348935"/>
              <a:ext cx="6666681" cy="2480941"/>
            </a:xfrm>
            <a:prstGeom prst="rect">
              <a:avLst/>
            </a:prstGeom>
          </p:spPr>
          <p:txBody>
            <a:bodyPr wrap="square">
              <a:spAutoFit/>
            </a:bodyPr>
            <a:lstStyle/>
            <a:p>
              <a:pPr defTabSz="206688">
                <a:spcBef>
                  <a:spcPts val="127"/>
                </a:spcBef>
              </a:pPr>
              <a:r>
                <a:rPr lang="fr-FR" sz="529" dirty="0">
                  <a:solidFill>
                    <a:schemeClr val="tx1">
                      <a:lumMod val="65000"/>
                      <a:lumOff val="35000"/>
                    </a:schemeClr>
                  </a:solidFill>
                  <a:latin typeface="Arial" panose="020B0604020202020204" pitchFamily="34" charset="0"/>
                  <a:cs typeface="Arial" panose="020B0604020202020204" pitchFamily="34" charset="0"/>
                </a:rPr>
                <a:t>1- </a:t>
              </a:r>
              <a:r>
                <a:rPr lang="fr-FR" sz="529" dirty="0" err="1">
                  <a:solidFill>
                    <a:schemeClr val="tx1">
                      <a:lumMod val="65000"/>
                      <a:lumOff val="35000"/>
                    </a:schemeClr>
                  </a:solidFill>
                  <a:latin typeface="Arial" panose="020B0604020202020204" pitchFamily="34" charset="0"/>
                  <a:cs typeface="Arial" panose="020B0604020202020204" pitchFamily="34" charset="0"/>
                </a:rPr>
                <a:t>Adami</a:t>
              </a:r>
              <a:r>
                <a:rPr lang="fr-FR" sz="529" dirty="0">
                  <a:solidFill>
                    <a:schemeClr val="tx1">
                      <a:lumMod val="65000"/>
                      <a:lumOff val="35000"/>
                    </a:schemeClr>
                  </a:solidFill>
                  <a:latin typeface="Arial" panose="020B0604020202020204" pitchFamily="34" charset="0"/>
                  <a:cs typeface="Arial" panose="020B0604020202020204" pitchFamily="34" charset="0"/>
                </a:rPr>
                <a:t> G et al., ACR Open </a:t>
              </a:r>
              <a:r>
                <a:rPr lang="fr-FR" sz="529" dirty="0" err="1">
                  <a:solidFill>
                    <a:schemeClr val="tx1">
                      <a:lumMod val="65000"/>
                      <a:lumOff val="35000"/>
                    </a:schemeClr>
                  </a:solidFill>
                  <a:latin typeface="Arial" panose="020B0604020202020204" pitchFamily="34" charset="0"/>
                  <a:cs typeface="Arial" panose="020B0604020202020204" pitchFamily="34" charset="0"/>
                </a:rPr>
                <a:t>Rheumatol</a:t>
              </a:r>
              <a:r>
                <a:rPr lang="fr-FR" sz="529" dirty="0">
                  <a:solidFill>
                    <a:schemeClr val="tx1">
                      <a:lumMod val="65000"/>
                      <a:lumOff val="35000"/>
                    </a:schemeClr>
                  </a:solidFill>
                  <a:latin typeface="Arial" panose="020B0604020202020204" pitchFamily="34" charset="0"/>
                  <a:cs typeface="Arial" panose="020B0604020202020204" pitchFamily="34" charset="0"/>
                </a:rPr>
                <a:t>. 2021 </a:t>
              </a:r>
            </a:p>
            <a:p>
              <a:pPr defTabSz="206688">
                <a:spcBef>
                  <a:spcPts val="127"/>
                </a:spcBef>
              </a:pPr>
              <a:r>
                <a:rPr lang="fr-FR" sz="529" dirty="0">
                  <a:solidFill>
                    <a:schemeClr val="tx1">
                      <a:lumMod val="65000"/>
                      <a:lumOff val="35000"/>
                    </a:schemeClr>
                  </a:solidFill>
                  <a:latin typeface="Arial" panose="020B0604020202020204" pitchFamily="34" charset="0"/>
                  <a:cs typeface="Arial" panose="020B0604020202020204" pitchFamily="34" charset="0"/>
                </a:rPr>
                <a:t>2- Kao CM et al., </a:t>
              </a:r>
              <a:r>
                <a:rPr lang="fr-FR" sz="529" dirty="0" err="1">
                  <a:solidFill>
                    <a:schemeClr val="tx1">
                      <a:lumMod val="65000"/>
                      <a:lumOff val="35000"/>
                    </a:schemeClr>
                  </a:solidFill>
                  <a:latin typeface="Arial" panose="020B0604020202020204" pitchFamily="34" charset="0"/>
                  <a:cs typeface="Arial" panose="020B0604020202020204" pitchFamily="34" charset="0"/>
                </a:rPr>
                <a:t>Arthritis</a:t>
              </a:r>
              <a:r>
                <a:rPr lang="fr-FR" sz="529" dirty="0">
                  <a:solidFill>
                    <a:schemeClr val="tx1">
                      <a:lumMod val="65000"/>
                      <a:lumOff val="35000"/>
                    </a:schemeClr>
                  </a:solidFill>
                  <a:latin typeface="Arial" panose="020B0604020202020204" pitchFamily="34" charset="0"/>
                  <a:cs typeface="Arial" panose="020B0604020202020204" pitchFamily="34" charset="0"/>
                </a:rPr>
                <a:t> </a:t>
              </a:r>
              <a:r>
                <a:rPr lang="fr-FR" sz="529" dirty="0" err="1">
                  <a:solidFill>
                    <a:schemeClr val="tx1">
                      <a:lumMod val="65000"/>
                      <a:lumOff val="35000"/>
                    </a:schemeClr>
                  </a:solidFill>
                  <a:latin typeface="Arial" panose="020B0604020202020204" pitchFamily="34" charset="0"/>
                  <a:cs typeface="Arial" panose="020B0604020202020204" pitchFamily="34" charset="0"/>
                </a:rPr>
                <a:t>Res</a:t>
              </a:r>
              <a:r>
                <a:rPr lang="fr-FR" sz="529" dirty="0">
                  <a:solidFill>
                    <a:schemeClr val="tx1">
                      <a:lumMod val="65000"/>
                      <a:lumOff val="35000"/>
                    </a:schemeClr>
                  </a:solidFill>
                  <a:latin typeface="Arial" panose="020B0604020202020204" pitchFamily="34" charset="0"/>
                  <a:cs typeface="Arial" panose="020B0604020202020204" pitchFamily="34" charset="0"/>
                </a:rPr>
                <a:t> </a:t>
              </a:r>
              <a:r>
                <a:rPr lang="fr-FR" sz="529" dirty="0" err="1">
                  <a:solidFill>
                    <a:schemeClr val="tx1">
                      <a:lumMod val="65000"/>
                      <a:lumOff val="35000"/>
                    </a:schemeClr>
                  </a:solidFill>
                  <a:latin typeface="Arial" panose="020B0604020202020204" pitchFamily="34" charset="0"/>
                  <a:cs typeface="Arial" panose="020B0604020202020204" pitchFamily="34" charset="0"/>
                </a:rPr>
                <a:t>Ther</a:t>
              </a:r>
              <a:r>
                <a:rPr lang="fr-FR" sz="529" dirty="0">
                  <a:solidFill>
                    <a:schemeClr val="tx1">
                      <a:lumMod val="65000"/>
                      <a:lumOff val="35000"/>
                    </a:schemeClr>
                  </a:solidFill>
                  <a:latin typeface="Arial" panose="020B0604020202020204" pitchFamily="34" charset="0"/>
                  <a:cs typeface="Arial" panose="020B0604020202020204" pitchFamily="34" charset="0"/>
                </a:rPr>
                <a:t>. 2023 </a:t>
              </a:r>
            </a:p>
            <a:p>
              <a:pPr defTabSz="206688">
                <a:spcBef>
                  <a:spcPts val="127"/>
                </a:spcBef>
              </a:pPr>
              <a:r>
                <a:rPr lang="fr-FR" sz="529" dirty="0">
                  <a:solidFill>
                    <a:schemeClr val="tx1">
                      <a:lumMod val="65000"/>
                      <a:lumOff val="35000"/>
                    </a:schemeClr>
                  </a:solidFill>
                  <a:latin typeface="Arial" panose="020B0604020202020204" pitchFamily="34" charset="0"/>
                  <a:cs typeface="Arial" panose="020B0604020202020204" pitchFamily="34" charset="0"/>
                </a:rPr>
                <a:t>3- Gauthier-Manuel H et al., Environ Int. 2023</a:t>
              </a:r>
              <a:endParaRPr lang="en-US" sz="529"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6" name="Rectángulo: esquinas redondeadas 75">
              <a:extLst>
                <a:ext uri="{FF2B5EF4-FFF2-40B4-BE49-F238E27FC236}">
                  <a16:creationId xmlns:a16="http://schemas.microsoft.com/office/drawing/2014/main" id="{A3FAB136-360A-239B-2A2B-10508DAC1B77}"/>
                </a:ext>
              </a:extLst>
            </p:cNvPr>
            <p:cNvSpPr/>
            <p:nvPr/>
          </p:nvSpPr>
          <p:spPr>
            <a:xfrm>
              <a:off x="41003149" y="26072883"/>
              <a:ext cx="1141461" cy="257542"/>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grpSp>
      <p:sp>
        <p:nvSpPr>
          <p:cNvPr id="94" name="Text Box 2">
            <a:extLst>
              <a:ext uri="{FF2B5EF4-FFF2-40B4-BE49-F238E27FC236}">
                <a16:creationId xmlns:a16="http://schemas.microsoft.com/office/drawing/2014/main" id="{82A0C418-06D1-FF49-735B-24289C04102A}"/>
              </a:ext>
            </a:extLst>
          </p:cNvPr>
          <p:cNvSpPr txBox="1">
            <a:spLocks noChangeArrowheads="1"/>
          </p:cNvSpPr>
          <p:nvPr/>
        </p:nvSpPr>
        <p:spPr bwMode="auto">
          <a:xfrm>
            <a:off x="890726" y="1557380"/>
            <a:ext cx="2020823" cy="268973"/>
          </a:xfrm>
          <a:prstGeom prst="rect">
            <a:avLst/>
          </a:prstGeom>
          <a:noFill/>
          <a:ln>
            <a:noFill/>
          </a:ln>
          <a:effec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GB" sz="953" b="1" kern="0" dirty="0">
                <a:solidFill>
                  <a:srgbClr val="012873"/>
                </a:solidFill>
                <a:latin typeface="Arial" panose="020B0604020202020204" pitchFamily="34" charset="0"/>
                <a:cs typeface="Arial" panose="020B0604020202020204" pitchFamily="34" charset="0"/>
              </a:rPr>
              <a:t>INTRODUCTION</a:t>
            </a:r>
            <a:endParaRPr lang="en-AU" sz="953" kern="0" dirty="0">
              <a:solidFill>
                <a:srgbClr val="012873"/>
              </a:solidFill>
              <a:latin typeface="Arial" panose="020B0604020202020204" pitchFamily="34" charset="0"/>
              <a:cs typeface="Arial" panose="020B0604020202020204" pitchFamily="34" charset="0"/>
            </a:endParaRPr>
          </a:p>
        </p:txBody>
      </p:sp>
      <p:sp>
        <p:nvSpPr>
          <p:cNvPr id="95" name="Rectángulo 47">
            <a:extLst>
              <a:ext uri="{FF2B5EF4-FFF2-40B4-BE49-F238E27FC236}">
                <a16:creationId xmlns:a16="http://schemas.microsoft.com/office/drawing/2014/main" id="{FD5BC2DA-7092-E163-88B1-5C417735B84F}"/>
              </a:ext>
            </a:extLst>
          </p:cNvPr>
          <p:cNvSpPr/>
          <p:nvPr/>
        </p:nvSpPr>
        <p:spPr>
          <a:xfrm>
            <a:off x="1013382" y="1885465"/>
            <a:ext cx="5041590" cy="587340"/>
          </a:xfrm>
          <a:prstGeom prst="rect">
            <a:avLst/>
          </a:prstGeom>
        </p:spPr>
        <p:txBody>
          <a:bodyPr wrap="square">
            <a:spAutoFit/>
          </a:bodyPr>
          <a:lstStyle/>
          <a:p>
            <a:pPr defTabSz="206688" eaLnBrk="0" hangingPunct="0">
              <a:spcBef>
                <a:spcPct val="50000"/>
              </a:spcBef>
            </a:pPr>
            <a:r>
              <a:rPr lang="en-US" sz="804" dirty="0">
                <a:solidFill>
                  <a:schemeClr val="tx1">
                    <a:lumMod val="65000"/>
                    <a:lumOff val="35000"/>
                  </a:schemeClr>
                </a:solidFill>
                <a:latin typeface="Arial" panose="020B0604020202020204" pitchFamily="34" charset="0"/>
                <a:cs typeface="Arial" panose="020B0604020202020204" pitchFamily="34" charset="0"/>
              </a:rPr>
              <a:t>Environmental factors, including air pollutants, are involved in the pathophysiology of various inflammatory rheumatic diseases (IRDs). They may influence disease activity and may trigger flares (1-2). The current frontier of knowledge seems to reside in the amplitude of the association and in the critical period of exposure linked to the onset of a flare in axial spondyloarthritis (axSpA). </a:t>
            </a:r>
            <a:endParaRPr lang="en-AU" sz="804"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6" name="Text Box 2">
            <a:extLst>
              <a:ext uri="{FF2B5EF4-FFF2-40B4-BE49-F238E27FC236}">
                <a16:creationId xmlns:a16="http://schemas.microsoft.com/office/drawing/2014/main" id="{A4AA6C87-F54C-1C99-0DBB-AD5DF5DA5556}"/>
              </a:ext>
            </a:extLst>
          </p:cNvPr>
          <p:cNvSpPr txBox="1">
            <a:spLocks noChangeArrowheads="1"/>
          </p:cNvSpPr>
          <p:nvPr/>
        </p:nvSpPr>
        <p:spPr bwMode="auto">
          <a:xfrm>
            <a:off x="886793" y="2378281"/>
            <a:ext cx="1014345" cy="2731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GB" sz="953" b="1" kern="0" dirty="0">
                <a:solidFill>
                  <a:srgbClr val="012873"/>
                </a:solidFill>
                <a:latin typeface="Arial" panose="020B0604020202020204" pitchFamily="34" charset="0"/>
                <a:cs typeface="Arial" panose="020B0604020202020204" pitchFamily="34" charset="0"/>
              </a:rPr>
              <a:t>AIM</a:t>
            </a:r>
            <a:endParaRPr lang="en-AU" sz="953" kern="0" dirty="0">
              <a:solidFill>
                <a:srgbClr val="012873"/>
              </a:solidFill>
              <a:latin typeface="Arial" panose="020B0604020202020204" pitchFamily="34" charset="0"/>
              <a:cs typeface="Arial" panose="020B0604020202020204" pitchFamily="34" charset="0"/>
            </a:endParaRPr>
          </a:p>
        </p:txBody>
      </p:sp>
      <p:sp>
        <p:nvSpPr>
          <p:cNvPr id="97" name="Rectángulo 49">
            <a:extLst>
              <a:ext uri="{FF2B5EF4-FFF2-40B4-BE49-F238E27FC236}">
                <a16:creationId xmlns:a16="http://schemas.microsoft.com/office/drawing/2014/main" id="{D8328AA3-238D-D25B-1795-63BE59EC6934}"/>
              </a:ext>
            </a:extLst>
          </p:cNvPr>
          <p:cNvSpPr/>
          <p:nvPr/>
        </p:nvSpPr>
        <p:spPr>
          <a:xfrm>
            <a:off x="1010087" y="2714701"/>
            <a:ext cx="5044886" cy="339837"/>
          </a:xfrm>
          <a:prstGeom prst="rect">
            <a:avLst/>
          </a:prstGeom>
        </p:spPr>
        <p:txBody>
          <a:bodyPr wrap="square">
            <a:spAutoFit/>
          </a:bodyPr>
          <a:lstStyle/>
          <a:p>
            <a:pPr>
              <a:spcBef>
                <a:spcPct val="20000"/>
              </a:spcBef>
            </a:pPr>
            <a:r>
              <a:rPr lang="en-US" sz="804" dirty="0">
                <a:solidFill>
                  <a:schemeClr val="tx1">
                    <a:lumMod val="65000"/>
                    <a:lumOff val="35000"/>
                  </a:schemeClr>
                </a:solidFill>
                <a:latin typeface="Arial" panose="020B0604020202020204" pitchFamily="34" charset="0"/>
                <a:cs typeface="Arial" panose="020B0604020202020204" pitchFamily="34" charset="0"/>
              </a:rPr>
              <a:t>Our study aimed to better quantify the relationships between exposure to air pollutants and the occurrence of an axSpA flare, and to identify the most likely critical exposure windows. </a:t>
            </a:r>
            <a:endParaRPr lang="en-CA" sz="804"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8" name="Rectángulo: esquinas redondeadas 67">
            <a:extLst>
              <a:ext uri="{FF2B5EF4-FFF2-40B4-BE49-F238E27FC236}">
                <a16:creationId xmlns:a16="http://schemas.microsoft.com/office/drawing/2014/main" id="{AA6A27CD-4564-4561-FDA1-60585A0F61F2}"/>
              </a:ext>
            </a:extLst>
          </p:cNvPr>
          <p:cNvSpPr/>
          <p:nvPr/>
        </p:nvSpPr>
        <p:spPr>
          <a:xfrm>
            <a:off x="1013382" y="1795690"/>
            <a:ext cx="275199" cy="56094"/>
          </a:xfrm>
          <a:prstGeom prst="roundRect">
            <a:avLst>
              <a:gd name="adj" fmla="val 50000"/>
            </a:avLst>
          </a:prstGeom>
          <a:solidFill>
            <a:srgbClr val="012873"/>
          </a:solidFill>
          <a:ln>
            <a:solidFill>
              <a:srgbClr val="012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99" name="Rectángulo: esquinas redondeadas 68">
            <a:extLst>
              <a:ext uri="{FF2B5EF4-FFF2-40B4-BE49-F238E27FC236}">
                <a16:creationId xmlns:a16="http://schemas.microsoft.com/office/drawing/2014/main" id="{476E5197-B9BB-FAE7-6B2C-30FF58C27D48}"/>
              </a:ext>
            </a:extLst>
          </p:cNvPr>
          <p:cNvSpPr/>
          <p:nvPr/>
        </p:nvSpPr>
        <p:spPr>
          <a:xfrm>
            <a:off x="1010087" y="2600987"/>
            <a:ext cx="275199" cy="56094"/>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58" name="Rectangle à coins arrondis 57"/>
          <p:cNvSpPr/>
          <p:nvPr/>
        </p:nvSpPr>
        <p:spPr>
          <a:xfrm>
            <a:off x="904188" y="3188074"/>
            <a:ext cx="5399108" cy="3573859"/>
          </a:xfrm>
          <a:prstGeom prst="roundRect">
            <a:avLst>
              <a:gd name="adj" fmla="val 57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63"/>
          </a:p>
        </p:txBody>
      </p:sp>
      <p:sp>
        <p:nvSpPr>
          <p:cNvPr id="100" name="Text Box 2">
            <a:extLst>
              <a:ext uri="{FF2B5EF4-FFF2-40B4-BE49-F238E27FC236}">
                <a16:creationId xmlns:a16="http://schemas.microsoft.com/office/drawing/2014/main" id="{22D08EAE-2F57-A5B1-61C0-AC13A4B18B1D}"/>
              </a:ext>
            </a:extLst>
          </p:cNvPr>
          <p:cNvSpPr txBox="1">
            <a:spLocks noChangeArrowheads="1"/>
          </p:cNvSpPr>
          <p:nvPr/>
        </p:nvSpPr>
        <p:spPr bwMode="auto">
          <a:xfrm>
            <a:off x="890726" y="3174251"/>
            <a:ext cx="1745202" cy="2622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GB" sz="953" b="1" kern="0" dirty="0">
                <a:solidFill>
                  <a:srgbClr val="012873"/>
                </a:solidFill>
                <a:latin typeface="Arial" panose="020B0604020202020204" pitchFamily="34" charset="0"/>
                <a:cs typeface="Arial" panose="020B0604020202020204" pitchFamily="34" charset="0"/>
              </a:rPr>
              <a:t>METHOD</a:t>
            </a:r>
            <a:endParaRPr lang="en-AU" sz="953" kern="0" dirty="0">
              <a:solidFill>
                <a:srgbClr val="012873"/>
              </a:solidFill>
              <a:latin typeface="Arial" panose="020B0604020202020204" pitchFamily="34" charset="0"/>
              <a:cs typeface="Arial" panose="020B0604020202020204" pitchFamily="34" charset="0"/>
            </a:endParaRPr>
          </a:p>
        </p:txBody>
      </p:sp>
      <p:sp>
        <p:nvSpPr>
          <p:cNvPr id="101" name="Rectángulo: esquinas redondeadas 70">
            <a:extLst>
              <a:ext uri="{FF2B5EF4-FFF2-40B4-BE49-F238E27FC236}">
                <a16:creationId xmlns:a16="http://schemas.microsoft.com/office/drawing/2014/main" id="{54B24AE1-B293-F828-4F49-187BC2162144}"/>
              </a:ext>
            </a:extLst>
          </p:cNvPr>
          <p:cNvSpPr/>
          <p:nvPr/>
        </p:nvSpPr>
        <p:spPr>
          <a:xfrm>
            <a:off x="1013382" y="3390305"/>
            <a:ext cx="299070" cy="53855"/>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sp>
        <p:nvSpPr>
          <p:cNvPr id="102" name="ZoneTexte 101"/>
          <p:cNvSpPr txBox="1"/>
          <p:nvPr/>
        </p:nvSpPr>
        <p:spPr>
          <a:xfrm>
            <a:off x="976701" y="3477202"/>
            <a:ext cx="5196582" cy="587340"/>
          </a:xfrm>
          <a:prstGeom prst="rect">
            <a:avLst/>
          </a:prstGeom>
          <a:solidFill>
            <a:schemeClr val="bg1"/>
          </a:solidFill>
        </p:spPr>
        <p:txBody>
          <a:bodyPr wrap="square" rtlCol="0">
            <a:spAutoFit/>
          </a:bodyPr>
          <a:lstStyle/>
          <a:p>
            <a:pPr marL="103700" indent="-103700" defTabSz="206688" eaLnBrk="0" hangingPunct="0">
              <a:buSzPct val="60000"/>
              <a:buFont typeface="Arial" panose="020B0604020202020204" pitchFamily="34" charset="0"/>
              <a:buChar char="•"/>
            </a:pPr>
            <a:r>
              <a:rPr lang="en-US" sz="804" b="1" dirty="0">
                <a:solidFill>
                  <a:schemeClr val="tx1">
                    <a:lumMod val="65000"/>
                    <a:lumOff val="35000"/>
                  </a:schemeClr>
                </a:solidFill>
                <a:latin typeface="Arial" panose="020B0604020202020204" pitchFamily="34" charset="0"/>
                <a:cs typeface="Arial" panose="020B0604020202020204" pitchFamily="34" charset="0"/>
              </a:rPr>
              <a:t>Study Design and Context : </a:t>
            </a:r>
            <a:r>
              <a:rPr lang="en-US" sz="804" dirty="0" err="1">
                <a:solidFill>
                  <a:schemeClr val="tx1">
                    <a:lumMod val="65000"/>
                    <a:lumOff val="35000"/>
                  </a:schemeClr>
                </a:solidFill>
                <a:latin typeface="Arial" panose="020B0604020202020204" pitchFamily="34" charset="0"/>
                <a:cs typeface="Arial" panose="020B0604020202020204" pitchFamily="34" charset="0"/>
              </a:rPr>
              <a:t>SPAir</a:t>
            </a:r>
            <a:r>
              <a:rPr lang="en-US" sz="804" dirty="0">
                <a:solidFill>
                  <a:schemeClr val="tx1">
                    <a:lumMod val="65000"/>
                    <a:lumOff val="35000"/>
                  </a:schemeClr>
                </a:solidFill>
                <a:latin typeface="Arial" panose="020B0604020202020204" pitchFamily="34" charset="0"/>
                <a:cs typeface="Arial" panose="020B0604020202020204" pitchFamily="34" charset="0"/>
              </a:rPr>
              <a:t> is an exploratory environmental case-crossover study </a:t>
            </a:r>
            <a:r>
              <a:rPr lang="en-US" sz="804" i="1" dirty="0">
                <a:solidFill>
                  <a:schemeClr val="tx1">
                    <a:lumMod val="65000"/>
                    <a:lumOff val="35000"/>
                  </a:schemeClr>
                </a:solidFill>
                <a:latin typeface="Arial" panose="020B0604020202020204" pitchFamily="34" charset="0"/>
                <a:cs typeface="Arial" panose="020B0604020202020204" pitchFamily="34" charset="0"/>
              </a:rPr>
              <a:t>(Fig.1) </a:t>
            </a:r>
          </a:p>
          <a:p>
            <a:pPr marL="103700" indent="-103700" defTabSz="206688" eaLnBrk="0" hangingPunct="0">
              <a:buSzPct val="60000"/>
              <a:buFont typeface="Arial" panose="020B0604020202020204" pitchFamily="34" charset="0"/>
              <a:buChar char="•"/>
            </a:pPr>
            <a:r>
              <a:rPr lang="en-US" sz="804" dirty="0">
                <a:solidFill>
                  <a:schemeClr val="tx1">
                    <a:lumMod val="65000"/>
                    <a:lumOff val="35000"/>
                  </a:schemeClr>
                </a:solidFill>
                <a:latin typeface="Arial" panose="020B0604020202020204" pitchFamily="34" charset="0"/>
                <a:cs typeface="Arial" panose="020B0604020202020204" pitchFamily="34" charset="0"/>
              </a:rPr>
              <a:t>based on data from the MISTIC cohort between February 2020 and December 2022, which collects clinical, biological, imaging, disease activity and treatment data from patients with IRDs at the University Hospital of Besançon, France. </a:t>
            </a:r>
          </a:p>
        </p:txBody>
      </p:sp>
      <p:sp>
        <p:nvSpPr>
          <p:cNvPr id="103" name="ZoneTexte 102"/>
          <p:cNvSpPr txBox="1"/>
          <p:nvPr/>
        </p:nvSpPr>
        <p:spPr>
          <a:xfrm>
            <a:off x="1078053" y="5235330"/>
            <a:ext cx="5017947" cy="274819"/>
          </a:xfrm>
          <a:prstGeom prst="rect">
            <a:avLst/>
          </a:prstGeom>
          <a:noFill/>
        </p:spPr>
        <p:txBody>
          <a:bodyPr wrap="square" rtlCol="0">
            <a:spAutoFit/>
          </a:bodyPr>
          <a:lstStyle/>
          <a:p>
            <a:r>
              <a:rPr lang="en-US" sz="593" b="1" i="1" dirty="0">
                <a:solidFill>
                  <a:schemeClr val="tx1">
                    <a:lumMod val="65000"/>
                    <a:lumOff val="35000"/>
                  </a:schemeClr>
                </a:solidFill>
                <a:latin typeface="Arial" panose="020B0604020202020204" pitchFamily="34" charset="0"/>
                <a:cs typeface="Arial" panose="020B0604020202020204" pitchFamily="34" charset="0"/>
              </a:rPr>
              <a:t>Figure 1: </a:t>
            </a:r>
            <a:r>
              <a:rPr lang="en-US" sz="593" i="1" dirty="0">
                <a:solidFill>
                  <a:schemeClr val="tx1">
                    <a:lumMod val="65000"/>
                    <a:lumOff val="35000"/>
                  </a:schemeClr>
                </a:solidFill>
                <a:latin typeface="Arial" panose="020B0604020202020204" pitchFamily="34" charset="0"/>
                <a:cs typeface="Arial" panose="020B0604020202020204" pitchFamily="34" charset="0"/>
              </a:rPr>
              <a:t>Illustration of the iterative sliding-window analysis over the 8 weeks before a flare. Three consecutive case windows (week-1, week-2, week-3) are shown, each compared to four control periods to assess differences in air pollution exposure.</a:t>
            </a:r>
            <a:endParaRPr lang="fr-FR" sz="677" dirty="0">
              <a:solidFill>
                <a:schemeClr val="accent2"/>
              </a:solidFill>
              <a:latin typeface="Arial" panose="020B0604020202020204" pitchFamily="34" charset="0"/>
              <a:cs typeface="Arial" panose="020B0604020202020204" pitchFamily="34" charset="0"/>
            </a:endParaRPr>
          </a:p>
        </p:txBody>
      </p:sp>
      <p:sp>
        <p:nvSpPr>
          <p:cNvPr id="105" name="ZoneTexte 104"/>
          <p:cNvSpPr txBox="1"/>
          <p:nvPr/>
        </p:nvSpPr>
        <p:spPr>
          <a:xfrm>
            <a:off x="989775" y="5547802"/>
            <a:ext cx="5183508" cy="1347548"/>
          </a:xfrm>
          <a:prstGeom prst="rect">
            <a:avLst/>
          </a:prstGeom>
          <a:noFill/>
        </p:spPr>
        <p:txBody>
          <a:bodyPr wrap="square" rtlCol="0">
            <a:spAutoFit/>
          </a:bodyPr>
          <a:lstStyle/>
          <a:p>
            <a:pPr marL="103700" indent="-103700" defTabSz="206688" eaLnBrk="0" hangingPunct="0">
              <a:spcAft>
                <a:spcPts val="544"/>
              </a:spcAft>
              <a:buSzPct val="60000"/>
              <a:buFont typeface="Arial" panose="020B0604020202020204" pitchFamily="34" charset="0"/>
              <a:buChar char="•"/>
            </a:pPr>
            <a:r>
              <a:rPr lang="en-GB" sz="804" b="1" dirty="0">
                <a:solidFill>
                  <a:prstClr val="black">
                    <a:lumMod val="65000"/>
                    <a:lumOff val="35000"/>
                  </a:prstClr>
                </a:solidFill>
                <a:latin typeface="Arial" panose="020B0604020202020204" pitchFamily="34" charset="0"/>
                <a:cs typeface="Arial" panose="020B0604020202020204" pitchFamily="34" charset="0"/>
              </a:rPr>
              <a:t>Flares of axSpA </a:t>
            </a:r>
            <a:r>
              <a:rPr lang="en-GB" sz="804" dirty="0">
                <a:solidFill>
                  <a:prstClr val="black">
                    <a:lumMod val="65000"/>
                    <a:lumOff val="35000"/>
                  </a:prstClr>
                </a:solidFill>
                <a:latin typeface="Arial" panose="020B0604020202020204" pitchFamily="34" charset="0"/>
                <a:cs typeface="Arial" panose="020B0604020202020204" pitchFamily="34" charset="0"/>
              </a:rPr>
              <a:t>were defined by BASDAI ≥ 4/10 and/or ASDAS-CRP ≥ 2.1. </a:t>
            </a:r>
            <a:endParaRPr lang="en-GB" sz="804" b="1" dirty="0">
              <a:solidFill>
                <a:prstClr val="black">
                  <a:lumMod val="65000"/>
                  <a:lumOff val="35000"/>
                </a:prstClr>
              </a:solidFill>
              <a:latin typeface="Arial" panose="020B0604020202020204" pitchFamily="34" charset="0"/>
              <a:cs typeface="Arial" panose="020B0604020202020204" pitchFamily="34" charset="0"/>
            </a:endParaRPr>
          </a:p>
          <a:p>
            <a:pPr marL="103700" indent="-103700" defTabSz="206688" eaLnBrk="0" hangingPunct="0">
              <a:spcAft>
                <a:spcPts val="544"/>
              </a:spcAft>
              <a:buSzPct val="60000"/>
              <a:buFont typeface="Arial" panose="020B0604020202020204" pitchFamily="34" charset="0"/>
              <a:buChar char="•"/>
            </a:pPr>
            <a:r>
              <a:rPr lang="en-GB" sz="804" b="1" dirty="0">
                <a:solidFill>
                  <a:prstClr val="black">
                    <a:lumMod val="65000"/>
                    <a:lumOff val="35000"/>
                  </a:prstClr>
                </a:solidFill>
                <a:latin typeface="Arial" panose="020B0604020202020204" pitchFamily="34" charset="0"/>
                <a:cs typeface="Arial" panose="020B0604020202020204" pitchFamily="34" charset="0"/>
              </a:rPr>
              <a:t>Air Pollution exposure </a:t>
            </a:r>
            <a:r>
              <a:rPr lang="en-GB" sz="804" dirty="0">
                <a:solidFill>
                  <a:prstClr val="black">
                    <a:lumMod val="65000"/>
                    <a:lumOff val="35000"/>
                  </a:prstClr>
                </a:solidFill>
                <a:latin typeface="Arial" panose="020B0604020202020204" pitchFamily="34" charset="0"/>
                <a:cs typeface="Arial" panose="020B0604020202020204" pitchFamily="34" charset="0"/>
              </a:rPr>
              <a:t>: PM</a:t>
            </a:r>
            <a:r>
              <a:rPr lang="en-GB" sz="677" dirty="0">
                <a:solidFill>
                  <a:prstClr val="black">
                    <a:lumMod val="65000"/>
                    <a:lumOff val="35000"/>
                  </a:prstClr>
                </a:solidFill>
                <a:latin typeface="Arial" panose="020B0604020202020204" pitchFamily="34" charset="0"/>
                <a:cs typeface="Arial" panose="020B0604020202020204" pitchFamily="34" charset="0"/>
              </a:rPr>
              <a:t>10</a:t>
            </a:r>
            <a:r>
              <a:rPr lang="en-GB" sz="804" dirty="0">
                <a:solidFill>
                  <a:prstClr val="black">
                    <a:lumMod val="65000"/>
                    <a:lumOff val="35000"/>
                  </a:prstClr>
                </a:solidFill>
                <a:latin typeface="Arial" panose="020B0604020202020204" pitchFamily="34" charset="0"/>
                <a:cs typeface="Arial" panose="020B0604020202020204" pitchFamily="34" charset="0"/>
              </a:rPr>
              <a:t>, PM</a:t>
            </a:r>
            <a:r>
              <a:rPr lang="en-GB" sz="677" dirty="0">
                <a:solidFill>
                  <a:prstClr val="black">
                    <a:lumMod val="65000"/>
                    <a:lumOff val="35000"/>
                  </a:prstClr>
                </a:solidFill>
                <a:latin typeface="Arial" panose="020B0604020202020204" pitchFamily="34" charset="0"/>
                <a:cs typeface="Arial" panose="020B0604020202020204" pitchFamily="34" charset="0"/>
              </a:rPr>
              <a:t>2.5</a:t>
            </a:r>
            <a:r>
              <a:rPr lang="en-GB" sz="804" dirty="0">
                <a:solidFill>
                  <a:prstClr val="black">
                    <a:lumMod val="65000"/>
                    <a:lumOff val="35000"/>
                  </a:prstClr>
                </a:solidFill>
                <a:latin typeface="Arial" panose="020B0604020202020204" pitchFamily="34" charset="0"/>
                <a:cs typeface="Arial" panose="020B0604020202020204" pitchFamily="34" charset="0"/>
              </a:rPr>
              <a:t>, NO</a:t>
            </a:r>
            <a:r>
              <a:rPr lang="en-GB" sz="804" baseline="-25000" dirty="0">
                <a:solidFill>
                  <a:prstClr val="black">
                    <a:lumMod val="65000"/>
                    <a:lumOff val="35000"/>
                  </a:prstClr>
                </a:solidFill>
                <a:latin typeface="Arial" panose="020B0604020202020204" pitchFamily="34" charset="0"/>
                <a:cs typeface="Arial" panose="020B0604020202020204" pitchFamily="34" charset="0"/>
              </a:rPr>
              <a:t>2</a:t>
            </a:r>
            <a:r>
              <a:rPr lang="en-GB" sz="804" dirty="0">
                <a:solidFill>
                  <a:prstClr val="black">
                    <a:lumMod val="65000"/>
                    <a:lumOff val="35000"/>
                  </a:prstClr>
                </a:solidFill>
                <a:latin typeface="Arial" panose="020B0604020202020204" pitchFamily="34" charset="0"/>
                <a:cs typeface="Arial" panose="020B0604020202020204" pitchFamily="34" charset="0"/>
              </a:rPr>
              <a:t>, and O</a:t>
            </a:r>
            <a:r>
              <a:rPr lang="en-GB" sz="804" baseline="-25000" dirty="0">
                <a:solidFill>
                  <a:prstClr val="black">
                    <a:lumMod val="65000"/>
                    <a:lumOff val="35000"/>
                  </a:prstClr>
                </a:solidFill>
                <a:latin typeface="Arial" panose="020B0604020202020204" pitchFamily="34" charset="0"/>
                <a:cs typeface="Arial" panose="020B0604020202020204" pitchFamily="34" charset="0"/>
              </a:rPr>
              <a:t>3</a:t>
            </a:r>
            <a:r>
              <a:rPr lang="en-GB" sz="804" dirty="0">
                <a:solidFill>
                  <a:prstClr val="black">
                    <a:lumMod val="65000"/>
                    <a:lumOff val="35000"/>
                  </a:prstClr>
                </a:solidFill>
                <a:latin typeface="Arial" panose="020B0604020202020204" pitchFamily="34" charset="0"/>
                <a:cs typeface="Arial" panose="020B0604020202020204" pitchFamily="34" charset="0"/>
              </a:rPr>
              <a:t> concentrations </a:t>
            </a:r>
            <a:r>
              <a:rPr lang="en-GB" sz="804" i="1" dirty="0">
                <a:solidFill>
                  <a:prstClr val="black">
                    <a:lumMod val="65000"/>
                    <a:lumOff val="35000"/>
                  </a:prstClr>
                </a:solidFill>
                <a:latin typeface="Arial" panose="020B0604020202020204" pitchFamily="34" charset="0"/>
                <a:cs typeface="Arial" panose="020B0604020202020204" pitchFamily="34" charset="0"/>
              </a:rPr>
              <a:t>(Fig. 2) </a:t>
            </a:r>
            <a:r>
              <a:rPr lang="en-GB" sz="804" dirty="0">
                <a:solidFill>
                  <a:prstClr val="black">
                    <a:lumMod val="65000"/>
                    <a:lumOff val="35000"/>
                  </a:prstClr>
                </a:solidFill>
                <a:latin typeface="Arial" panose="020B0604020202020204" pitchFamily="34" charset="0"/>
                <a:cs typeface="Arial" panose="020B0604020202020204" pitchFamily="34" charset="0"/>
              </a:rPr>
              <a:t>were calculated at the patient’s home address using daily </a:t>
            </a:r>
            <a:r>
              <a:rPr lang="en-GB" sz="804" dirty="0" err="1">
                <a:solidFill>
                  <a:prstClr val="black">
                    <a:lumMod val="65000"/>
                    <a:lumOff val="35000"/>
                  </a:prstClr>
                </a:solidFill>
                <a:latin typeface="Arial" panose="020B0604020202020204" pitchFamily="34" charset="0"/>
                <a:cs typeface="Arial" panose="020B0604020202020204" pitchFamily="34" charset="0"/>
              </a:rPr>
              <a:t>modeling</a:t>
            </a:r>
            <a:r>
              <a:rPr lang="en-GB" sz="804" dirty="0">
                <a:solidFill>
                  <a:prstClr val="black">
                    <a:lumMod val="65000"/>
                    <a:lumOff val="35000"/>
                  </a:prstClr>
                </a:solidFill>
                <a:latin typeface="Arial" panose="020B0604020202020204" pitchFamily="34" charset="0"/>
                <a:cs typeface="Arial" panose="020B0604020202020204" pitchFamily="34" charset="0"/>
              </a:rPr>
              <a:t> data from the PREV’EST platform (3). Concentrations were calculated by the regional air quality monitoring agency ATMO BFC on a 9 km² grid over the whole study area. </a:t>
            </a:r>
            <a:r>
              <a:rPr lang="en-GB" sz="847" dirty="0">
                <a:solidFill>
                  <a:prstClr val="black">
                    <a:lumMod val="65000"/>
                    <a:lumOff val="35000"/>
                  </a:prstClr>
                </a:solidFill>
                <a:latin typeface="Arial" panose="020B0604020202020204" pitchFamily="34" charset="0"/>
                <a:cs typeface="Arial" panose="020B0604020202020204" pitchFamily="34" charset="0"/>
              </a:rPr>
              <a:t>Exposure to pollutants was quantified using mean value, cumulative dose, peak, and mean of the peaks per week.</a:t>
            </a:r>
            <a:endParaRPr lang="en-GB" sz="804" dirty="0">
              <a:solidFill>
                <a:prstClr val="black">
                  <a:lumMod val="65000"/>
                  <a:lumOff val="35000"/>
                </a:prstClr>
              </a:solidFill>
              <a:latin typeface="Arial" panose="020B0604020202020204" pitchFamily="34" charset="0"/>
              <a:cs typeface="Arial" panose="020B0604020202020204" pitchFamily="34" charset="0"/>
            </a:endParaRPr>
          </a:p>
          <a:p>
            <a:pPr marL="103700" indent="-103700" defTabSz="206688" eaLnBrk="0" hangingPunct="0">
              <a:spcAft>
                <a:spcPts val="508"/>
              </a:spcAft>
              <a:buSzPct val="60000"/>
              <a:buFont typeface="Arial" panose="020B0604020202020204" pitchFamily="34" charset="0"/>
              <a:buChar char="•"/>
            </a:pPr>
            <a:r>
              <a:rPr lang="en-GB" sz="804" b="1" dirty="0">
                <a:solidFill>
                  <a:prstClr val="black">
                    <a:lumMod val="65000"/>
                    <a:lumOff val="35000"/>
                  </a:prstClr>
                </a:solidFill>
                <a:latin typeface="Arial" panose="020B0604020202020204" pitchFamily="34" charset="0"/>
                <a:cs typeface="Arial" panose="020B0604020202020204" pitchFamily="34" charset="0"/>
              </a:rPr>
              <a:t>Statistical Analysis: </a:t>
            </a:r>
            <a:r>
              <a:rPr lang="en-GB" sz="804" dirty="0">
                <a:solidFill>
                  <a:schemeClr val="tx1">
                    <a:lumMod val="65000"/>
                    <a:lumOff val="35000"/>
                  </a:schemeClr>
                </a:solidFill>
                <a:latin typeface="Arial" panose="020B0604020202020204" pitchFamily="34" charset="0"/>
                <a:cs typeface="Arial" panose="020B0604020202020204" pitchFamily="34" charset="0"/>
              </a:rPr>
              <a:t>Conditional logistic regression models were iteratively used to calculate odds ratios (OR) across each sliding 1-week exposure window over the eight weeks before a flare. ORs are expressed for a 10 µg/m³ increase in air pollutants. </a:t>
            </a:r>
          </a:p>
        </p:txBody>
      </p:sp>
      <p:pic>
        <p:nvPicPr>
          <p:cNvPr id="111" name="Picture 4" descr="IV couleurs sans HL"/>
          <p:cNvPicPr>
            <a:picLocks noChangeAspect="1" noChangeArrowheads="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23382" y="5527774"/>
            <a:ext cx="541325" cy="23845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5603" y="3329214"/>
            <a:ext cx="618470" cy="301568"/>
          </a:xfrm>
          <a:prstGeom prst="rect">
            <a:avLst/>
          </a:prstGeom>
        </p:spPr>
      </p:pic>
      <p:sp>
        <p:nvSpPr>
          <p:cNvPr id="59" name="Rectangle à coins arrondis 58"/>
          <p:cNvSpPr/>
          <p:nvPr/>
        </p:nvSpPr>
        <p:spPr>
          <a:xfrm>
            <a:off x="6383933" y="1544706"/>
            <a:ext cx="4935232" cy="3703401"/>
          </a:xfrm>
          <a:prstGeom prst="roundRect">
            <a:avLst>
              <a:gd name="adj" fmla="val 43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63"/>
          </a:p>
        </p:txBody>
      </p:sp>
      <p:cxnSp>
        <p:nvCxnSpPr>
          <p:cNvPr id="85" name="Conector recto 74">
            <a:extLst>
              <a:ext uri="{FF2B5EF4-FFF2-40B4-BE49-F238E27FC236}">
                <a16:creationId xmlns:a16="http://schemas.microsoft.com/office/drawing/2014/main" id="{32446F99-3FC6-DD2D-1B85-B6D697C560D6}"/>
              </a:ext>
            </a:extLst>
          </p:cNvPr>
          <p:cNvCxnSpPr>
            <a:cxnSpLocks/>
          </p:cNvCxnSpPr>
          <p:nvPr/>
        </p:nvCxnSpPr>
        <p:spPr>
          <a:xfrm flipV="1">
            <a:off x="11098680" y="5159566"/>
            <a:ext cx="0" cy="4422"/>
          </a:xfrm>
          <a:prstGeom prst="line">
            <a:avLst/>
          </a:prstGeom>
          <a:ln w="19050">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106" name="Text Box 2">
            <a:extLst>
              <a:ext uri="{FF2B5EF4-FFF2-40B4-BE49-F238E27FC236}">
                <a16:creationId xmlns:a16="http://schemas.microsoft.com/office/drawing/2014/main" id="{CB3C54C1-E450-E407-0213-8493E87D9AE2}"/>
              </a:ext>
            </a:extLst>
          </p:cNvPr>
          <p:cNvSpPr txBox="1">
            <a:spLocks noChangeArrowheads="1"/>
          </p:cNvSpPr>
          <p:nvPr/>
        </p:nvSpPr>
        <p:spPr bwMode="auto">
          <a:xfrm>
            <a:off x="6383933" y="1526219"/>
            <a:ext cx="1580327" cy="2869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138374" tIns="138374" rIns="138374" bIns="138374" anchor="ctr"/>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GB" sz="953" b="1" kern="0" dirty="0">
                <a:solidFill>
                  <a:srgbClr val="012873"/>
                </a:solidFill>
                <a:latin typeface="Arial" panose="020B0604020202020204" pitchFamily="34" charset="0"/>
                <a:cs typeface="Arial" panose="020B0604020202020204" pitchFamily="34" charset="0"/>
              </a:rPr>
              <a:t>RESULTS</a:t>
            </a:r>
            <a:endParaRPr lang="en-AU" sz="953" b="1" kern="0" dirty="0">
              <a:solidFill>
                <a:srgbClr val="012873"/>
              </a:solidFill>
              <a:latin typeface="Arial" panose="020B0604020202020204" pitchFamily="34" charset="0"/>
              <a:cs typeface="Arial" panose="020B0604020202020204" pitchFamily="34" charset="0"/>
            </a:endParaRPr>
          </a:p>
        </p:txBody>
      </p:sp>
      <p:sp>
        <p:nvSpPr>
          <p:cNvPr id="108" name="Rectángulo 62">
            <a:extLst>
              <a:ext uri="{FF2B5EF4-FFF2-40B4-BE49-F238E27FC236}">
                <a16:creationId xmlns:a16="http://schemas.microsoft.com/office/drawing/2014/main" id="{60DC5DF7-8E75-F611-87E0-452F654FB78C}"/>
              </a:ext>
            </a:extLst>
          </p:cNvPr>
          <p:cNvSpPr/>
          <p:nvPr/>
        </p:nvSpPr>
        <p:spPr>
          <a:xfrm>
            <a:off x="8301739" y="4185106"/>
            <a:ext cx="3094487" cy="366062"/>
          </a:xfrm>
          <a:prstGeom prst="rect">
            <a:avLst/>
          </a:prstGeom>
        </p:spPr>
        <p:txBody>
          <a:bodyPr wrap="square">
            <a:spAutoFit/>
          </a:bodyPr>
          <a:lstStyle/>
          <a:p>
            <a:r>
              <a:rPr lang="en-US" sz="593" b="1" i="1" dirty="0">
                <a:solidFill>
                  <a:schemeClr val="tx1">
                    <a:lumMod val="65000"/>
                    <a:lumOff val="35000"/>
                  </a:schemeClr>
                </a:solidFill>
                <a:latin typeface="Arial" panose="020B0604020202020204" pitchFamily="34" charset="0"/>
                <a:cs typeface="Arial" panose="020B0604020202020204" pitchFamily="34" charset="0"/>
              </a:rPr>
              <a:t>Figure 3: </a:t>
            </a:r>
            <a:r>
              <a:rPr lang="en-US" sz="593" i="1" dirty="0">
                <a:solidFill>
                  <a:schemeClr val="tx1">
                    <a:lumMod val="65000"/>
                    <a:lumOff val="35000"/>
                  </a:schemeClr>
                </a:solidFill>
                <a:latin typeface="Arial" panose="020B0604020202020204" pitchFamily="34" charset="0"/>
                <a:cs typeface="Arial" panose="020B0604020202020204" pitchFamily="34" charset="0"/>
              </a:rPr>
              <a:t>Relationship between flares and air pollution, with changes in ORs based on exposure from 1 to 8 weeks before the flare. ORs, obtained by conditional logistic regression, are expressed for an increase of 10 </a:t>
            </a:r>
            <a:r>
              <a:rPr lang="en-US" sz="593" i="1" dirty="0" err="1">
                <a:solidFill>
                  <a:schemeClr val="tx1">
                    <a:lumMod val="65000"/>
                    <a:lumOff val="35000"/>
                  </a:schemeClr>
                </a:solidFill>
                <a:latin typeface="Arial" panose="020B0604020202020204" pitchFamily="34" charset="0"/>
                <a:cs typeface="Arial" panose="020B0604020202020204" pitchFamily="34" charset="0"/>
              </a:rPr>
              <a:t>μg</a:t>
            </a:r>
            <a:r>
              <a:rPr lang="en-US" sz="593" i="1" dirty="0">
                <a:solidFill>
                  <a:schemeClr val="tx1">
                    <a:lumMod val="65000"/>
                    <a:lumOff val="35000"/>
                  </a:schemeClr>
                </a:solidFill>
                <a:latin typeface="Arial" panose="020B0604020202020204" pitchFamily="34" charset="0"/>
                <a:cs typeface="Arial" panose="020B0604020202020204" pitchFamily="34" charset="0"/>
              </a:rPr>
              <a:t>/m³ in mean values.</a:t>
            </a:r>
            <a:endParaRPr lang="en-CA" sz="593"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0" name="Image 10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8394" y="1909023"/>
            <a:ext cx="3018652" cy="2190856"/>
          </a:xfrm>
          <a:prstGeom prst="rect">
            <a:avLst/>
          </a:prstGeom>
        </p:spPr>
      </p:pic>
      <p:sp>
        <p:nvSpPr>
          <p:cNvPr id="73" name="Rectángulo: esquinas redondeadas 68">
            <a:extLst>
              <a:ext uri="{FF2B5EF4-FFF2-40B4-BE49-F238E27FC236}">
                <a16:creationId xmlns:a16="http://schemas.microsoft.com/office/drawing/2014/main" id="{476E5197-B9BB-FAE7-6B2C-30FF58C27D48}"/>
              </a:ext>
            </a:extLst>
          </p:cNvPr>
          <p:cNvSpPr/>
          <p:nvPr/>
        </p:nvSpPr>
        <p:spPr>
          <a:xfrm>
            <a:off x="6513082" y="1766085"/>
            <a:ext cx="272233" cy="56094"/>
          </a:xfrm>
          <a:prstGeom prst="roundRect">
            <a:avLst>
              <a:gd name="adj" fmla="val 50000"/>
            </a:avLst>
          </a:prstGeom>
          <a:solidFill>
            <a:srgbClr val="012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463"/>
          </a:p>
        </p:txBody>
      </p:sp>
      <p:grpSp>
        <p:nvGrpSpPr>
          <p:cNvPr id="13" name="Groupe 12"/>
          <p:cNvGrpSpPr>
            <a:grpSpLocks noChangeAspect="1"/>
          </p:cNvGrpSpPr>
          <p:nvPr/>
        </p:nvGrpSpPr>
        <p:grpSpPr>
          <a:xfrm>
            <a:off x="10056116" y="141247"/>
            <a:ext cx="1150598" cy="758241"/>
            <a:chOff x="1020924" y="23759846"/>
            <a:chExt cx="4457994" cy="2934077"/>
          </a:xfrm>
        </p:grpSpPr>
        <p:pic>
          <p:nvPicPr>
            <p:cNvPr id="9" name="Image 8"/>
            <p:cNvPicPr>
              <a:picLocks noChangeAspect="1"/>
            </p:cNvPicPr>
            <p:nvPr/>
          </p:nvPicPr>
          <p:blipFill rotWithShape="1">
            <a:blip r:embed="rId9" cstate="print">
              <a:extLst>
                <a:ext uri="{28A0092B-C50C-407E-A947-70E740481C1C}">
                  <a14:useLocalDpi xmlns:a14="http://schemas.microsoft.com/office/drawing/2010/main" val="0"/>
                </a:ext>
              </a:extLst>
            </a:blip>
            <a:srcRect r="31798" b="35113"/>
            <a:stretch/>
          </p:blipFill>
          <p:spPr>
            <a:xfrm>
              <a:off x="1139466" y="23802872"/>
              <a:ext cx="4339452" cy="2891051"/>
            </a:xfrm>
            <a:prstGeom prst="rect">
              <a:avLst/>
            </a:prstGeom>
          </p:spPr>
        </p:pic>
        <p:sp>
          <p:nvSpPr>
            <p:cNvPr id="12" name="ZoneTexte 11"/>
            <p:cNvSpPr txBox="1"/>
            <p:nvPr/>
          </p:nvSpPr>
          <p:spPr>
            <a:xfrm rot="19277617">
              <a:off x="1020924" y="23759846"/>
              <a:ext cx="2130941" cy="632952"/>
            </a:xfrm>
            <a:prstGeom prst="rect">
              <a:avLst/>
            </a:prstGeom>
            <a:solidFill>
              <a:schemeClr val="bg1"/>
            </a:solidFill>
          </p:spPr>
          <p:txBody>
            <a:bodyPr wrap="square" rtlCol="0">
              <a:spAutoFit/>
            </a:bodyPr>
            <a:lstStyle/>
            <a:p>
              <a:r>
                <a:rPr lang="fr-FR" sz="463" dirty="0"/>
                <a:t>A SINGLE HAIR</a:t>
              </a:r>
            </a:p>
          </p:txBody>
        </p:sp>
      </p:grpSp>
      <p:sp>
        <p:nvSpPr>
          <p:cNvPr id="14" name="ZoneTexte 13"/>
          <p:cNvSpPr txBox="1"/>
          <p:nvPr/>
        </p:nvSpPr>
        <p:spPr>
          <a:xfrm>
            <a:off x="9937699" y="1040134"/>
            <a:ext cx="1503139" cy="366062"/>
          </a:xfrm>
          <a:prstGeom prst="rect">
            <a:avLst/>
          </a:prstGeom>
          <a:noFill/>
        </p:spPr>
        <p:txBody>
          <a:bodyPr wrap="square" rtlCol="0">
            <a:spAutoFit/>
          </a:bodyPr>
          <a:lstStyle/>
          <a:p>
            <a:r>
              <a:rPr lang="en-US" sz="593" b="1" i="1" dirty="0">
                <a:solidFill>
                  <a:schemeClr val="tx1">
                    <a:lumMod val="65000"/>
                    <a:lumOff val="35000"/>
                  </a:schemeClr>
                </a:solidFill>
                <a:latin typeface="Arial" panose="020B0604020202020204" pitchFamily="34" charset="0"/>
                <a:cs typeface="Arial" panose="020B0604020202020204" pitchFamily="34" charset="0"/>
              </a:rPr>
              <a:t>Figure 2: </a:t>
            </a:r>
            <a:r>
              <a:rPr lang="en-US" sz="593" i="1" dirty="0">
                <a:solidFill>
                  <a:schemeClr val="tx1">
                    <a:lumMod val="65000"/>
                    <a:lumOff val="35000"/>
                  </a:schemeClr>
                </a:solidFill>
                <a:latin typeface="Arial" panose="020B0604020202020204" pitchFamily="34" charset="0"/>
                <a:cs typeface="Arial" panose="020B0604020202020204" pitchFamily="34" charset="0"/>
              </a:rPr>
              <a:t>Relative size of fine particulate matter (PM) compared to human hair.</a:t>
            </a:r>
            <a:endParaRPr lang="fr-FR" sz="593"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7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79380" y="1057852"/>
            <a:ext cx="185675" cy="21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09126" y="755417"/>
            <a:ext cx="241929" cy="20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4" name="Groupe 103"/>
          <p:cNvGrpSpPr/>
          <p:nvPr/>
        </p:nvGrpSpPr>
        <p:grpSpPr>
          <a:xfrm>
            <a:off x="1056715" y="4403482"/>
            <a:ext cx="1117935" cy="400323"/>
            <a:chOff x="945949" y="5317506"/>
            <a:chExt cx="2393324" cy="1318971"/>
          </a:xfrm>
        </p:grpSpPr>
        <p:sp>
          <p:nvSpPr>
            <p:cNvPr id="148" name="Rectangle à coins arrondis 147"/>
            <p:cNvSpPr/>
            <p:nvPr/>
          </p:nvSpPr>
          <p:spPr>
            <a:xfrm>
              <a:off x="958946" y="5327667"/>
              <a:ext cx="439750"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423">
                <a:solidFill>
                  <a:schemeClr val="tx1"/>
                </a:solidFill>
              </a:endParaRPr>
            </a:p>
          </p:txBody>
        </p:sp>
        <p:sp>
          <p:nvSpPr>
            <p:cNvPr id="149" name="Rectangle à coins arrondis 148"/>
            <p:cNvSpPr/>
            <p:nvPr/>
          </p:nvSpPr>
          <p:spPr>
            <a:xfrm>
              <a:off x="946181" y="5670502"/>
              <a:ext cx="465281" cy="239282"/>
            </a:xfrm>
            <a:prstGeom prst="roundRect">
              <a:avLst/>
            </a:prstGeom>
            <a:solidFill>
              <a:srgbClr val="FFC864"/>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423">
                <a:solidFill>
                  <a:schemeClr val="tx1"/>
                </a:solidFill>
              </a:endParaRPr>
            </a:p>
          </p:txBody>
        </p:sp>
        <p:sp>
          <p:nvSpPr>
            <p:cNvPr id="150" name="Rectangle à coins arrondis 149"/>
            <p:cNvSpPr/>
            <p:nvPr/>
          </p:nvSpPr>
          <p:spPr>
            <a:xfrm>
              <a:off x="945949" y="6042800"/>
              <a:ext cx="465745" cy="239282"/>
            </a:xfrm>
            <a:prstGeom prst="round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423">
                <a:solidFill>
                  <a:schemeClr val="tx1"/>
                </a:solidFill>
              </a:endParaRPr>
            </a:p>
          </p:txBody>
        </p:sp>
        <p:sp>
          <p:nvSpPr>
            <p:cNvPr id="151" name="ZoneTexte 150"/>
            <p:cNvSpPr txBox="1"/>
            <p:nvPr/>
          </p:nvSpPr>
          <p:spPr>
            <a:xfrm>
              <a:off x="1446707" y="5317506"/>
              <a:ext cx="1892566" cy="905465"/>
            </a:xfrm>
            <a:prstGeom prst="rect">
              <a:avLst/>
            </a:prstGeom>
            <a:noFill/>
          </p:spPr>
          <p:txBody>
            <a:bodyPr wrap="square" rtlCol="0">
              <a:spAutoFit/>
            </a:bodyPr>
            <a:lstStyle/>
            <a:p>
              <a:r>
                <a:rPr lang="fr-FR" sz="593" i="1" dirty="0">
                  <a:latin typeface="Arial" panose="020B0604020202020204" pitchFamily="34" charset="0"/>
                  <a:cs typeface="Arial" panose="020B0604020202020204" pitchFamily="34" charset="0"/>
                </a:rPr>
                <a:t>Control </a:t>
              </a:r>
              <a:r>
                <a:rPr lang="fr-FR" sz="593" i="1" dirty="0" err="1">
                  <a:latin typeface="Arial" panose="020B0604020202020204" pitchFamily="34" charset="0"/>
                  <a:cs typeface="Arial" panose="020B0604020202020204" pitchFamily="34" charset="0"/>
                </a:rPr>
                <a:t>exposure</a:t>
              </a:r>
              <a:r>
                <a:rPr lang="fr-FR" sz="593" i="1" dirty="0">
                  <a:latin typeface="Arial" panose="020B0604020202020204" pitchFamily="34" charset="0"/>
                  <a:cs typeface="Arial" panose="020B0604020202020204" pitchFamily="34" charset="0"/>
                </a:rPr>
                <a:t> </a:t>
              </a:r>
              <a:r>
                <a:rPr lang="fr-FR" sz="593" i="1" dirty="0" err="1">
                  <a:latin typeface="Arial" panose="020B0604020202020204" pitchFamily="34" charset="0"/>
                  <a:cs typeface="Arial" panose="020B0604020202020204" pitchFamily="34" charset="0"/>
                </a:rPr>
                <a:t>week</a:t>
              </a:r>
              <a:endParaRPr lang="fr-FR" sz="593" i="1" dirty="0">
                <a:latin typeface="Arial" panose="020B0604020202020204" pitchFamily="34" charset="0"/>
                <a:cs typeface="Arial" panose="020B0604020202020204" pitchFamily="34" charset="0"/>
              </a:endParaRPr>
            </a:p>
          </p:txBody>
        </p:sp>
        <p:sp>
          <p:nvSpPr>
            <p:cNvPr id="152" name="ZoneTexte 151"/>
            <p:cNvSpPr txBox="1"/>
            <p:nvPr/>
          </p:nvSpPr>
          <p:spPr>
            <a:xfrm>
              <a:off x="1446709" y="5665769"/>
              <a:ext cx="1892564" cy="905465"/>
            </a:xfrm>
            <a:prstGeom prst="rect">
              <a:avLst/>
            </a:prstGeom>
            <a:noFill/>
          </p:spPr>
          <p:txBody>
            <a:bodyPr wrap="square" rtlCol="0">
              <a:spAutoFit/>
            </a:bodyPr>
            <a:lstStyle/>
            <a:p>
              <a:r>
                <a:rPr lang="fr-FR" sz="593" i="1" dirty="0" err="1">
                  <a:latin typeface="Arial" panose="020B0604020202020204" pitchFamily="34" charset="0"/>
                  <a:cs typeface="Arial" panose="020B0604020202020204" pitchFamily="34" charset="0"/>
                </a:rPr>
                <a:t>Iterative</a:t>
              </a:r>
              <a:r>
                <a:rPr lang="fr-FR" sz="593" i="1" dirty="0">
                  <a:latin typeface="Arial" panose="020B0604020202020204" pitchFamily="34" charset="0"/>
                  <a:cs typeface="Arial" panose="020B0604020202020204" pitchFamily="34" charset="0"/>
                </a:rPr>
                <a:t> </a:t>
              </a:r>
              <a:r>
                <a:rPr lang="fr-FR" sz="593" i="1" dirty="0" err="1">
                  <a:latin typeface="Arial" panose="020B0604020202020204" pitchFamily="34" charset="0"/>
                  <a:cs typeface="Arial" panose="020B0604020202020204" pitchFamily="34" charset="0"/>
                </a:rPr>
                <a:t>exposure</a:t>
              </a:r>
              <a:r>
                <a:rPr lang="fr-FR" sz="593" i="1" dirty="0">
                  <a:latin typeface="Arial" panose="020B0604020202020204" pitchFamily="34" charset="0"/>
                  <a:cs typeface="Arial" panose="020B0604020202020204" pitchFamily="34" charset="0"/>
                </a:rPr>
                <a:t> </a:t>
              </a:r>
              <a:r>
                <a:rPr lang="fr-FR" sz="593" i="1" dirty="0" err="1">
                  <a:latin typeface="Arial" panose="020B0604020202020204" pitchFamily="34" charset="0"/>
                  <a:cs typeface="Arial" panose="020B0604020202020204" pitchFamily="34" charset="0"/>
                </a:rPr>
                <a:t>week</a:t>
              </a:r>
              <a:endParaRPr lang="fr-FR" sz="593" i="1" dirty="0">
                <a:latin typeface="Arial" panose="020B0604020202020204" pitchFamily="34" charset="0"/>
                <a:cs typeface="Arial" panose="020B0604020202020204" pitchFamily="34" charset="0"/>
              </a:endParaRPr>
            </a:p>
          </p:txBody>
        </p:sp>
        <p:sp>
          <p:nvSpPr>
            <p:cNvPr id="153" name="ZoneTexte 152"/>
            <p:cNvSpPr txBox="1"/>
            <p:nvPr/>
          </p:nvSpPr>
          <p:spPr>
            <a:xfrm>
              <a:off x="1446709" y="6031637"/>
              <a:ext cx="1367573" cy="604840"/>
            </a:xfrm>
            <a:prstGeom prst="rect">
              <a:avLst/>
            </a:prstGeom>
            <a:noFill/>
          </p:spPr>
          <p:txBody>
            <a:bodyPr wrap="square" rtlCol="0">
              <a:spAutoFit/>
            </a:bodyPr>
            <a:lstStyle/>
            <a:p>
              <a:r>
                <a:rPr lang="fr-FR" sz="593" i="1" dirty="0" err="1">
                  <a:latin typeface="Arial" panose="020B0604020202020204" pitchFamily="34" charset="0"/>
                  <a:cs typeface="Arial" panose="020B0604020202020204" pitchFamily="34" charset="0"/>
                </a:rPr>
                <a:t>Flare</a:t>
              </a:r>
              <a:r>
                <a:rPr lang="fr-FR" sz="593" i="1" dirty="0">
                  <a:latin typeface="Arial" panose="020B0604020202020204" pitchFamily="34" charset="0"/>
                  <a:cs typeface="Arial" panose="020B0604020202020204" pitchFamily="34" charset="0"/>
                </a:rPr>
                <a:t> </a:t>
              </a:r>
              <a:r>
                <a:rPr lang="fr-FR" sz="593" i="1" dirty="0" err="1">
                  <a:latin typeface="Arial" panose="020B0604020202020204" pitchFamily="34" charset="0"/>
                  <a:cs typeface="Arial" panose="020B0604020202020204" pitchFamily="34" charset="0"/>
                </a:rPr>
                <a:t>week</a:t>
              </a:r>
              <a:endParaRPr lang="fr-FR" sz="593" i="1" dirty="0">
                <a:latin typeface="Arial" panose="020B0604020202020204" pitchFamily="34" charset="0"/>
                <a:cs typeface="Arial" panose="020B0604020202020204" pitchFamily="34" charset="0"/>
              </a:endParaRPr>
            </a:p>
          </p:txBody>
        </p:sp>
      </p:grpSp>
      <p:grpSp>
        <p:nvGrpSpPr>
          <p:cNvPr id="16" name="Groupe 15"/>
          <p:cNvGrpSpPr/>
          <p:nvPr/>
        </p:nvGrpSpPr>
        <p:grpSpPr>
          <a:xfrm>
            <a:off x="2160721" y="4718226"/>
            <a:ext cx="3894252" cy="576521"/>
            <a:chOff x="4815605" y="18953988"/>
            <a:chExt cx="17446175" cy="2329181"/>
          </a:xfrm>
        </p:grpSpPr>
        <p:grpSp>
          <p:nvGrpSpPr>
            <p:cNvPr id="112" name="Groupe 111"/>
            <p:cNvGrpSpPr/>
            <p:nvPr/>
          </p:nvGrpSpPr>
          <p:grpSpPr>
            <a:xfrm>
              <a:off x="5142961" y="18953988"/>
              <a:ext cx="17118819" cy="2329181"/>
              <a:chOff x="403190" y="3871137"/>
              <a:chExt cx="8939734" cy="1624392"/>
            </a:xfrm>
          </p:grpSpPr>
          <p:grpSp>
            <p:nvGrpSpPr>
              <p:cNvPr id="116" name="Groupe 115"/>
              <p:cNvGrpSpPr/>
              <p:nvPr/>
            </p:nvGrpSpPr>
            <p:grpSpPr>
              <a:xfrm>
                <a:off x="403190" y="4225063"/>
                <a:ext cx="7136921" cy="740097"/>
                <a:chOff x="863828" y="4912003"/>
                <a:chExt cx="7136921" cy="740097"/>
              </a:xfrm>
            </p:grpSpPr>
            <p:cxnSp>
              <p:nvCxnSpPr>
                <p:cNvPr id="124" name="Connecteur droit 123"/>
                <p:cNvCxnSpPr/>
                <p:nvPr/>
              </p:nvCxnSpPr>
              <p:spPr>
                <a:xfrm>
                  <a:off x="863828" y="5463825"/>
                  <a:ext cx="7136921" cy="5751"/>
                </a:xfrm>
                <a:prstGeom prst="line">
                  <a:avLst/>
                </a:prstGeom>
                <a:ln w="38100">
                  <a:solidFill>
                    <a:schemeClr val="accent1"/>
                  </a:solidFill>
                  <a:headEnd type="none"/>
                  <a:tailEnd type="arrow"/>
                </a:ln>
              </p:spPr>
              <p:style>
                <a:lnRef idx="3">
                  <a:schemeClr val="accent1"/>
                </a:lnRef>
                <a:fillRef idx="0">
                  <a:schemeClr val="accent1"/>
                </a:fillRef>
                <a:effectRef idx="2">
                  <a:schemeClr val="accent1"/>
                </a:effectRef>
                <a:fontRef idx="minor">
                  <a:schemeClr val="tx1"/>
                </a:fontRef>
              </p:style>
            </p:cxnSp>
            <p:sp>
              <p:nvSpPr>
                <p:cNvPr id="125" name="Rectangle à coins arrondis 124"/>
                <p:cNvSpPr/>
                <p:nvPr/>
              </p:nvSpPr>
              <p:spPr>
                <a:xfrm>
                  <a:off x="4273626" y="5348510"/>
                  <a:ext cx="397715" cy="239282"/>
                </a:xfrm>
                <a:prstGeom prst="round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140" name="Rectangle à coins arrondis 139"/>
                <p:cNvSpPr/>
                <p:nvPr/>
              </p:nvSpPr>
              <p:spPr>
                <a:xfrm>
                  <a:off x="3072906" y="5276061"/>
                  <a:ext cx="388286" cy="376039"/>
                </a:xfrm>
                <a:prstGeom prst="roundRect">
                  <a:avLst/>
                </a:prstGeom>
                <a:solidFill>
                  <a:srgbClr val="FFC864"/>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48" dirty="0">
                    <a:solidFill>
                      <a:schemeClr val="accent2">
                        <a:lumMod val="75000"/>
                      </a:schemeClr>
                    </a:solidFill>
                  </a:endParaRPr>
                </a:p>
              </p:txBody>
            </p:sp>
            <p:sp>
              <p:nvSpPr>
                <p:cNvPr id="141" name="Rectangle à coins arrondis 140"/>
                <p:cNvSpPr/>
                <p:nvPr/>
              </p:nvSpPr>
              <p:spPr>
                <a:xfrm>
                  <a:off x="2268295" y="5346969"/>
                  <a:ext cx="387816"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142" name="Rectangle à coins arrondis 141"/>
                <p:cNvSpPr/>
                <p:nvPr/>
              </p:nvSpPr>
              <p:spPr>
                <a:xfrm>
                  <a:off x="1457629" y="5345865"/>
                  <a:ext cx="400757"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dirty="0"/>
                </a:p>
              </p:txBody>
            </p:sp>
            <p:sp>
              <p:nvSpPr>
                <p:cNvPr id="143" name="Rectangle à coins arrondis 142"/>
                <p:cNvSpPr/>
                <p:nvPr/>
              </p:nvSpPr>
              <p:spPr>
                <a:xfrm>
                  <a:off x="6691924" y="5344095"/>
                  <a:ext cx="397711"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144" name="Rectangle à coins arrondis 143"/>
                <p:cNvSpPr/>
                <p:nvPr/>
              </p:nvSpPr>
              <p:spPr>
                <a:xfrm>
                  <a:off x="5882015" y="5345066"/>
                  <a:ext cx="404314"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145" name="Éclair 144"/>
                <p:cNvSpPr/>
                <p:nvPr/>
              </p:nvSpPr>
              <p:spPr>
                <a:xfrm rot="830701">
                  <a:off x="4318656" y="4912003"/>
                  <a:ext cx="261661" cy="355771"/>
                </a:xfrm>
                <a:prstGeom prst="lightningBol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81"/>
                </a:p>
              </p:txBody>
            </p:sp>
            <p:cxnSp>
              <p:nvCxnSpPr>
                <p:cNvPr id="121" name="Connecteur droit 120"/>
                <p:cNvCxnSpPr/>
                <p:nvPr/>
              </p:nvCxnSpPr>
              <p:spPr>
                <a:xfrm>
                  <a:off x="1053309" y="5373825"/>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2" name="Connecteur droit 121"/>
                <p:cNvCxnSpPr/>
                <p:nvPr/>
              </p:nvCxnSpPr>
              <p:spPr>
                <a:xfrm>
                  <a:off x="18583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3" name="Connecteur droit 122"/>
                <p:cNvCxnSpPr/>
                <p:nvPr/>
              </p:nvCxnSpPr>
              <p:spPr>
                <a:xfrm>
                  <a:off x="42736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6" name="Connecteur droit 125"/>
                <p:cNvCxnSpPr/>
                <p:nvPr/>
              </p:nvCxnSpPr>
              <p:spPr>
                <a:xfrm>
                  <a:off x="22609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7" name="Connecteur droit 126"/>
                <p:cNvCxnSpPr/>
                <p:nvPr/>
              </p:nvCxnSpPr>
              <p:spPr>
                <a:xfrm>
                  <a:off x="14558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1" name="Connecteur droit 130"/>
                <p:cNvCxnSpPr/>
                <p:nvPr/>
              </p:nvCxnSpPr>
              <p:spPr>
                <a:xfrm>
                  <a:off x="7493946"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2" name="Connecteur droit 131"/>
                <p:cNvCxnSpPr/>
                <p:nvPr/>
              </p:nvCxnSpPr>
              <p:spPr>
                <a:xfrm>
                  <a:off x="66888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3" name="Connecteur droit 132"/>
                <p:cNvCxnSpPr/>
                <p:nvPr/>
              </p:nvCxnSpPr>
              <p:spPr>
                <a:xfrm>
                  <a:off x="58837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4" name="Connecteur droit 133"/>
                <p:cNvCxnSpPr/>
                <p:nvPr/>
              </p:nvCxnSpPr>
              <p:spPr>
                <a:xfrm>
                  <a:off x="50787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5" name="Connecteur droit 134"/>
                <p:cNvCxnSpPr/>
                <p:nvPr/>
              </p:nvCxnSpPr>
              <p:spPr>
                <a:xfrm>
                  <a:off x="46761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6" name="Connecteur droit 135"/>
                <p:cNvCxnSpPr/>
                <p:nvPr/>
              </p:nvCxnSpPr>
              <p:spPr>
                <a:xfrm>
                  <a:off x="62863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7" name="Connecteur droit 136"/>
                <p:cNvCxnSpPr/>
                <p:nvPr/>
              </p:nvCxnSpPr>
              <p:spPr>
                <a:xfrm>
                  <a:off x="54812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8" name="Connecteur droit 137"/>
                <p:cNvCxnSpPr/>
                <p:nvPr/>
              </p:nvCxnSpPr>
              <p:spPr>
                <a:xfrm>
                  <a:off x="30660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9" name="Connecteur droit 138"/>
                <p:cNvCxnSpPr/>
                <p:nvPr/>
              </p:nvCxnSpPr>
              <p:spPr>
                <a:xfrm>
                  <a:off x="70914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46" name="Connecteur droit 145"/>
                <p:cNvCxnSpPr/>
                <p:nvPr/>
              </p:nvCxnSpPr>
              <p:spPr>
                <a:xfrm>
                  <a:off x="26634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47" name="Connecteur droit 146"/>
                <p:cNvCxnSpPr/>
                <p:nvPr/>
              </p:nvCxnSpPr>
              <p:spPr>
                <a:xfrm>
                  <a:off x="34685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19" name="Connecteur droit 118"/>
                <p:cNvCxnSpPr/>
                <p:nvPr/>
              </p:nvCxnSpPr>
              <p:spPr>
                <a:xfrm>
                  <a:off x="38710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grpSp>
          <p:sp>
            <p:nvSpPr>
              <p:cNvPr id="117" name="ZoneTexte 116"/>
              <p:cNvSpPr txBox="1"/>
              <p:nvPr/>
            </p:nvSpPr>
            <p:spPr>
              <a:xfrm>
                <a:off x="7676303" y="4574686"/>
                <a:ext cx="1666621" cy="920843"/>
              </a:xfrm>
              <a:prstGeom prst="rect">
                <a:avLst/>
              </a:prstGeom>
              <a:noFill/>
            </p:spPr>
            <p:txBody>
              <a:bodyPr wrap="square" rtlCol="0">
                <a:spAutoFit/>
              </a:bodyPr>
              <a:lstStyle/>
              <a:p>
                <a:pPr algn="ctr"/>
                <a:r>
                  <a:rPr lang="fr-FR" sz="508" b="1" i="1" dirty="0">
                    <a:solidFill>
                      <a:srgbClr val="012873"/>
                    </a:solidFill>
                    <a:latin typeface="Arial" panose="020B0604020202020204" pitchFamily="34" charset="0"/>
                    <a:cs typeface="Arial" panose="020B0604020202020204" pitchFamily="34" charset="0"/>
                  </a:rPr>
                  <a:t>Temporal </a:t>
                </a:r>
                <a:r>
                  <a:rPr lang="fr-FR" sz="508" b="1" i="1" dirty="0" err="1">
                    <a:solidFill>
                      <a:srgbClr val="012873"/>
                    </a:solidFill>
                    <a:latin typeface="Arial" panose="020B0604020202020204" pitchFamily="34" charset="0"/>
                    <a:cs typeface="Arial" panose="020B0604020202020204" pitchFamily="34" charset="0"/>
                  </a:rPr>
                  <a:t>exposure</a:t>
                </a:r>
                <a:r>
                  <a:rPr lang="fr-FR" sz="508" b="1" i="1" dirty="0">
                    <a:solidFill>
                      <a:srgbClr val="012873"/>
                    </a:solidFill>
                    <a:latin typeface="Arial" panose="020B0604020202020204" pitchFamily="34" charset="0"/>
                    <a:cs typeface="Arial" panose="020B0604020202020204" pitchFamily="34" charset="0"/>
                  </a:rPr>
                  <a:t> to air pollution</a:t>
                </a:r>
              </a:p>
            </p:txBody>
          </p:sp>
          <p:sp>
            <p:nvSpPr>
              <p:cNvPr id="118" name="ZoneTexte 117"/>
              <p:cNvSpPr txBox="1"/>
              <p:nvPr/>
            </p:nvSpPr>
            <p:spPr>
              <a:xfrm>
                <a:off x="3565345" y="3871137"/>
                <a:ext cx="847005" cy="700613"/>
              </a:xfrm>
              <a:prstGeom prst="rect">
                <a:avLst/>
              </a:prstGeom>
              <a:solidFill>
                <a:schemeClr val="bg1"/>
              </a:solidFill>
            </p:spPr>
            <p:txBody>
              <a:bodyPr wrap="square" rtlCol="0">
                <a:spAutoFit/>
              </a:bodyPr>
              <a:lstStyle/>
              <a:p>
                <a:pPr algn="ctr"/>
                <a:r>
                  <a:rPr lang="fr-FR" sz="508" dirty="0">
                    <a:solidFill>
                      <a:srgbClr val="C00000"/>
                    </a:solidFill>
                    <a:latin typeface="Arial" panose="020B0604020202020204" pitchFamily="34" charset="0"/>
                    <a:cs typeface="Arial" panose="020B0604020202020204" pitchFamily="34" charset="0"/>
                  </a:rPr>
                  <a:t>FLARE</a:t>
                </a:r>
              </a:p>
            </p:txBody>
          </p:sp>
        </p:grpSp>
        <p:sp>
          <p:nvSpPr>
            <p:cNvPr id="114" name="ZoneTexte 113"/>
            <p:cNvSpPr txBox="1"/>
            <p:nvPr/>
          </p:nvSpPr>
          <p:spPr>
            <a:xfrm>
              <a:off x="4815605" y="19402322"/>
              <a:ext cx="4256968" cy="793989"/>
            </a:xfrm>
            <a:prstGeom prst="rect">
              <a:avLst/>
            </a:prstGeom>
            <a:noFill/>
          </p:spPr>
          <p:txBody>
            <a:bodyPr wrap="square" rtlCol="0">
              <a:spAutoFit/>
            </a:bodyPr>
            <a:lstStyle/>
            <a:p>
              <a:r>
                <a:rPr lang="fr-FR" sz="677" dirty="0">
                  <a:latin typeface="Arial" panose="020B0604020202020204" pitchFamily="34" charset="0"/>
                  <a:cs typeface="Arial" panose="020B0604020202020204" pitchFamily="34" charset="0"/>
                </a:rPr>
                <a:t>Week-3 </a:t>
              </a:r>
            </a:p>
          </p:txBody>
        </p:sp>
      </p:grpSp>
      <p:grpSp>
        <p:nvGrpSpPr>
          <p:cNvPr id="270" name="Groupe 269"/>
          <p:cNvGrpSpPr/>
          <p:nvPr/>
        </p:nvGrpSpPr>
        <p:grpSpPr>
          <a:xfrm>
            <a:off x="2160721" y="4307889"/>
            <a:ext cx="3894252" cy="576521"/>
            <a:chOff x="4815605" y="18953989"/>
            <a:chExt cx="17446175" cy="2329181"/>
          </a:xfrm>
        </p:grpSpPr>
        <p:grpSp>
          <p:nvGrpSpPr>
            <p:cNvPr id="271" name="Groupe 270"/>
            <p:cNvGrpSpPr/>
            <p:nvPr/>
          </p:nvGrpSpPr>
          <p:grpSpPr>
            <a:xfrm>
              <a:off x="5142961" y="18953989"/>
              <a:ext cx="17118819" cy="2329181"/>
              <a:chOff x="403190" y="3871137"/>
              <a:chExt cx="8939734" cy="1624392"/>
            </a:xfrm>
          </p:grpSpPr>
          <p:grpSp>
            <p:nvGrpSpPr>
              <p:cNvPr id="274" name="Groupe 273"/>
              <p:cNvGrpSpPr/>
              <p:nvPr/>
            </p:nvGrpSpPr>
            <p:grpSpPr>
              <a:xfrm>
                <a:off x="403190" y="4225063"/>
                <a:ext cx="7136921" cy="737366"/>
                <a:chOff x="863828" y="4912003"/>
                <a:chExt cx="7136921" cy="737366"/>
              </a:xfrm>
            </p:grpSpPr>
            <p:cxnSp>
              <p:nvCxnSpPr>
                <p:cNvPr id="277" name="Connecteur droit 276"/>
                <p:cNvCxnSpPr/>
                <p:nvPr/>
              </p:nvCxnSpPr>
              <p:spPr>
                <a:xfrm>
                  <a:off x="863828" y="5463825"/>
                  <a:ext cx="7136921" cy="5751"/>
                </a:xfrm>
                <a:prstGeom prst="line">
                  <a:avLst/>
                </a:prstGeom>
                <a:ln w="38100">
                  <a:solidFill>
                    <a:schemeClr val="accent1"/>
                  </a:solidFill>
                  <a:headEnd type="none"/>
                  <a:tailEnd type="arrow"/>
                </a:ln>
              </p:spPr>
              <p:style>
                <a:lnRef idx="3">
                  <a:schemeClr val="accent1"/>
                </a:lnRef>
                <a:fillRef idx="0">
                  <a:schemeClr val="accent1"/>
                </a:fillRef>
                <a:effectRef idx="2">
                  <a:schemeClr val="accent1"/>
                </a:effectRef>
                <a:fontRef idx="minor">
                  <a:schemeClr val="tx1"/>
                </a:fontRef>
              </p:style>
            </p:cxnSp>
            <p:sp>
              <p:nvSpPr>
                <p:cNvPr id="278" name="Rectangle à coins arrondis 277"/>
                <p:cNvSpPr/>
                <p:nvPr/>
              </p:nvSpPr>
              <p:spPr>
                <a:xfrm>
                  <a:off x="4273626" y="5348510"/>
                  <a:ext cx="397715" cy="239282"/>
                </a:xfrm>
                <a:prstGeom prst="round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279" name="Rectangle à coins arrondis 278"/>
                <p:cNvSpPr/>
                <p:nvPr/>
              </p:nvSpPr>
              <p:spPr>
                <a:xfrm>
                  <a:off x="3479448" y="5273330"/>
                  <a:ext cx="388286" cy="376039"/>
                </a:xfrm>
                <a:prstGeom prst="roundRect">
                  <a:avLst/>
                </a:prstGeom>
                <a:solidFill>
                  <a:srgbClr val="FFC864"/>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48" dirty="0">
                    <a:solidFill>
                      <a:schemeClr val="accent2">
                        <a:lumMod val="75000"/>
                      </a:schemeClr>
                    </a:solidFill>
                  </a:endParaRPr>
                </a:p>
              </p:txBody>
            </p:sp>
            <p:sp>
              <p:nvSpPr>
                <p:cNvPr id="280" name="Rectangle à coins arrondis 279"/>
                <p:cNvSpPr/>
                <p:nvPr/>
              </p:nvSpPr>
              <p:spPr>
                <a:xfrm>
                  <a:off x="2669375" y="5349824"/>
                  <a:ext cx="387816"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281" name="Rectangle à coins arrondis 280"/>
                <p:cNvSpPr/>
                <p:nvPr/>
              </p:nvSpPr>
              <p:spPr>
                <a:xfrm>
                  <a:off x="1865258" y="5348722"/>
                  <a:ext cx="400757"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282" name="Rectangle à coins arrondis 281"/>
                <p:cNvSpPr/>
                <p:nvPr/>
              </p:nvSpPr>
              <p:spPr>
                <a:xfrm>
                  <a:off x="6286326" y="5350918"/>
                  <a:ext cx="397711"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283" name="Rectangle à coins arrondis 282"/>
                <p:cNvSpPr/>
                <p:nvPr/>
              </p:nvSpPr>
              <p:spPr>
                <a:xfrm>
                  <a:off x="5485250" y="5344184"/>
                  <a:ext cx="404314"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284" name="Éclair 283"/>
                <p:cNvSpPr/>
                <p:nvPr/>
              </p:nvSpPr>
              <p:spPr>
                <a:xfrm rot="830701">
                  <a:off x="4318656" y="4912003"/>
                  <a:ext cx="261661" cy="355771"/>
                </a:xfrm>
                <a:prstGeom prst="lightningBol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81"/>
                </a:p>
              </p:txBody>
            </p:sp>
            <p:cxnSp>
              <p:nvCxnSpPr>
                <p:cNvPr id="285" name="Connecteur droit 284"/>
                <p:cNvCxnSpPr/>
                <p:nvPr/>
              </p:nvCxnSpPr>
              <p:spPr>
                <a:xfrm>
                  <a:off x="1053309" y="5373825"/>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86" name="Connecteur droit 285"/>
                <p:cNvCxnSpPr/>
                <p:nvPr/>
              </p:nvCxnSpPr>
              <p:spPr>
                <a:xfrm>
                  <a:off x="18583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87" name="Connecteur droit 286"/>
                <p:cNvCxnSpPr/>
                <p:nvPr/>
              </p:nvCxnSpPr>
              <p:spPr>
                <a:xfrm>
                  <a:off x="42736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88" name="Connecteur droit 287"/>
                <p:cNvCxnSpPr/>
                <p:nvPr/>
              </p:nvCxnSpPr>
              <p:spPr>
                <a:xfrm>
                  <a:off x="2270605"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89" name="Connecteur droit 288"/>
                <p:cNvCxnSpPr/>
                <p:nvPr/>
              </p:nvCxnSpPr>
              <p:spPr>
                <a:xfrm>
                  <a:off x="14558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0" name="Connecteur droit 289"/>
                <p:cNvCxnSpPr/>
                <p:nvPr/>
              </p:nvCxnSpPr>
              <p:spPr>
                <a:xfrm>
                  <a:off x="7493946"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1" name="Connecteur droit 290"/>
                <p:cNvCxnSpPr/>
                <p:nvPr/>
              </p:nvCxnSpPr>
              <p:spPr>
                <a:xfrm>
                  <a:off x="66888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2" name="Connecteur droit 291"/>
                <p:cNvCxnSpPr/>
                <p:nvPr/>
              </p:nvCxnSpPr>
              <p:spPr>
                <a:xfrm>
                  <a:off x="58837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3" name="Connecteur droit 292"/>
                <p:cNvCxnSpPr/>
                <p:nvPr/>
              </p:nvCxnSpPr>
              <p:spPr>
                <a:xfrm>
                  <a:off x="50787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4" name="Connecteur droit 293"/>
                <p:cNvCxnSpPr/>
                <p:nvPr/>
              </p:nvCxnSpPr>
              <p:spPr>
                <a:xfrm>
                  <a:off x="46761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5" name="Connecteur droit 294"/>
                <p:cNvCxnSpPr/>
                <p:nvPr/>
              </p:nvCxnSpPr>
              <p:spPr>
                <a:xfrm>
                  <a:off x="62863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6" name="Connecteur droit 295"/>
                <p:cNvCxnSpPr/>
                <p:nvPr/>
              </p:nvCxnSpPr>
              <p:spPr>
                <a:xfrm>
                  <a:off x="54812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7" name="Connecteur droit 296"/>
                <p:cNvCxnSpPr/>
                <p:nvPr/>
              </p:nvCxnSpPr>
              <p:spPr>
                <a:xfrm>
                  <a:off x="3064074"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8" name="Connecteur droit 297"/>
                <p:cNvCxnSpPr/>
                <p:nvPr/>
              </p:nvCxnSpPr>
              <p:spPr>
                <a:xfrm>
                  <a:off x="70914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9" name="Connecteur droit 298"/>
                <p:cNvCxnSpPr/>
                <p:nvPr/>
              </p:nvCxnSpPr>
              <p:spPr>
                <a:xfrm>
                  <a:off x="26634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00" name="Connecteur droit 299"/>
                <p:cNvCxnSpPr/>
                <p:nvPr/>
              </p:nvCxnSpPr>
              <p:spPr>
                <a:xfrm>
                  <a:off x="34685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01" name="Connecteur droit 300"/>
                <p:cNvCxnSpPr/>
                <p:nvPr/>
              </p:nvCxnSpPr>
              <p:spPr>
                <a:xfrm>
                  <a:off x="38710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grpSp>
          <p:sp>
            <p:nvSpPr>
              <p:cNvPr id="275" name="ZoneTexte 274"/>
              <p:cNvSpPr txBox="1"/>
              <p:nvPr/>
            </p:nvSpPr>
            <p:spPr>
              <a:xfrm>
                <a:off x="7676303" y="4574686"/>
                <a:ext cx="1666621" cy="920843"/>
              </a:xfrm>
              <a:prstGeom prst="rect">
                <a:avLst/>
              </a:prstGeom>
              <a:noFill/>
            </p:spPr>
            <p:txBody>
              <a:bodyPr wrap="square" rtlCol="0">
                <a:spAutoFit/>
              </a:bodyPr>
              <a:lstStyle/>
              <a:p>
                <a:pPr algn="ctr"/>
                <a:r>
                  <a:rPr lang="fr-FR" sz="508" b="1" i="1" dirty="0">
                    <a:solidFill>
                      <a:srgbClr val="012873"/>
                    </a:solidFill>
                    <a:latin typeface="Arial" panose="020B0604020202020204" pitchFamily="34" charset="0"/>
                    <a:cs typeface="Arial" panose="020B0604020202020204" pitchFamily="34" charset="0"/>
                  </a:rPr>
                  <a:t>Temporal </a:t>
                </a:r>
                <a:r>
                  <a:rPr lang="fr-FR" sz="508" b="1" i="1" dirty="0" err="1">
                    <a:solidFill>
                      <a:srgbClr val="012873"/>
                    </a:solidFill>
                    <a:latin typeface="Arial" panose="020B0604020202020204" pitchFamily="34" charset="0"/>
                    <a:cs typeface="Arial" panose="020B0604020202020204" pitchFamily="34" charset="0"/>
                  </a:rPr>
                  <a:t>exposure</a:t>
                </a:r>
                <a:r>
                  <a:rPr lang="fr-FR" sz="508" b="1" i="1" dirty="0">
                    <a:solidFill>
                      <a:srgbClr val="012873"/>
                    </a:solidFill>
                    <a:latin typeface="Arial" panose="020B0604020202020204" pitchFamily="34" charset="0"/>
                    <a:cs typeface="Arial" panose="020B0604020202020204" pitchFamily="34" charset="0"/>
                  </a:rPr>
                  <a:t> to air pollution</a:t>
                </a:r>
              </a:p>
            </p:txBody>
          </p:sp>
          <p:sp>
            <p:nvSpPr>
              <p:cNvPr id="276" name="ZoneTexte 275"/>
              <p:cNvSpPr txBox="1"/>
              <p:nvPr/>
            </p:nvSpPr>
            <p:spPr>
              <a:xfrm>
                <a:off x="3565345" y="3871137"/>
                <a:ext cx="847005" cy="700613"/>
              </a:xfrm>
              <a:prstGeom prst="rect">
                <a:avLst/>
              </a:prstGeom>
              <a:solidFill>
                <a:schemeClr val="bg1"/>
              </a:solidFill>
            </p:spPr>
            <p:txBody>
              <a:bodyPr wrap="square" rtlCol="0">
                <a:spAutoFit/>
              </a:bodyPr>
              <a:lstStyle/>
              <a:p>
                <a:pPr algn="ctr"/>
                <a:r>
                  <a:rPr lang="fr-FR" sz="508" dirty="0">
                    <a:solidFill>
                      <a:srgbClr val="C00000"/>
                    </a:solidFill>
                    <a:latin typeface="Arial" panose="020B0604020202020204" pitchFamily="34" charset="0"/>
                    <a:cs typeface="Arial" panose="020B0604020202020204" pitchFamily="34" charset="0"/>
                  </a:rPr>
                  <a:t>FLARE</a:t>
                </a:r>
              </a:p>
            </p:txBody>
          </p:sp>
        </p:grpSp>
        <p:sp>
          <p:nvSpPr>
            <p:cNvPr id="273" name="ZoneTexte 272"/>
            <p:cNvSpPr txBox="1"/>
            <p:nvPr/>
          </p:nvSpPr>
          <p:spPr>
            <a:xfrm>
              <a:off x="4815605" y="19359765"/>
              <a:ext cx="4256968" cy="793989"/>
            </a:xfrm>
            <a:prstGeom prst="rect">
              <a:avLst/>
            </a:prstGeom>
            <a:noFill/>
          </p:spPr>
          <p:txBody>
            <a:bodyPr wrap="square" rtlCol="0">
              <a:spAutoFit/>
            </a:bodyPr>
            <a:lstStyle/>
            <a:p>
              <a:r>
                <a:rPr lang="fr-FR" sz="677" dirty="0">
                  <a:latin typeface="Arial" panose="020B0604020202020204" pitchFamily="34" charset="0"/>
                  <a:cs typeface="Arial" panose="020B0604020202020204" pitchFamily="34" charset="0"/>
                </a:rPr>
                <a:t>Week-2 </a:t>
              </a:r>
            </a:p>
          </p:txBody>
        </p:sp>
      </p:grpSp>
      <p:grpSp>
        <p:nvGrpSpPr>
          <p:cNvPr id="302" name="Groupe 301"/>
          <p:cNvGrpSpPr/>
          <p:nvPr/>
        </p:nvGrpSpPr>
        <p:grpSpPr>
          <a:xfrm>
            <a:off x="2160721" y="3894647"/>
            <a:ext cx="3894252" cy="576521"/>
            <a:chOff x="4815605" y="18953986"/>
            <a:chExt cx="17446175" cy="2329183"/>
          </a:xfrm>
        </p:grpSpPr>
        <p:grpSp>
          <p:nvGrpSpPr>
            <p:cNvPr id="303" name="Groupe 302"/>
            <p:cNvGrpSpPr/>
            <p:nvPr/>
          </p:nvGrpSpPr>
          <p:grpSpPr>
            <a:xfrm>
              <a:off x="5142961" y="18953986"/>
              <a:ext cx="17118819" cy="2329183"/>
              <a:chOff x="403190" y="3871137"/>
              <a:chExt cx="8939734" cy="1624394"/>
            </a:xfrm>
          </p:grpSpPr>
          <p:grpSp>
            <p:nvGrpSpPr>
              <p:cNvPr id="306" name="Groupe 305"/>
              <p:cNvGrpSpPr/>
              <p:nvPr/>
            </p:nvGrpSpPr>
            <p:grpSpPr>
              <a:xfrm>
                <a:off x="403190" y="4225063"/>
                <a:ext cx="7136921" cy="745733"/>
                <a:chOff x="863828" y="4912003"/>
                <a:chExt cx="7136921" cy="745733"/>
              </a:xfrm>
            </p:grpSpPr>
            <p:cxnSp>
              <p:nvCxnSpPr>
                <p:cNvPr id="309" name="Connecteur droit 308"/>
                <p:cNvCxnSpPr/>
                <p:nvPr/>
              </p:nvCxnSpPr>
              <p:spPr>
                <a:xfrm>
                  <a:off x="863828" y="5463825"/>
                  <a:ext cx="7136921" cy="5751"/>
                </a:xfrm>
                <a:prstGeom prst="line">
                  <a:avLst/>
                </a:prstGeom>
                <a:ln w="38100">
                  <a:solidFill>
                    <a:schemeClr val="accent1"/>
                  </a:solidFill>
                  <a:headEnd type="none"/>
                  <a:tailEnd type="arrow"/>
                </a:ln>
              </p:spPr>
              <p:style>
                <a:lnRef idx="3">
                  <a:schemeClr val="accent1"/>
                </a:lnRef>
                <a:fillRef idx="0">
                  <a:schemeClr val="accent1"/>
                </a:fillRef>
                <a:effectRef idx="2">
                  <a:schemeClr val="accent1"/>
                </a:effectRef>
                <a:fontRef idx="minor">
                  <a:schemeClr val="tx1"/>
                </a:fontRef>
              </p:style>
            </p:cxnSp>
            <p:sp>
              <p:nvSpPr>
                <p:cNvPr id="310" name="Rectangle à coins arrondis 309"/>
                <p:cNvSpPr/>
                <p:nvPr/>
              </p:nvSpPr>
              <p:spPr>
                <a:xfrm>
                  <a:off x="4273626" y="5356650"/>
                  <a:ext cx="397715" cy="239282"/>
                </a:xfrm>
                <a:prstGeom prst="roundRect">
                  <a:avLst/>
                </a:prstGeom>
                <a:solidFill>
                  <a:srgbClr val="C000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311" name="Rectangle à coins arrondis 310"/>
                <p:cNvSpPr/>
                <p:nvPr/>
              </p:nvSpPr>
              <p:spPr>
                <a:xfrm>
                  <a:off x="3874100" y="5281697"/>
                  <a:ext cx="388286" cy="376039"/>
                </a:xfrm>
                <a:prstGeom prst="roundRect">
                  <a:avLst/>
                </a:prstGeom>
                <a:solidFill>
                  <a:srgbClr val="FFC864"/>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148" dirty="0">
                    <a:solidFill>
                      <a:schemeClr val="accent2">
                        <a:lumMod val="75000"/>
                      </a:schemeClr>
                    </a:solidFill>
                  </a:endParaRPr>
                </a:p>
              </p:txBody>
            </p:sp>
            <p:sp>
              <p:nvSpPr>
                <p:cNvPr id="312" name="Rectangle à coins arrondis 311"/>
                <p:cNvSpPr/>
                <p:nvPr/>
              </p:nvSpPr>
              <p:spPr>
                <a:xfrm>
                  <a:off x="3074151" y="5352321"/>
                  <a:ext cx="387816"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313" name="Rectangle à coins arrondis 312"/>
                <p:cNvSpPr/>
                <p:nvPr/>
              </p:nvSpPr>
              <p:spPr>
                <a:xfrm>
                  <a:off x="2259343" y="5352597"/>
                  <a:ext cx="400757"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314" name="Rectangle à coins arrondis 313"/>
                <p:cNvSpPr/>
                <p:nvPr/>
              </p:nvSpPr>
              <p:spPr>
                <a:xfrm>
                  <a:off x="5883917" y="5352217"/>
                  <a:ext cx="397711"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315" name="Rectangle à coins arrondis 314"/>
                <p:cNvSpPr/>
                <p:nvPr/>
              </p:nvSpPr>
              <p:spPr>
                <a:xfrm>
                  <a:off x="5076047" y="5351779"/>
                  <a:ext cx="404314" cy="239282"/>
                </a:xfrm>
                <a:prstGeom prst="roundRect">
                  <a:avLst/>
                </a:prstGeom>
                <a:solidFill>
                  <a:srgbClr val="012873"/>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sz="381"/>
                </a:p>
              </p:txBody>
            </p:sp>
            <p:sp>
              <p:nvSpPr>
                <p:cNvPr id="316" name="Éclair 315"/>
                <p:cNvSpPr/>
                <p:nvPr/>
              </p:nvSpPr>
              <p:spPr>
                <a:xfrm rot="830701">
                  <a:off x="4318656" y="4912003"/>
                  <a:ext cx="261661" cy="355771"/>
                </a:xfrm>
                <a:prstGeom prst="lightningBol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81"/>
                </a:p>
              </p:txBody>
            </p:sp>
            <p:cxnSp>
              <p:nvCxnSpPr>
                <p:cNvPr id="317" name="Connecteur droit 316"/>
                <p:cNvCxnSpPr/>
                <p:nvPr/>
              </p:nvCxnSpPr>
              <p:spPr>
                <a:xfrm>
                  <a:off x="1053309" y="5373825"/>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18" name="Connecteur droit 317"/>
                <p:cNvCxnSpPr/>
                <p:nvPr/>
              </p:nvCxnSpPr>
              <p:spPr>
                <a:xfrm>
                  <a:off x="18583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19" name="Connecteur droit 318"/>
                <p:cNvCxnSpPr/>
                <p:nvPr/>
              </p:nvCxnSpPr>
              <p:spPr>
                <a:xfrm>
                  <a:off x="4270105"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0" name="Connecteur droit 319"/>
                <p:cNvCxnSpPr/>
                <p:nvPr/>
              </p:nvCxnSpPr>
              <p:spPr>
                <a:xfrm>
                  <a:off x="22609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1" name="Connecteur droit 320"/>
                <p:cNvCxnSpPr/>
                <p:nvPr/>
              </p:nvCxnSpPr>
              <p:spPr>
                <a:xfrm>
                  <a:off x="14558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2" name="Connecteur droit 321"/>
                <p:cNvCxnSpPr/>
                <p:nvPr/>
              </p:nvCxnSpPr>
              <p:spPr>
                <a:xfrm>
                  <a:off x="7493946"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3" name="Connecteur droit 322"/>
                <p:cNvCxnSpPr/>
                <p:nvPr/>
              </p:nvCxnSpPr>
              <p:spPr>
                <a:xfrm>
                  <a:off x="66888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4" name="Connecteur droit 323"/>
                <p:cNvCxnSpPr/>
                <p:nvPr/>
              </p:nvCxnSpPr>
              <p:spPr>
                <a:xfrm>
                  <a:off x="58837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5" name="Connecteur droit 324"/>
                <p:cNvCxnSpPr/>
                <p:nvPr/>
              </p:nvCxnSpPr>
              <p:spPr>
                <a:xfrm>
                  <a:off x="50787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6" name="Connecteur droit 325"/>
                <p:cNvCxnSpPr/>
                <p:nvPr/>
              </p:nvCxnSpPr>
              <p:spPr>
                <a:xfrm>
                  <a:off x="46761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7" name="Connecteur droit 326"/>
                <p:cNvCxnSpPr/>
                <p:nvPr/>
              </p:nvCxnSpPr>
              <p:spPr>
                <a:xfrm>
                  <a:off x="628632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8" name="Connecteur droit 327"/>
                <p:cNvCxnSpPr/>
                <p:nvPr/>
              </p:nvCxnSpPr>
              <p:spPr>
                <a:xfrm>
                  <a:off x="54812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29" name="Connecteur droit 328"/>
                <p:cNvCxnSpPr/>
                <p:nvPr/>
              </p:nvCxnSpPr>
              <p:spPr>
                <a:xfrm>
                  <a:off x="30660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30" name="Connecteur droit 329"/>
                <p:cNvCxnSpPr/>
                <p:nvPr/>
              </p:nvCxnSpPr>
              <p:spPr>
                <a:xfrm>
                  <a:off x="709140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31" name="Connecteur droit 330"/>
                <p:cNvCxnSpPr/>
                <p:nvPr/>
              </p:nvCxnSpPr>
              <p:spPr>
                <a:xfrm>
                  <a:off x="266346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32" name="Connecteur droit 331"/>
                <p:cNvCxnSpPr/>
                <p:nvPr/>
              </p:nvCxnSpPr>
              <p:spPr>
                <a:xfrm>
                  <a:off x="346854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33" name="Connecteur droit 332"/>
                <p:cNvCxnSpPr/>
                <p:nvPr/>
              </p:nvCxnSpPr>
              <p:spPr>
                <a:xfrm>
                  <a:off x="3871089" y="5387070"/>
                  <a:ext cx="0" cy="180000"/>
                </a:xfrm>
                <a:prstGeom prst="line">
                  <a:avLst/>
                </a:prstGeom>
                <a:ln w="28575"/>
              </p:spPr>
              <p:style>
                <a:lnRef idx="2">
                  <a:schemeClr val="accent1"/>
                </a:lnRef>
                <a:fillRef idx="0">
                  <a:schemeClr val="accent1"/>
                </a:fillRef>
                <a:effectRef idx="1">
                  <a:schemeClr val="accent1"/>
                </a:effectRef>
                <a:fontRef idx="minor">
                  <a:schemeClr val="tx1"/>
                </a:fontRef>
              </p:style>
            </p:cxnSp>
          </p:grpSp>
          <p:sp>
            <p:nvSpPr>
              <p:cNvPr id="307" name="ZoneTexte 306"/>
              <p:cNvSpPr txBox="1"/>
              <p:nvPr/>
            </p:nvSpPr>
            <p:spPr>
              <a:xfrm>
                <a:off x="7676303" y="4574687"/>
                <a:ext cx="1666621" cy="920844"/>
              </a:xfrm>
              <a:prstGeom prst="rect">
                <a:avLst/>
              </a:prstGeom>
              <a:noFill/>
            </p:spPr>
            <p:txBody>
              <a:bodyPr wrap="square" rtlCol="0">
                <a:spAutoFit/>
              </a:bodyPr>
              <a:lstStyle/>
              <a:p>
                <a:pPr algn="ctr"/>
                <a:r>
                  <a:rPr lang="fr-FR" sz="508" b="1" i="1" dirty="0">
                    <a:solidFill>
                      <a:srgbClr val="012873"/>
                    </a:solidFill>
                    <a:latin typeface="Arial" panose="020B0604020202020204" pitchFamily="34" charset="0"/>
                    <a:cs typeface="Arial" panose="020B0604020202020204" pitchFamily="34" charset="0"/>
                  </a:rPr>
                  <a:t>Temporal </a:t>
                </a:r>
                <a:r>
                  <a:rPr lang="fr-FR" sz="508" b="1" i="1" dirty="0" err="1">
                    <a:solidFill>
                      <a:srgbClr val="012873"/>
                    </a:solidFill>
                    <a:latin typeface="Arial" panose="020B0604020202020204" pitchFamily="34" charset="0"/>
                    <a:cs typeface="Arial" panose="020B0604020202020204" pitchFamily="34" charset="0"/>
                  </a:rPr>
                  <a:t>exposure</a:t>
                </a:r>
                <a:r>
                  <a:rPr lang="fr-FR" sz="508" b="1" i="1" dirty="0">
                    <a:solidFill>
                      <a:srgbClr val="012873"/>
                    </a:solidFill>
                    <a:latin typeface="Arial" panose="020B0604020202020204" pitchFamily="34" charset="0"/>
                    <a:cs typeface="Arial" panose="020B0604020202020204" pitchFamily="34" charset="0"/>
                  </a:rPr>
                  <a:t> to air pollution</a:t>
                </a:r>
              </a:p>
            </p:txBody>
          </p:sp>
          <p:sp>
            <p:nvSpPr>
              <p:cNvPr id="308" name="ZoneTexte 307"/>
              <p:cNvSpPr txBox="1"/>
              <p:nvPr/>
            </p:nvSpPr>
            <p:spPr>
              <a:xfrm>
                <a:off x="3565345" y="3871137"/>
                <a:ext cx="847005" cy="700614"/>
              </a:xfrm>
              <a:prstGeom prst="rect">
                <a:avLst/>
              </a:prstGeom>
              <a:solidFill>
                <a:schemeClr val="bg1"/>
              </a:solidFill>
            </p:spPr>
            <p:txBody>
              <a:bodyPr wrap="square" rtlCol="0">
                <a:spAutoFit/>
              </a:bodyPr>
              <a:lstStyle/>
              <a:p>
                <a:pPr algn="ctr"/>
                <a:r>
                  <a:rPr lang="fr-FR" sz="508" dirty="0">
                    <a:solidFill>
                      <a:srgbClr val="C00000"/>
                    </a:solidFill>
                    <a:latin typeface="Arial" panose="020B0604020202020204" pitchFamily="34" charset="0"/>
                    <a:cs typeface="Arial" panose="020B0604020202020204" pitchFamily="34" charset="0"/>
                  </a:rPr>
                  <a:t>FLARE</a:t>
                </a:r>
              </a:p>
            </p:txBody>
          </p:sp>
        </p:grpSp>
        <p:sp>
          <p:nvSpPr>
            <p:cNvPr id="305" name="ZoneTexte 304"/>
            <p:cNvSpPr txBox="1"/>
            <p:nvPr/>
          </p:nvSpPr>
          <p:spPr>
            <a:xfrm>
              <a:off x="4815605" y="19444773"/>
              <a:ext cx="4256968" cy="793990"/>
            </a:xfrm>
            <a:prstGeom prst="rect">
              <a:avLst/>
            </a:prstGeom>
            <a:noFill/>
          </p:spPr>
          <p:txBody>
            <a:bodyPr wrap="square" rtlCol="0">
              <a:spAutoFit/>
            </a:bodyPr>
            <a:lstStyle/>
            <a:p>
              <a:r>
                <a:rPr lang="fr-FR" sz="677" dirty="0">
                  <a:latin typeface="Arial" panose="020B0604020202020204" pitchFamily="34" charset="0"/>
                  <a:cs typeface="Arial" panose="020B0604020202020204" pitchFamily="34" charset="0"/>
                </a:rPr>
                <a:t>Week-1 </a:t>
              </a:r>
            </a:p>
          </p:txBody>
        </p:sp>
      </p:grpSp>
      <p:pic>
        <p:nvPicPr>
          <p:cNvPr id="17" name="Image 16">
            <a:extLst>
              <a:ext uri="{FF2B5EF4-FFF2-40B4-BE49-F238E27FC236}">
                <a16:creationId xmlns:a16="http://schemas.microsoft.com/office/drawing/2014/main" id="{648763C7-E8AE-459E-9D9F-A2904D7E493F}"/>
              </a:ext>
            </a:extLst>
          </p:cNvPr>
          <p:cNvPicPr>
            <a:picLocks noChangeAspect="1"/>
          </p:cNvPicPr>
          <p:nvPr/>
        </p:nvPicPr>
        <p:blipFill>
          <a:blip r:embed="rId12"/>
          <a:stretch>
            <a:fillRect/>
          </a:stretch>
        </p:blipFill>
        <p:spPr>
          <a:xfrm>
            <a:off x="2560117" y="720793"/>
            <a:ext cx="903415" cy="380993"/>
          </a:xfrm>
          <a:prstGeom prst="rect">
            <a:avLst/>
          </a:prstGeom>
        </p:spPr>
      </p:pic>
      <p:sp>
        <p:nvSpPr>
          <p:cNvPr id="157" name="ZoneTexte 156">
            <a:extLst>
              <a:ext uri="{FF2B5EF4-FFF2-40B4-BE49-F238E27FC236}">
                <a16:creationId xmlns:a16="http://schemas.microsoft.com/office/drawing/2014/main" id="{7801F07B-EE21-41D5-A93A-E3B294B8DA8E}"/>
              </a:ext>
            </a:extLst>
          </p:cNvPr>
          <p:cNvSpPr txBox="1"/>
          <p:nvPr/>
        </p:nvSpPr>
        <p:spPr>
          <a:xfrm>
            <a:off x="6476117" y="4643694"/>
            <a:ext cx="4840043" cy="600164"/>
          </a:xfrm>
          <a:prstGeom prst="rect">
            <a:avLst/>
          </a:prstGeom>
          <a:noFill/>
        </p:spPr>
        <p:txBody>
          <a:bodyPr wrap="square">
            <a:spAutoFit/>
          </a:bodyPr>
          <a:lstStyle/>
          <a:p>
            <a:pPr>
              <a:spcBef>
                <a:spcPts val="127"/>
              </a:spcBef>
            </a:pPr>
            <a:r>
              <a:rPr lang="en-GB" sz="804" dirty="0">
                <a:solidFill>
                  <a:schemeClr val="tx1">
                    <a:lumMod val="65000"/>
                    <a:lumOff val="35000"/>
                  </a:schemeClr>
                </a:solidFill>
                <a:latin typeface="Arial" panose="020B0604020202020204" pitchFamily="34" charset="0"/>
                <a:cs typeface="Arial" panose="020B0604020202020204" pitchFamily="34" charset="0"/>
              </a:rPr>
              <a:t>We retained the first </a:t>
            </a:r>
            <a:r>
              <a:rPr lang="en-GB" sz="804" b="1" dirty="0">
                <a:solidFill>
                  <a:schemeClr val="tx1">
                    <a:lumMod val="65000"/>
                    <a:lumOff val="35000"/>
                  </a:schemeClr>
                </a:solidFill>
                <a:latin typeface="Arial" panose="020B0604020202020204" pitchFamily="34" charset="0"/>
                <a:cs typeface="Arial" panose="020B0604020202020204" pitchFamily="34" charset="0"/>
              </a:rPr>
              <a:t>182</a:t>
            </a:r>
            <a:r>
              <a:rPr lang="en-GB" sz="804" dirty="0">
                <a:solidFill>
                  <a:schemeClr val="tx1">
                    <a:lumMod val="65000"/>
                    <a:lumOff val="35000"/>
                  </a:schemeClr>
                </a:solidFill>
                <a:latin typeface="Arial" panose="020B0604020202020204" pitchFamily="34" charset="0"/>
                <a:cs typeface="Arial" panose="020B0604020202020204" pitchFamily="34" charset="0"/>
              </a:rPr>
              <a:t> recorded flares (only one per patient) and 722 control periods (Table 1). </a:t>
            </a:r>
          </a:p>
          <a:p>
            <a:pPr>
              <a:spcBef>
                <a:spcPts val="127"/>
              </a:spcBef>
            </a:pPr>
            <a:r>
              <a:rPr lang="en-GB" sz="804" dirty="0">
                <a:solidFill>
                  <a:schemeClr val="tx1">
                    <a:lumMod val="65000"/>
                    <a:lumOff val="35000"/>
                  </a:schemeClr>
                </a:solidFill>
                <a:latin typeface="Arial" panose="020B0604020202020204" pitchFamily="34" charset="0"/>
                <a:cs typeface="Arial" panose="020B0604020202020204" pitchFamily="34" charset="0"/>
              </a:rPr>
              <a:t>The highest ORs associated with the occurrence of a flare were related to mean and cumulated dose. These highest ORs were observed in </a:t>
            </a:r>
            <a:r>
              <a:rPr lang="en-GB" sz="804" b="1" dirty="0">
                <a:solidFill>
                  <a:schemeClr val="tx1">
                    <a:lumMod val="65000"/>
                    <a:lumOff val="35000"/>
                  </a:schemeClr>
                </a:solidFill>
                <a:latin typeface="Arial" panose="020B0604020202020204" pitchFamily="34" charset="0"/>
                <a:cs typeface="Arial" panose="020B0604020202020204" pitchFamily="34" charset="0"/>
              </a:rPr>
              <a:t>week-6</a:t>
            </a:r>
            <a:r>
              <a:rPr lang="en-GB" sz="804" dirty="0">
                <a:solidFill>
                  <a:schemeClr val="tx1">
                    <a:lumMod val="65000"/>
                    <a:lumOff val="35000"/>
                  </a:schemeClr>
                </a:solidFill>
                <a:latin typeface="Arial" panose="020B0604020202020204" pitchFamily="34" charset="0"/>
                <a:cs typeface="Arial" panose="020B0604020202020204" pitchFamily="34" charset="0"/>
              </a:rPr>
              <a:t> for PM</a:t>
            </a:r>
            <a:r>
              <a:rPr lang="en-GB" sz="677" dirty="0">
                <a:solidFill>
                  <a:schemeClr val="tx1">
                    <a:lumMod val="65000"/>
                    <a:lumOff val="35000"/>
                  </a:schemeClr>
                </a:solidFill>
                <a:latin typeface="Arial" panose="020B0604020202020204" pitchFamily="34" charset="0"/>
                <a:cs typeface="Arial" panose="020B0604020202020204" pitchFamily="34" charset="0"/>
              </a:rPr>
              <a:t>10</a:t>
            </a:r>
            <a:r>
              <a:rPr lang="en-GB" sz="804" dirty="0">
                <a:solidFill>
                  <a:schemeClr val="tx1">
                    <a:lumMod val="65000"/>
                    <a:lumOff val="35000"/>
                  </a:schemeClr>
                </a:solidFill>
                <a:latin typeface="Arial" panose="020B0604020202020204" pitchFamily="34" charset="0"/>
                <a:cs typeface="Arial" panose="020B0604020202020204" pitchFamily="34" charset="0"/>
              </a:rPr>
              <a:t>, PM</a:t>
            </a:r>
            <a:r>
              <a:rPr lang="en-GB" sz="677" dirty="0">
                <a:solidFill>
                  <a:schemeClr val="tx1">
                    <a:lumMod val="65000"/>
                    <a:lumOff val="35000"/>
                  </a:schemeClr>
                </a:solidFill>
                <a:latin typeface="Arial" panose="020B0604020202020204" pitchFamily="34" charset="0"/>
                <a:cs typeface="Arial" panose="020B0604020202020204" pitchFamily="34" charset="0"/>
              </a:rPr>
              <a:t>2.5</a:t>
            </a:r>
            <a:r>
              <a:rPr lang="en-GB" sz="804" dirty="0">
                <a:solidFill>
                  <a:schemeClr val="tx1">
                    <a:lumMod val="65000"/>
                    <a:lumOff val="35000"/>
                  </a:schemeClr>
                </a:solidFill>
                <a:latin typeface="Arial" panose="020B0604020202020204" pitchFamily="34" charset="0"/>
                <a:cs typeface="Arial" panose="020B0604020202020204" pitchFamily="34" charset="0"/>
              </a:rPr>
              <a:t>, and NO</a:t>
            </a:r>
            <a:r>
              <a:rPr lang="en-GB" sz="804" baseline="-25000" dirty="0">
                <a:solidFill>
                  <a:schemeClr val="tx1">
                    <a:lumMod val="65000"/>
                    <a:lumOff val="35000"/>
                  </a:schemeClr>
                </a:solidFill>
                <a:latin typeface="Arial" panose="020B0604020202020204" pitchFamily="34" charset="0"/>
                <a:cs typeface="Arial" panose="020B0604020202020204" pitchFamily="34" charset="0"/>
              </a:rPr>
              <a:t>2</a:t>
            </a:r>
            <a:r>
              <a:rPr lang="en-GB" sz="804" dirty="0">
                <a:solidFill>
                  <a:schemeClr val="tx1">
                    <a:lumMod val="65000"/>
                    <a:lumOff val="35000"/>
                  </a:schemeClr>
                </a:solidFill>
                <a:latin typeface="Arial" panose="020B0604020202020204" pitchFamily="34" charset="0"/>
                <a:cs typeface="Arial" panose="020B0604020202020204" pitchFamily="34" charset="0"/>
              </a:rPr>
              <a:t> (1.46 [95% confidence interval: 1.09-1.94], 1.72, and 1.48, respectively) and in </a:t>
            </a:r>
            <a:r>
              <a:rPr lang="en-GB" sz="804" b="1" dirty="0">
                <a:solidFill>
                  <a:schemeClr val="tx1">
                    <a:lumMod val="65000"/>
                    <a:lumOff val="35000"/>
                  </a:schemeClr>
                </a:solidFill>
                <a:latin typeface="Arial" panose="020B0604020202020204" pitchFamily="34" charset="0"/>
                <a:cs typeface="Arial" panose="020B0604020202020204" pitchFamily="34" charset="0"/>
              </a:rPr>
              <a:t>week-2</a:t>
            </a:r>
            <a:r>
              <a:rPr lang="en-GB" sz="804" dirty="0">
                <a:solidFill>
                  <a:schemeClr val="tx1">
                    <a:lumMod val="65000"/>
                    <a:lumOff val="35000"/>
                  </a:schemeClr>
                </a:solidFill>
                <a:latin typeface="Arial" panose="020B0604020202020204" pitchFamily="34" charset="0"/>
                <a:cs typeface="Arial" panose="020B0604020202020204" pitchFamily="34" charset="0"/>
              </a:rPr>
              <a:t> for O</a:t>
            </a:r>
            <a:r>
              <a:rPr lang="en-GB" sz="804" baseline="-25000" dirty="0">
                <a:solidFill>
                  <a:schemeClr val="tx1">
                    <a:lumMod val="65000"/>
                    <a:lumOff val="35000"/>
                  </a:schemeClr>
                </a:solidFill>
                <a:latin typeface="Arial" panose="020B0604020202020204" pitchFamily="34" charset="0"/>
                <a:cs typeface="Arial" panose="020B0604020202020204" pitchFamily="34" charset="0"/>
              </a:rPr>
              <a:t>3</a:t>
            </a:r>
            <a:r>
              <a:rPr lang="en-GB" sz="804" dirty="0">
                <a:solidFill>
                  <a:schemeClr val="tx1">
                    <a:lumMod val="65000"/>
                    <a:lumOff val="35000"/>
                  </a:schemeClr>
                </a:solidFill>
                <a:latin typeface="Arial" panose="020B0604020202020204" pitchFamily="34" charset="0"/>
                <a:cs typeface="Arial" panose="020B0604020202020204" pitchFamily="34" charset="0"/>
              </a:rPr>
              <a:t> (1.06) (</a:t>
            </a:r>
            <a:r>
              <a:rPr lang="en-GB" sz="804" i="1" dirty="0">
                <a:solidFill>
                  <a:schemeClr val="tx1">
                    <a:lumMod val="65000"/>
                    <a:lumOff val="35000"/>
                  </a:schemeClr>
                </a:solidFill>
                <a:latin typeface="Arial" panose="020B0604020202020204" pitchFamily="34" charset="0"/>
                <a:cs typeface="Arial" panose="020B0604020202020204" pitchFamily="34" charset="0"/>
              </a:rPr>
              <a:t>Fig. 3).</a:t>
            </a:r>
            <a:endParaRPr lang="en-CA" sz="804"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Ellipse 20">
            <a:extLst>
              <a:ext uri="{FF2B5EF4-FFF2-40B4-BE49-F238E27FC236}">
                <a16:creationId xmlns:a16="http://schemas.microsoft.com/office/drawing/2014/main" id="{97F78B25-45C6-4794-A0E0-39B6AE851FAD}"/>
              </a:ext>
            </a:extLst>
          </p:cNvPr>
          <p:cNvSpPr/>
          <p:nvPr/>
        </p:nvSpPr>
        <p:spPr>
          <a:xfrm>
            <a:off x="935407" y="3643269"/>
            <a:ext cx="146476" cy="81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81"/>
          </a:p>
        </p:txBody>
      </p:sp>
      <p:pic>
        <p:nvPicPr>
          <p:cNvPr id="154" name="Image 153">
            <a:extLst>
              <a:ext uri="{FF2B5EF4-FFF2-40B4-BE49-F238E27FC236}">
                <a16:creationId xmlns:a16="http://schemas.microsoft.com/office/drawing/2014/main" id="{5D6080EA-AEA8-47D3-80C7-BE0ED751DFF4}"/>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168" r="-756"/>
          <a:stretch/>
        </p:blipFill>
        <p:spPr>
          <a:xfrm>
            <a:off x="1204541" y="563822"/>
            <a:ext cx="1479014" cy="648208"/>
          </a:xfrm>
          <a:prstGeom prst="rect">
            <a:avLst/>
          </a:prstGeom>
        </p:spPr>
      </p:pic>
      <p:graphicFrame>
        <p:nvGraphicFramePr>
          <p:cNvPr id="155" name="Espace réservé du contenu 3"/>
          <p:cNvGraphicFramePr>
            <a:graphicFrameLocks/>
          </p:cNvGraphicFramePr>
          <p:nvPr/>
        </p:nvGraphicFramePr>
        <p:xfrm>
          <a:off x="6474338" y="1922461"/>
          <a:ext cx="1783443" cy="2308847"/>
        </p:xfrm>
        <a:graphic>
          <a:graphicData uri="http://schemas.openxmlformats.org/drawingml/2006/table">
            <a:tbl>
              <a:tblPr firstRow="1" bandRow="1">
                <a:tableStyleId>{C083E6E3-FA7D-4D7B-A595-EF9225AFEA82}</a:tableStyleId>
              </a:tblPr>
              <a:tblGrid>
                <a:gridCol w="901826">
                  <a:extLst>
                    <a:ext uri="{9D8B030D-6E8A-4147-A177-3AD203B41FA5}">
                      <a16:colId xmlns:a16="http://schemas.microsoft.com/office/drawing/2014/main" val="3686828060"/>
                    </a:ext>
                  </a:extLst>
                </a:gridCol>
                <a:gridCol w="881617">
                  <a:extLst>
                    <a:ext uri="{9D8B030D-6E8A-4147-A177-3AD203B41FA5}">
                      <a16:colId xmlns:a16="http://schemas.microsoft.com/office/drawing/2014/main" val="910116194"/>
                    </a:ext>
                  </a:extLst>
                </a:gridCol>
              </a:tblGrid>
              <a:tr h="121549">
                <a:tc>
                  <a:txBody>
                    <a:bodyPr/>
                    <a:lstStyle/>
                    <a:p>
                      <a:r>
                        <a:rPr lang="fr-FR" sz="600" dirty="0">
                          <a:latin typeface="Arial" panose="020B0604020202020204" pitchFamily="34" charset="0"/>
                          <a:cs typeface="Arial" panose="020B0604020202020204" pitchFamily="34" charset="0"/>
                        </a:rPr>
                        <a:t>N</a:t>
                      </a:r>
                      <a:endParaRPr lang="fr-FR" sz="600" b="1" dirty="0">
                        <a:latin typeface="Arial" panose="020B0604020202020204" pitchFamily="34" charset="0"/>
                        <a:cs typeface="Arial" panose="020B0604020202020204" pitchFamily="34" charset="0"/>
                      </a:endParaRPr>
                    </a:p>
                  </a:txBody>
                  <a:tcPr marL="19355" marR="19355" marT="9678" marB="9678" anchor="ctr"/>
                </a:tc>
                <a:tc>
                  <a:txBody>
                    <a:bodyPr/>
                    <a:lstStyle/>
                    <a:p>
                      <a:r>
                        <a:rPr lang="fr-FR" sz="600" dirty="0">
                          <a:latin typeface="Arial" panose="020B0604020202020204" pitchFamily="34" charset="0"/>
                          <a:cs typeface="Arial" panose="020B0604020202020204" pitchFamily="34" charset="0"/>
                        </a:rPr>
                        <a:t>182</a:t>
                      </a:r>
                      <a:endParaRPr lang="fr-FR" sz="600" b="0" dirty="0">
                        <a:latin typeface="Arial" panose="020B0604020202020204" pitchFamily="34" charset="0"/>
                        <a:cs typeface="Arial" panose="020B0604020202020204" pitchFamily="34" charset="0"/>
                      </a:endParaRPr>
                    </a:p>
                  </a:txBody>
                  <a:tcPr marL="19355" marR="19355" marT="9678" marB="9678" anchor="ctr"/>
                </a:tc>
                <a:extLst>
                  <a:ext uri="{0D108BD9-81ED-4DB2-BD59-A6C34878D82A}">
                    <a16:rowId xmlns:a16="http://schemas.microsoft.com/office/drawing/2014/main" val="1102149176"/>
                  </a:ext>
                </a:extLst>
              </a:tr>
              <a:tr h="239827">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axSpA</a:t>
                      </a:r>
                      <a:r>
                        <a:rPr lang="fr-FR" sz="600" kern="1200" dirty="0">
                          <a:solidFill>
                            <a:schemeClr val="tx1">
                              <a:lumMod val="65000"/>
                              <a:lumOff val="35000"/>
                            </a:schemeClr>
                          </a:solidFill>
                          <a:latin typeface="Arial" panose="020B0604020202020204" pitchFamily="34" charset="0"/>
                          <a:cs typeface="Arial" panose="020B0604020202020204" pitchFamily="34" charset="0"/>
                        </a:rPr>
                        <a:t>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form</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radiographic</a:t>
                      </a:r>
                      <a:r>
                        <a:rPr lang="fr-FR" sz="600" kern="1200" dirty="0">
                          <a:solidFill>
                            <a:schemeClr val="tx1">
                              <a:lumMod val="65000"/>
                              <a:lumOff val="35000"/>
                            </a:schemeClr>
                          </a:solidFill>
                          <a:latin typeface="Arial" panose="020B0604020202020204" pitchFamily="34" charset="0"/>
                          <a:cs typeface="Arial" panose="020B0604020202020204" pitchFamily="34" charset="0"/>
                        </a:rPr>
                        <a:t>: 60%</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non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radiographic</a:t>
                      </a:r>
                      <a:r>
                        <a:rPr lang="fr-FR" sz="600" kern="1200" dirty="0">
                          <a:solidFill>
                            <a:schemeClr val="tx1">
                              <a:lumMod val="65000"/>
                              <a:lumOff val="35000"/>
                            </a:schemeClr>
                          </a:solidFill>
                          <a:latin typeface="Arial" panose="020B0604020202020204" pitchFamily="34" charset="0"/>
                          <a:cs typeface="Arial" panose="020B0604020202020204" pitchFamily="34" charset="0"/>
                        </a:rPr>
                        <a:t>: 40%</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633667047"/>
                  </a:ext>
                </a:extLst>
              </a:tr>
              <a:tr h="121549">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Gender</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M: 52% ; W : 48%</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2637481204"/>
                  </a:ext>
                </a:extLst>
              </a:tr>
              <a:tr h="142724">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Age at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diagnosis</a:t>
                      </a:r>
                      <a:r>
                        <a:rPr lang="fr-FR" sz="600" kern="1200" dirty="0">
                          <a:solidFill>
                            <a:schemeClr val="tx1">
                              <a:lumMod val="65000"/>
                              <a:lumOff val="35000"/>
                            </a:schemeClr>
                          </a:solidFill>
                          <a:latin typeface="Arial" panose="020B0604020202020204" pitchFamily="34" charset="0"/>
                          <a:cs typeface="Arial" panose="020B0604020202020204" pitchFamily="34" charset="0"/>
                        </a:rPr>
                        <a:t>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years</a:t>
                      </a:r>
                      <a:r>
                        <a:rPr lang="fr-FR" sz="600" kern="1200" dirty="0">
                          <a:solidFill>
                            <a:schemeClr val="tx1">
                              <a:lumMod val="65000"/>
                              <a:lumOff val="35000"/>
                            </a:schemeClr>
                          </a:solidFill>
                          <a:latin typeface="Arial" panose="020B0604020202020204" pitchFamily="34" charset="0"/>
                          <a:cs typeface="Arial" panose="020B0604020202020204" pitchFamily="34" charset="0"/>
                        </a:rPr>
                        <a:t>)</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35 ± 12</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468904248"/>
                  </a:ext>
                </a:extLst>
              </a:tr>
              <a:tr h="141442">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Disease</a:t>
                      </a:r>
                      <a:r>
                        <a:rPr lang="fr-FR" sz="600" kern="1200" dirty="0">
                          <a:solidFill>
                            <a:schemeClr val="tx1">
                              <a:lumMod val="65000"/>
                              <a:lumOff val="35000"/>
                            </a:schemeClr>
                          </a:solidFill>
                          <a:latin typeface="Arial" panose="020B0604020202020204" pitchFamily="34" charset="0"/>
                          <a:cs typeface="Arial" panose="020B0604020202020204" pitchFamily="34" charset="0"/>
                        </a:rPr>
                        <a:t> duration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years</a:t>
                      </a:r>
                      <a:r>
                        <a:rPr lang="fr-FR" sz="600" kern="1200" dirty="0">
                          <a:solidFill>
                            <a:schemeClr val="tx1">
                              <a:lumMod val="65000"/>
                              <a:lumOff val="35000"/>
                            </a:schemeClr>
                          </a:solidFill>
                          <a:latin typeface="Arial" panose="020B0604020202020204" pitchFamily="34" charset="0"/>
                          <a:cs typeface="Arial" panose="020B0604020202020204" pitchFamily="34" charset="0"/>
                        </a:rPr>
                        <a:t>)</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13 ± 11</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2446673877"/>
                  </a:ext>
                </a:extLst>
              </a:tr>
              <a:tr h="121549">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Age at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flare</a:t>
                      </a:r>
                      <a:r>
                        <a:rPr lang="fr-FR" sz="600" kern="1200" dirty="0">
                          <a:solidFill>
                            <a:schemeClr val="tx1">
                              <a:lumMod val="65000"/>
                              <a:lumOff val="35000"/>
                            </a:schemeClr>
                          </a:solidFill>
                          <a:latin typeface="Arial" panose="020B0604020202020204" pitchFamily="34" charset="0"/>
                          <a:cs typeface="Arial" panose="020B0604020202020204" pitchFamily="34" charset="0"/>
                        </a:rPr>
                        <a:t> (</a:t>
                      </a:r>
                      <a:r>
                        <a:rPr lang="fr-FR" sz="600" kern="1200" dirty="0" err="1">
                          <a:solidFill>
                            <a:schemeClr val="tx1">
                              <a:lumMod val="65000"/>
                              <a:lumOff val="35000"/>
                            </a:schemeClr>
                          </a:solidFill>
                          <a:latin typeface="Arial" panose="020B0604020202020204" pitchFamily="34" charset="0"/>
                          <a:cs typeface="Arial" panose="020B0604020202020204" pitchFamily="34" charset="0"/>
                        </a:rPr>
                        <a:t>years</a:t>
                      </a:r>
                      <a:r>
                        <a:rPr lang="fr-FR" sz="600" kern="1200" dirty="0">
                          <a:solidFill>
                            <a:schemeClr val="tx1">
                              <a:lumMod val="65000"/>
                              <a:lumOff val="35000"/>
                            </a:schemeClr>
                          </a:solidFill>
                          <a:latin typeface="Arial" panose="020B0604020202020204" pitchFamily="34" charset="0"/>
                          <a:cs typeface="Arial" panose="020B0604020202020204" pitchFamily="34" charset="0"/>
                        </a:rPr>
                        <a:t>)</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48 ± 13</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844601052"/>
                  </a:ext>
                </a:extLst>
              </a:tr>
              <a:tr h="121549">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HLA B27</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cs typeface="Arial" panose="020B0604020202020204" pitchFamily="34" charset="0"/>
                        </a:rPr>
                        <a:t> 75% (+)</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3223857"/>
                  </a:ext>
                </a:extLst>
              </a:tr>
              <a:tr h="292893">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Smoker</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never</a:t>
                      </a:r>
                      <a:r>
                        <a:rPr lang="fr-FR" sz="600" kern="1200" dirty="0">
                          <a:solidFill>
                            <a:schemeClr val="tx1">
                              <a:lumMod val="65000"/>
                              <a:lumOff val="35000"/>
                            </a:schemeClr>
                          </a:solidFill>
                          <a:latin typeface="Arial" panose="020B0604020202020204" pitchFamily="34" charset="0"/>
                          <a:cs typeface="Arial" panose="020B0604020202020204" pitchFamily="34" charset="0"/>
                        </a:rPr>
                        <a:t>: 44%</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active: 31%</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former: 25%</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3766981319"/>
                  </a:ext>
                </a:extLst>
              </a:tr>
              <a:tr h="305217">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Extraarticular</a:t>
                      </a:r>
                      <a:r>
                        <a:rPr lang="fr-FR" sz="600" kern="1200" dirty="0">
                          <a:solidFill>
                            <a:schemeClr val="tx1">
                              <a:lumMod val="65000"/>
                              <a:lumOff val="35000"/>
                            </a:schemeClr>
                          </a:solidFill>
                          <a:latin typeface="Arial" panose="020B0604020202020204" pitchFamily="34" charset="0"/>
                          <a:cs typeface="Arial" panose="020B0604020202020204" pitchFamily="34" charset="0"/>
                        </a:rPr>
                        <a:t> manifestations</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Uveitis</a:t>
                      </a:r>
                      <a:r>
                        <a:rPr lang="fr-FR" sz="600" kern="1200" dirty="0">
                          <a:solidFill>
                            <a:schemeClr val="tx1">
                              <a:lumMod val="65000"/>
                              <a:lumOff val="35000"/>
                            </a:schemeClr>
                          </a:solidFill>
                          <a:latin typeface="Arial" panose="020B0604020202020204" pitchFamily="34" charset="0"/>
                          <a:cs typeface="Arial" panose="020B0604020202020204" pitchFamily="34" charset="0"/>
                        </a:rPr>
                        <a:t>: 21%</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Psoriasis: 24%</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IBD: 12%</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966193311"/>
                  </a:ext>
                </a:extLst>
              </a:tr>
              <a:tr h="148886">
                <a:tc>
                  <a:txBody>
                    <a:bodyPr/>
                    <a:lstStyle/>
                    <a:p>
                      <a:pPr marL="0" algn="l" defTabSz="3780038" rtl="0" eaLnBrk="1" latinLnBrk="0" hangingPunct="1"/>
                      <a:r>
                        <a:rPr lang="fr-FR" sz="600" kern="1200" dirty="0">
                          <a:solidFill>
                            <a:schemeClr val="tx1">
                              <a:lumMod val="65000"/>
                              <a:lumOff val="35000"/>
                            </a:schemeClr>
                          </a:solidFill>
                          <a:latin typeface="Arial" panose="020B0604020202020204" pitchFamily="34" charset="0"/>
                          <a:ea typeface="+mn-ea"/>
                          <a:cs typeface="Arial" panose="020B0604020202020204" pitchFamily="34" charset="0"/>
                        </a:rPr>
                        <a:t>Mean BASDAI </a:t>
                      </a: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ea typeface="+mn-ea"/>
                          <a:cs typeface="Arial" panose="020B0604020202020204" pitchFamily="34" charset="0"/>
                        </a:rPr>
                        <a:t>5.28 </a:t>
                      </a:r>
                      <a:r>
                        <a:rPr lang="fr-FR" sz="600" kern="1200" dirty="0">
                          <a:solidFill>
                            <a:schemeClr val="tx1">
                              <a:lumMod val="65000"/>
                              <a:lumOff val="35000"/>
                            </a:schemeClr>
                          </a:solidFill>
                          <a:latin typeface="Arial" panose="020B0604020202020204" pitchFamily="34" charset="0"/>
                          <a:cs typeface="Arial" panose="020B0604020202020204" pitchFamily="34" charset="0"/>
                        </a:rPr>
                        <a:t>± </a:t>
                      </a:r>
                      <a:r>
                        <a:rPr lang="fr-FR" sz="600" kern="1200" dirty="0">
                          <a:solidFill>
                            <a:schemeClr val="tx1">
                              <a:lumMod val="65000"/>
                              <a:lumOff val="35000"/>
                            </a:schemeClr>
                          </a:solidFill>
                          <a:latin typeface="Arial" panose="020B0604020202020204" pitchFamily="34" charset="0"/>
                          <a:ea typeface="+mn-ea"/>
                          <a:cs typeface="Arial" panose="020B0604020202020204" pitchFamily="34" charset="0"/>
                        </a:rPr>
                        <a:t>1.50</a:t>
                      </a:r>
                    </a:p>
                  </a:txBody>
                  <a:tcPr marL="19355" marR="19355" marT="9678" marB="9678" anchor="ctr"/>
                </a:tc>
                <a:extLst>
                  <a:ext uri="{0D108BD9-81ED-4DB2-BD59-A6C34878D82A}">
                    <a16:rowId xmlns:a16="http://schemas.microsoft.com/office/drawing/2014/main" val="2745010145"/>
                  </a:ext>
                </a:extLst>
              </a:tr>
              <a:tr h="148886">
                <a:tc>
                  <a:txBody>
                    <a:bodyPr/>
                    <a:lstStyle/>
                    <a:p>
                      <a:pPr marL="0" algn="l" defTabSz="3780038" rtl="0" eaLnBrk="1" latinLnBrk="0" hangingPunct="1"/>
                      <a:r>
                        <a:rPr lang="en-US" sz="600" dirty="0">
                          <a:solidFill>
                            <a:schemeClr val="tx1">
                              <a:lumMod val="65000"/>
                              <a:lumOff val="35000"/>
                            </a:schemeClr>
                          </a:solidFill>
                          <a:latin typeface="Arial" panose="020B0604020202020204" pitchFamily="34" charset="0"/>
                          <a:cs typeface="Arial" panose="020B0604020202020204" pitchFamily="34" charset="0"/>
                        </a:rPr>
                        <a:t>mean ASDAS-CRP </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a:solidFill>
                            <a:schemeClr val="tx1">
                              <a:lumMod val="65000"/>
                              <a:lumOff val="35000"/>
                            </a:schemeClr>
                          </a:solidFill>
                          <a:latin typeface="Arial" panose="020B0604020202020204" pitchFamily="34" charset="0"/>
                          <a:ea typeface="+mn-ea"/>
                          <a:cs typeface="Arial" panose="020B0604020202020204" pitchFamily="34" charset="0"/>
                        </a:rPr>
                        <a:t>2.64 </a:t>
                      </a:r>
                      <a:r>
                        <a:rPr lang="fr-FR" sz="600" kern="1200" dirty="0">
                          <a:solidFill>
                            <a:schemeClr val="tx1">
                              <a:lumMod val="65000"/>
                              <a:lumOff val="35000"/>
                            </a:schemeClr>
                          </a:solidFill>
                          <a:latin typeface="Arial" panose="020B0604020202020204" pitchFamily="34" charset="0"/>
                          <a:cs typeface="Arial" panose="020B0604020202020204" pitchFamily="34" charset="0"/>
                        </a:rPr>
                        <a:t>± </a:t>
                      </a:r>
                      <a:r>
                        <a:rPr lang="fr-FR" sz="600" kern="1200" dirty="0">
                          <a:solidFill>
                            <a:schemeClr val="tx1">
                              <a:lumMod val="65000"/>
                              <a:lumOff val="35000"/>
                            </a:schemeClr>
                          </a:solidFill>
                          <a:latin typeface="Arial" panose="020B0604020202020204" pitchFamily="34" charset="0"/>
                          <a:ea typeface="+mn-ea"/>
                          <a:cs typeface="Arial" panose="020B0604020202020204" pitchFamily="34" charset="0"/>
                        </a:rPr>
                        <a:t>0.77</a:t>
                      </a:r>
                    </a:p>
                  </a:txBody>
                  <a:tcPr marL="19355" marR="19355" marT="9678" marB="9678" anchor="ctr"/>
                </a:tc>
                <a:extLst>
                  <a:ext uri="{0D108BD9-81ED-4DB2-BD59-A6C34878D82A}">
                    <a16:rowId xmlns:a16="http://schemas.microsoft.com/office/drawing/2014/main" val="3439438291"/>
                  </a:ext>
                </a:extLst>
              </a:tr>
              <a:tr h="401993">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Treatments</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tc>
                  <a:txBody>
                    <a:bodyPr/>
                    <a:lstStyle/>
                    <a:p>
                      <a:r>
                        <a:rPr lang="fr-FR" sz="600" kern="1200" dirty="0" err="1">
                          <a:solidFill>
                            <a:schemeClr val="tx1">
                              <a:lumMod val="65000"/>
                              <a:lumOff val="35000"/>
                            </a:schemeClr>
                          </a:solidFill>
                          <a:latin typeface="Arial" panose="020B0604020202020204" pitchFamily="34" charset="0"/>
                          <a:cs typeface="Arial" panose="020B0604020202020204" pitchFamily="34" charset="0"/>
                        </a:rPr>
                        <a:t>csDMARDs</a:t>
                      </a:r>
                      <a:r>
                        <a:rPr lang="fr-FR" sz="600" kern="1200" dirty="0">
                          <a:solidFill>
                            <a:schemeClr val="tx1">
                              <a:lumMod val="65000"/>
                              <a:lumOff val="35000"/>
                            </a:schemeClr>
                          </a:solidFill>
                          <a:latin typeface="Arial" panose="020B0604020202020204" pitchFamily="34" charset="0"/>
                          <a:cs typeface="Arial" panose="020B0604020202020204" pitchFamily="34" charset="0"/>
                        </a:rPr>
                        <a:t>: 41%</a:t>
                      </a:r>
                    </a:p>
                    <a:p>
                      <a:r>
                        <a:rPr lang="fr-FR" sz="600" kern="1200" dirty="0" err="1">
                          <a:solidFill>
                            <a:schemeClr val="tx1">
                              <a:lumMod val="65000"/>
                              <a:lumOff val="35000"/>
                            </a:schemeClr>
                          </a:solidFill>
                          <a:latin typeface="Arial" panose="020B0604020202020204" pitchFamily="34" charset="0"/>
                          <a:cs typeface="Arial" panose="020B0604020202020204" pitchFamily="34" charset="0"/>
                        </a:rPr>
                        <a:t>bDMARDs</a:t>
                      </a:r>
                      <a:r>
                        <a:rPr lang="fr-FR" sz="600" kern="1200" dirty="0">
                          <a:solidFill>
                            <a:schemeClr val="tx1">
                              <a:lumMod val="65000"/>
                              <a:lumOff val="35000"/>
                            </a:schemeClr>
                          </a:solidFill>
                          <a:latin typeface="Arial" panose="020B0604020202020204" pitchFamily="34" charset="0"/>
                          <a:cs typeface="Arial" panose="020B0604020202020204" pitchFamily="34" charset="0"/>
                        </a:rPr>
                        <a:t>: 66%</a:t>
                      </a:r>
                    </a:p>
                    <a:p>
                      <a:r>
                        <a:rPr lang="fr-FR" sz="600" kern="1200" dirty="0">
                          <a:solidFill>
                            <a:schemeClr val="tx1">
                              <a:lumMod val="65000"/>
                              <a:lumOff val="35000"/>
                            </a:schemeClr>
                          </a:solidFill>
                          <a:latin typeface="Arial" panose="020B0604020202020204" pitchFamily="34" charset="0"/>
                          <a:cs typeface="Arial" panose="020B0604020202020204" pitchFamily="34" charset="0"/>
                        </a:rPr>
                        <a:t>(TNFi: 50%, IL-17i: 16%)</a:t>
                      </a:r>
                    </a:p>
                    <a:p>
                      <a:r>
                        <a:rPr lang="fr-FR" sz="600" kern="1200" dirty="0" err="1">
                          <a:solidFill>
                            <a:schemeClr val="tx1">
                              <a:lumMod val="65000"/>
                              <a:lumOff val="35000"/>
                            </a:schemeClr>
                          </a:solidFill>
                          <a:latin typeface="Arial" panose="020B0604020202020204" pitchFamily="34" charset="0"/>
                          <a:cs typeface="Arial" panose="020B0604020202020204" pitchFamily="34" charset="0"/>
                        </a:rPr>
                        <a:t>tsDMARDs</a:t>
                      </a:r>
                      <a:r>
                        <a:rPr lang="fr-FR" sz="600" kern="1200" dirty="0">
                          <a:solidFill>
                            <a:schemeClr val="tx1">
                              <a:lumMod val="65000"/>
                              <a:lumOff val="35000"/>
                            </a:schemeClr>
                          </a:solidFill>
                          <a:latin typeface="Arial" panose="020B0604020202020204" pitchFamily="34" charset="0"/>
                          <a:cs typeface="Arial" panose="020B0604020202020204" pitchFamily="34" charset="0"/>
                        </a:rPr>
                        <a:t>: 3%</a:t>
                      </a:r>
                      <a:endParaRPr lang="fr-FR" sz="60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9355" marR="19355" marT="9678" marB="9678" anchor="ctr"/>
                </a:tc>
                <a:extLst>
                  <a:ext uri="{0D108BD9-81ED-4DB2-BD59-A6C34878D82A}">
                    <a16:rowId xmlns:a16="http://schemas.microsoft.com/office/drawing/2014/main" val="1767467648"/>
                  </a:ext>
                </a:extLst>
              </a:tr>
            </a:tbl>
          </a:graphicData>
        </a:graphic>
      </p:graphicFrame>
      <p:sp>
        <p:nvSpPr>
          <p:cNvPr id="156" name="Rectángulo 62">
            <a:extLst>
              <a:ext uri="{FF2B5EF4-FFF2-40B4-BE49-F238E27FC236}">
                <a16:creationId xmlns:a16="http://schemas.microsoft.com/office/drawing/2014/main" id="{45C32BB9-1277-49E5-863A-488AFE3FDED6}"/>
              </a:ext>
            </a:extLst>
          </p:cNvPr>
          <p:cNvSpPr/>
          <p:nvPr/>
        </p:nvSpPr>
        <p:spPr>
          <a:xfrm>
            <a:off x="6495298" y="4335365"/>
            <a:ext cx="1774288" cy="274819"/>
          </a:xfrm>
          <a:prstGeom prst="rect">
            <a:avLst/>
          </a:prstGeom>
        </p:spPr>
        <p:txBody>
          <a:bodyPr wrap="square">
            <a:spAutoFit/>
          </a:bodyPr>
          <a:lstStyle/>
          <a:p>
            <a:r>
              <a:rPr lang="en-GB" sz="593" b="1" i="1" dirty="0">
                <a:solidFill>
                  <a:schemeClr val="tx1">
                    <a:lumMod val="65000"/>
                    <a:lumOff val="35000"/>
                  </a:schemeClr>
                </a:solidFill>
                <a:latin typeface="Arial" panose="020B0604020202020204" pitchFamily="34" charset="0"/>
                <a:cs typeface="Arial" panose="020B0604020202020204" pitchFamily="34" charset="0"/>
              </a:rPr>
              <a:t>Table 1: </a:t>
            </a:r>
            <a:r>
              <a:rPr lang="en-GB" sz="593" i="1" dirty="0">
                <a:solidFill>
                  <a:schemeClr val="tx1">
                    <a:lumMod val="65000"/>
                    <a:lumOff val="35000"/>
                  </a:schemeClr>
                </a:solidFill>
                <a:latin typeface="Arial" panose="020B0604020202020204" pitchFamily="34" charset="0"/>
                <a:cs typeface="Arial" panose="020B0604020202020204" pitchFamily="34" charset="0"/>
              </a:rPr>
              <a:t>Patient characteristics at the time of the flare</a:t>
            </a:r>
          </a:p>
        </p:txBody>
      </p:sp>
      <p:sp>
        <p:nvSpPr>
          <p:cNvPr id="158" name="ZoneTexte 157"/>
          <p:cNvSpPr txBox="1"/>
          <p:nvPr/>
        </p:nvSpPr>
        <p:spPr>
          <a:xfrm>
            <a:off x="8075407" y="1193059"/>
            <a:ext cx="1641461" cy="276999"/>
          </a:xfrm>
          <a:prstGeom prst="rect">
            <a:avLst/>
          </a:prstGeom>
          <a:noFill/>
        </p:spPr>
        <p:txBody>
          <a:bodyPr wrap="square" rtlCol="0">
            <a:spAutoFit/>
          </a:bodyPr>
          <a:lstStyle/>
          <a:p>
            <a:r>
              <a:rPr lang="fr-FR" sz="1200" i="1" dirty="0">
                <a:solidFill>
                  <a:schemeClr val="tx1">
                    <a:lumMod val="50000"/>
                    <a:lumOff val="50000"/>
                  </a:schemeClr>
                </a:solidFill>
              </a:rPr>
              <a:t>EULAR 2025 POS 0907</a:t>
            </a:r>
          </a:p>
        </p:txBody>
      </p:sp>
    </p:spTree>
    <p:extLst>
      <p:ext uri="{BB962C8B-B14F-4D97-AF65-F5344CB8AC3E}">
        <p14:creationId xmlns:p14="http://schemas.microsoft.com/office/powerpoint/2010/main" val="1300020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7214" y="-239910"/>
            <a:ext cx="10515600" cy="1325563"/>
          </a:xfrm>
        </p:spPr>
        <p:txBody>
          <a:bodyPr/>
          <a:lstStyle/>
          <a:p>
            <a:r>
              <a:rPr lang="fr-FR" b="1" dirty="0">
                <a:solidFill>
                  <a:srgbClr val="0000CC"/>
                </a:solidFill>
              </a:rPr>
              <a:t>Environnement, facteurs climatiques et Santé</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315" y="832641"/>
            <a:ext cx="5243784" cy="21627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15" y="3107759"/>
            <a:ext cx="2238291" cy="3160664"/>
          </a:xfrm>
          <a:prstGeom prst="rect">
            <a:avLst/>
          </a:prstGeom>
        </p:spPr>
      </p:pic>
      <p:sp>
        <p:nvSpPr>
          <p:cNvPr id="6" name="ZoneTexte 5"/>
          <p:cNvSpPr txBox="1"/>
          <p:nvPr/>
        </p:nvSpPr>
        <p:spPr>
          <a:xfrm>
            <a:off x="5624945" y="6213379"/>
            <a:ext cx="6322499" cy="584775"/>
          </a:xfrm>
          <a:prstGeom prst="rect">
            <a:avLst/>
          </a:prstGeom>
          <a:noFill/>
        </p:spPr>
        <p:txBody>
          <a:bodyPr wrap="square" rtlCol="0">
            <a:spAutoFit/>
          </a:bodyPr>
          <a:lstStyle/>
          <a:p>
            <a:r>
              <a:rPr lang="fr-FR" sz="1600" i="1" dirty="0"/>
              <a:t>Influence of ambient </a:t>
            </a:r>
            <a:r>
              <a:rPr lang="fr-FR" sz="1600" i="1" dirty="0" err="1"/>
              <a:t>temperature</a:t>
            </a:r>
            <a:r>
              <a:rPr lang="fr-FR" sz="1600" i="1" dirty="0"/>
              <a:t> and </a:t>
            </a:r>
            <a:r>
              <a:rPr lang="fr-FR" sz="1600" i="1" dirty="0" err="1"/>
              <a:t>humidity</a:t>
            </a:r>
            <a:r>
              <a:rPr lang="fr-FR" sz="1600" i="1" dirty="0"/>
              <a:t> on joint pain and </a:t>
            </a:r>
            <a:r>
              <a:rPr lang="fr-FR" sz="1600" i="1" dirty="0" err="1"/>
              <a:t>swelling</a:t>
            </a:r>
            <a:r>
              <a:rPr lang="fr-FR" sz="1600" i="1" dirty="0"/>
              <a:t> </a:t>
            </a:r>
          </a:p>
          <a:p>
            <a:r>
              <a:rPr lang="fr-FR" sz="1600" i="1" dirty="0"/>
              <a:t>in RA and </a:t>
            </a:r>
            <a:r>
              <a:rPr lang="fr-FR" sz="1600" i="1" dirty="0" err="1"/>
              <a:t>SpA</a:t>
            </a:r>
            <a:r>
              <a:rPr lang="fr-FR" sz="1600" i="1" dirty="0">
                <a:solidFill>
                  <a:schemeClr val="bg1">
                    <a:lumMod val="50000"/>
                  </a:schemeClr>
                </a:solidFill>
              </a:rPr>
              <a:t>. </a:t>
            </a:r>
            <a:r>
              <a:rPr lang="fr-FR" sz="1600" i="1" dirty="0" err="1">
                <a:solidFill>
                  <a:schemeClr val="bg1">
                    <a:lumMod val="50000"/>
                  </a:schemeClr>
                </a:solidFill>
              </a:rPr>
              <a:t>Filla</a:t>
            </a:r>
            <a:r>
              <a:rPr lang="fr-FR" sz="1600" i="1" dirty="0">
                <a:solidFill>
                  <a:schemeClr val="bg1">
                    <a:lumMod val="50000"/>
                  </a:schemeClr>
                </a:solidFill>
              </a:rPr>
              <a:t> T et al. J Environ </a:t>
            </a:r>
            <a:r>
              <a:rPr lang="fr-FR" sz="1600" i="1" dirty="0" err="1">
                <a:solidFill>
                  <a:schemeClr val="bg1">
                    <a:lumMod val="50000"/>
                  </a:schemeClr>
                </a:solidFill>
              </a:rPr>
              <a:t>Rheumatol</a:t>
            </a:r>
            <a:r>
              <a:rPr lang="fr-FR" sz="1600" i="1" dirty="0">
                <a:solidFill>
                  <a:schemeClr val="bg1">
                    <a:lumMod val="50000"/>
                  </a:schemeClr>
                </a:solidFill>
              </a:rPr>
              <a:t> 2024</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06" y="1074616"/>
            <a:ext cx="5966561" cy="1341643"/>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53" y="2427296"/>
            <a:ext cx="5635869" cy="3222907"/>
          </a:xfrm>
          <a:prstGeom prst="rect">
            <a:avLst/>
          </a:prstGeom>
        </p:spPr>
      </p:pic>
      <p:sp>
        <p:nvSpPr>
          <p:cNvPr id="9" name="ZoneTexte 8"/>
          <p:cNvSpPr txBox="1"/>
          <p:nvPr/>
        </p:nvSpPr>
        <p:spPr>
          <a:xfrm>
            <a:off x="1294007" y="6309988"/>
            <a:ext cx="3605348" cy="338554"/>
          </a:xfrm>
          <a:prstGeom prst="rect">
            <a:avLst/>
          </a:prstGeom>
          <a:noFill/>
        </p:spPr>
        <p:txBody>
          <a:bodyPr wrap="square" rtlCol="0">
            <a:spAutoFit/>
          </a:bodyPr>
          <a:lstStyle/>
          <a:p>
            <a:r>
              <a:rPr lang="fr-FR" sz="1600" i="1" dirty="0">
                <a:solidFill>
                  <a:schemeClr val="bg1">
                    <a:lumMod val="50000"/>
                  </a:schemeClr>
                </a:solidFill>
              </a:rPr>
              <a:t>J </a:t>
            </a:r>
            <a:r>
              <a:rPr lang="fr-FR" sz="1600" i="1" dirty="0" err="1">
                <a:solidFill>
                  <a:schemeClr val="bg1">
                    <a:lumMod val="50000"/>
                  </a:schemeClr>
                </a:solidFill>
              </a:rPr>
              <a:t>Allergy</a:t>
            </a:r>
            <a:r>
              <a:rPr lang="fr-FR" sz="1600" i="1" dirty="0">
                <a:solidFill>
                  <a:schemeClr val="bg1">
                    <a:lumMod val="50000"/>
                  </a:schemeClr>
                </a:solidFill>
              </a:rPr>
              <a:t> Clin </a:t>
            </a:r>
            <a:r>
              <a:rPr lang="fr-FR" sz="1600" i="1" dirty="0" err="1">
                <a:solidFill>
                  <a:schemeClr val="bg1">
                    <a:lumMod val="50000"/>
                  </a:schemeClr>
                </a:solidFill>
              </a:rPr>
              <a:t>Immunol</a:t>
            </a:r>
            <a:r>
              <a:rPr lang="fr-FR" sz="1600" i="1" dirty="0">
                <a:solidFill>
                  <a:schemeClr val="bg1">
                    <a:lumMod val="50000"/>
                  </a:schemeClr>
                </a:solidFill>
              </a:rPr>
              <a:t> 2024</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0190" y="3723951"/>
            <a:ext cx="1352739" cy="1954825"/>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4511" y="110836"/>
            <a:ext cx="1060555" cy="1051790"/>
          </a:xfrm>
          <a:prstGeom prst="rect">
            <a:avLst/>
          </a:prstGeom>
        </p:spPr>
      </p:pic>
    </p:spTree>
    <p:extLst>
      <p:ext uri="{BB962C8B-B14F-4D97-AF65-F5344CB8AC3E}">
        <p14:creationId xmlns:p14="http://schemas.microsoft.com/office/powerpoint/2010/main" val="148037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025" y="0"/>
            <a:ext cx="10515600" cy="1325563"/>
          </a:xfrm>
        </p:spPr>
        <p:txBody>
          <a:bodyPr>
            <a:normAutofit/>
          </a:bodyPr>
          <a:lstStyle/>
          <a:p>
            <a:r>
              <a:rPr lang="fr-FR" sz="4800" b="1" dirty="0">
                <a:solidFill>
                  <a:srgbClr val="0000CC"/>
                </a:solidFill>
              </a:rPr>
              <a:t>Conclusion</a:t>
            </a:r>
          </a:p>
        </p:txBody>
      </p:sp>
      <p:sp>
        <p:nvSpPr>
          <p:cNvPr id="3" name="Espace réservé du contenu 2"/>
          <p:cNvSpPr>
            <a:spLocks noGrp="1"/>
          </p:cNvSpPr>
          <p:nvPr>
            <p:ph idx="1"/>
          </p:nvPr>
        </p:nvSpPr>
        <p:spPr>
          <a:xfrm>
            <a:off x="213785" y="1325562"/>
            <a:ext cx="7887428" cy="5356591"/>
          </a:xfrm>
        </p:spPr>
        <p:txBody>
          <a:bodyPr>
            <a:normAutofit fontScale="85000" lnSpcReduction="20000"/>
          </a:bodyPr>
          <a:lstStyle/>
          <a:p>
            <a:r>
              <a:rPr lang="fr-FR" dirty="0"/>
              <a:t>Polluants: facteur environnemental ++</a:t>
            </a:r>
          </a:p>
          <a:p>
            <a:r>
              <a:rPr lang="fr-FR" dirty="0"/>
              <a:t>Difficultés à appréhender leurs rôles propres/facteurs confondants (météorologiques, humidité, pression atmosphérique, vent, saisons, tabac, âge, genre …)</a:t>
            </a:r>
          </a:p>
          <a:p>
            <a:r>
              <a:rPr lang="fr-FR" dirty="0"/>
              <a:t>Seuil et durée d’exposition/ interaction avec génétique</a:t>
            </a:r>
          </a:p>
          <a:p>
            <a:r>
              <a:rPr lang="fr-FR" dirty="0"/>
              <a:t>Influence système immunitaire: inflammation locale/systémique → implications pathologies inflammatoires/</a:t>
            </a:r>
            <a:r>
              <a:rPr lang="fr-FR" dirty="0" err="1"/>
              <a:t>autoimmunes</a:t>
            </a:r>
            <a:endParaRPr lang="fr-FR" dirty="0"/>
          </a:p>
          <a:p>
            <a:r>
              <a:rPr lang="fr-FR" dirty="0"/>
              <a:t>Facteur initiateur/ entretien/aggravation</a:t>
            </a:r>
          </a:p>
          <a:p>
            <a:r>
              <a:rPr lang="fr-FR" dirty="0"/>
              <a:t>Impact sur réponse traitements</a:t>
            </a:r>
          </a:p>
          <a:p>
            <a:r>
              <a:rPr lang="fr-FR" dirty="0"/>
              <a:t>Facteur en partie modifiable: identification zones à risque</a:t>
            </a:r>
          </a:p>
          <a:p>
            <a:r>
              <a:rPr lang="fr-FR" dirty="0"/>
              <a:t>Etudes prospectives dans différentes populations/ populations les plus à risque</a:t>
            </a:r>
          </a:p>
          <a:p>
            <a:r>
              <a:rPr lang="fr-FR" dirty="0"/>
              <a:t>Outil d’évaluation personnalisée (monitoring individuel)</a:t>
            </a:r>
          </a:p>
          <a:p>
            <a:r>
              <a:rPr lang="fr-FR" dirty="0"/>
              <a:t>Interventions: programmes de prévention/ politique générale     </a:t>
            </a:r>
          </a:p>
        </p:txBody>
      </p:sp>
      <p:pic>
        <p:nvPicPr>
          <p:cNvPr id="4" name="Image 3"/>
          <p:cNvPicPr>
            <a:picLocks noChangeAspect="1"/>
          </p:cNvPicPr>
          <p:nvPr/>
        </p:nvPicPr>
        <p:blipFill>
          <a:blip r:embed="rId3"/>
          <a:stretch>
            <a:fillRect/>
          </a:stretch>
        </p:blipFill>
        <p:spPr>
          <a:xfrm>
            <a:off x="7872575" y="662781"/>
            <a:ext cx="4156688" cy="2481571"/>
          </a:xfrm>
          <a:prstGeom prst="rect">
            <a:avLst/>
          </a:prstGeom>
        </p:spPr>
      </p:pic>
      <p:pic>
        <p:nvPicPr>
          <p:cNvPr id="5" name="Image 4"/>
          <p:cNvPicPr>
            <a:picLocks noChangeAspect="1"/>
          </p:cNvPicPr>
          <p:nvPr/>
        </p:nvPicPr>
        <p:blipFill>
          <a:blip r:embed="rId4"/>
          <a:stretch>
            <a:fillRect/>
          </a:stretch>
        </p:blipFill>
        <p:spPr>
          <a:xfrm>
            <a:off x="8724935" y="3393403"/>
            <a:ext cx="2192500" cy="328875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352" y="189056"/>
            <a:ext cx="1655501" cy="1456452"/>
          </a:xfrm>
          <a:prstGeom prst="rect">
            <a:avLst/>
          </a:prstGeom>
        </p:spPr>
      </p:pic>
    </p:spTree>
    <p:extLst>
      <p:ext uri="{BB962C8B-B14F-4D97-AF65-F5344CB8AC3E}">
        <p14:creationId xmlns:p14="http://schemas.microsoft.com/office/powerpoint/2010/main" val="14688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5642" y="56833"/>
            <a:ext cx="10515600" cy="1325563"/>
          </a:xfrm>
        </p:spPr>
        <p:txBody>
          <a:bodyPr/>
          <a:lstStyle/>
          <a:p>
            <a:pPr algn="ctr"/>
            <a:r>
              <a:rPr lang="fr-FR" b="1" dirty="0">
                <a:solidFill>
                  <a:srgbClr val="CC0099"/>
                </a:solidFill>
              </a:rPr>
              <a:t>La pollution et les impressionnistes</a:t>
            </a:r>
          </a:p>
        </p:txBody>
      </p:sp>
      <p:sp>
        <p:nvSpPr>
          <p:cNvPr id="4" name="ZoneTexte 3"/>
          <p:cNvSpPr txBox="1"/>
          <p:nvPr/>
        </p:nvSpPr>
        <p:spPr>
          <a:xfrm>
            <a:off x="7805362" y="5761394"/>
            <a:ext cx="3515880" cy="646331"/>
          </a:xfrm>
          <a:prstGeom prst="rect">
            <a:avLst/>
          </a:prstGeom>
          <a:noFill/>
        </p:spPr>
        <p:txBody>
          <a:bodyPr wrap="square" rtlCol="0">
            <a:spAutoFit/>
          </a:bodyPr>
          <a:lstStyle/>
          <a:p>
            <a:r>
              <a:rPr lang="en-US" i="1" dirty="0">
                <a:solidFill>
                  <a:schemeClr val="bg1">
                    <a:lumMod val="50000"/>
                  </a:schemeClr>
                </a:solidFill>
              </a:rPr>
              <a:t>Albright AL, </a:t>
            </a:r>
            <a:r>
              <a:rPr lang="en-US" i="1" dirty="0" err="1">
                <a:solidFill>
                  <a:schemeClr val="bg1">
                    <a:lumMod val="50000"/>
                  </a:schemeClr>
                </a:solidFill>
              </a:rPr>
              <a:t>Huybers</a:t>
            </a:r>
            <a:r>
              <a:rPr lang="en-US" i="1" dirty="0">
                <a:solidFill>
                  <a:schemeClr val="bg1">
                    <a:lumMod val="50000"/>
                  </a:schemeClr>
                </a:solidFill>
              </a:rPr>
              <a:t> P. </a:t>
            </a:r>
          </a:p>
          <a:p>
            <a:r>
              <a:rPr lang="en-US" i="1" dirty="0" err="1">
                <a:solidFill>
                  <a:schemeClr val="bg1">
                    <a:lumMod val="50000"/>
                  </a:schemeClr>
                </a:solidFill>
              </a:rPr>
              <a:t>Proc</a:t>
            </a:r>
            <a:r>
              <a:rPr lang="en-US" i="1" dirty="0">
                <a:solidFill>
                  <a:schemeClr val="bg1">
                    <a:lumMod val="50000"/>
                  </a:schemeClr>
                </a:solidFill>
              </a:rPr>
              <a:t> Natl </a:t>
            </a:r>
            <a:r>
              <a:rPr lang="en-US" i="1" dirty="0" err="1">
                <a:solidFill>
                  <a:schemeClr val="bg1">
                    <a:lumMod val="50000"/>
                  </a:schemeClr>
                </a:solidFill>
              </a:rPr>
              <a:t>Acad</a:t>
            </a:r>
            <a:r>
              <a:rPr lang="en-US" i="1" dirty="0">
                <a:solidFill>
                  <a:schemeClr val="bg1">
                    <a:lumMod val="50000"/>
                  </a:schemeClr>
                </a:solidFill>
              </a:rPr>
              <a:t> </a:t>
            </a:r>
            <a:r>
              <a:rPr lang="en-US" i="1" dirty="0" err="1">
                <a:solidFill>
                  <a:schemeClr val="bg1">
                    <a:lumMod val="50000"/>
                  </a:schemeClr>
                </a:solidFill>
              </a:rPr>
              <a:t>Sci</a:t>
            </a:r>
            <a:r>
              <a:rPr lang="en-US" i="1" dirty="0">
                <a:solidFill>
                  <a:schemeClr val="bg1">
                    <a:lumMod val="50000"/>
                  </a:schemeClr>
                </a:solidFill>
              </a:rPr>
              <a:t> USA 2023</a:t>
            </a:r>
            <a:endParaRPr lang="fr-FR" i="1" dirty="0">
              <a:solidFill>
                <a:schemeClr val="bg1">
                  <a:lumMod val="50000"/>
                </a:schemeClr>
              </a:solidFill>
            </a:endParaRPr>
          </a:p>
        </p:txBody>
      </p:sp>
      <p:pic>
        <p:nvPicPr>
          <p:cNvPr id="5" name="Image 4"/>
          <p:cNvPicPr>
            <a:picLocks noChangeAspect="1"/>
          </p:cNvPicPr>
          <p:nvPr/>
        </p:nvPicPr>
        <p:blipFill>
          <a:blip r:embed="rId2"/>
          <a:stretch>
            <a:fillRect/>
          </a:stretch>
        </p:blipFill>
        <p:spPr>
          <a:xfrm>
            <a:off x="6929696" y="1157689"/>
            <a:ext cx="4736813" cy="3409210"/>
          </a:xfrm>
          <a:prstGeom prst="rect">
            <a:avLst/>
          </a:prstGeom>
        </p:spPr>
      </p:pic>
      <p:sp>
        <p:nvSpPr>
          <p:cNvPr id="6" name="ZoneTexte 5"/>
          <p:cNvSpPr txBox="1"/>
          <p:nvPr/>
        </p:nvSpPr>
        <p:spPr>
          <a:xfrm flipH="1">
            <a:off x="6929696" y="4875616"/>
            <a:ext cx="4535286" cy="369332"/>
          </a:xfrm>
          <a:prstGeom prst="rect">
            <a:avLst/>
          </a:prstGeom>
          <a:noFill/>
        </p:spPr>
        <p:txBody>
          <a:bodyPr wrap="square" rtlCol="0">
            <a:spAutoFit/>
          </a:bodyPr>
          <a:lstStyle/>
          <a:p>
            <a:r>
              <a:rPr lang="en-US" dirty="0"/>
              <a:t>William Turner. The Great western railway</a:t>
            </a:r>
            <a:endParaRPr lang="fr-FR" dirty="0"/>
          </a:p>
        </p:txBody>
      </p:sp>
      <p:sp>
        <p:nvSpPr>
          <p:cNvPr id="7" name="ZoneTexte 6"/>
          <p:cNvSpPr txBox="1"/>
          <p:nvPr/>
        </p:nvSpPr>
        <p:spPr>
          <a:xfrm>
            <a:off x="1482438" y="4781448"/>
            <a:ext cx="3214254" cy="369332"/>
          </a:xfrm>
          <a:prstGeom prst="rect">
            <a:avLst/>
          </a:prstGeom>
          <a:noFill/>
        </p:spPr>
        <p:txBody>
          <a:bodyPr wrap="square" rtlCol="0">
            <a:spAutoFit/>
          </a:bodyPr>
          <a:lstStyle/>
          <a:p>
            <a:r>
              <a:rPr lang="fr-FR" dirty="0"/>
              <a:t>Claude Monet. Waterloo Bridge</a:t>
            </a:r>
          </a:p>
        </p:txBody>
      </p:sp>
      <p:sp>
        <p:nvSpPr>
          <p:cNvPr id="8" name="AutoShape 2" descr="William Turner Claude Monet brouillard pollution atmosphérique peinture Lond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a:blip r:embed="rId3"/>
          <a:stretch>
            <a:fillRect/>
          </a:stretch>
        </p:blipFill>
        <p:spPr>
          <a:xfrm>
            <a:off x="903722" y="1157689"/>
            <a:ext cx="5386243" cy="345617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95" y="5379217"/>
            <a:ext cx="5858396" cy="1410687"/>
          </a:xfrm>
          <a:prstGeom prst="rect">
            <a:avLst/>
          </a:prstGeom>
        </p:spPr>
      </p:pic>
    </p:spTree>
    <p:extLst>
      <p:ext uri="{BB962C8B-B14F-4D97-AF65-F5344CB8AC3E}">
        <p14:creationId xmlns:p14="http://schemas.microsoft.com/office/powerpoint/2010/main" val="3024543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0" y="116889"/>
            <a:ext cx="12205163" cy="707886"/>
          </a:xfrm>
          <a:prstGeom prst="rect">
            <a:avLst/>
          </a:prstGeom>
        </p:spPr>
        <p:txBody>
          <a:bodyPr vert="horz" lIns="91440" tIns="45720" rIns="91440" bIns="45720" rtlCol="0" anchor="ctr">
            <a:noAutofit/>
          </a:bodyPr>
          <a:lstStyle>
            <a:defPPr>
              <a:defRPr lang="fr-FR"/>
            </a:defPPr>
            <a:lvl1pPr algn="ctr">
              <a:spcBef>
                <a:spcPct val="0"/>
              </a:spcBef>
              <a:buNone/>
              <a:defRPr sz="4000" b="1">
                <a:solidFill>
                  <a:srgbClr val="B10B7D"/>
                </a:solidFill>
                <a:latin typeface="+mj-lt"/>
                <a:ea typeface="+mj-ea"/>
                <a:cs typeface="+mj-cs"/>
              </a:defRPr>
            </a:lvl1pPr>
          </a:lstStyle>
          <a:p>
            <a:r>
              <a:rPr lang="fr-FR" sz="4400" dirty="0"/>
              <a:t>Merci pour votre attention</a:t>
            </a:r>
          </a:p>
        </p:txBody>
      </p:sp>
      <p:pic>
        <p:nvPicPr>
          <p:cNvPr id="4" name="Picture 6" descr="http://hotel-pas-cher-besancon.hotelspaschers.co/upload/besancon-229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85" y="1674670"/>
            <a:ext cx="3139519" cy="208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E95C48AA-753E-6847-9819-EB8EE4A01A6A}" type="slidenum">
              <a:rPr lang="fr-FR" altLang="fr-FR" smtClean="0"/>
              <a:pPr/>
              <a:t>28</a:t>
            </a:fld>
            <a:endParaRPr lang="fr-FR" altLang="fr-FR"/>
          </a:p>
        </p:txBody>
      </p:sp>
      <p:pic>
        <p:nvPicPr>
          <p:cNvPr id="11" name="Picture 4" descr="http://hotel-pas-cher-besancon.hotelspaschers.co/upload/PontBattant-Doubs_besanc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578" y="1714557"/>
            <a:ext cx="3000629" cy="20057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google.fr/url?source=imglanding&amp;ct=img&amp;q=http://i-cms.journaldunet.com/image_cms/original/2026863-n-6-besancon-doubs.jpg&amp;sa=X&amp;ei=HdRhVYS_CoLWUYr9gdAD&amp;ved=0CAkQ8wc4VQ&amp;usg=AFQjCNFzN2eI2Hyh4YBK6dE8adfeOP1R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280" y="3409819"/>
            <a:ext cx="1982283" cy="198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google.fr/url?source=imglanding&amp;ct=img&amp;q=http://static.lexpress.fr/medias_7873/w_1000,h_750,c_crop,x_393,y_130/w_640,h_358,c_fill,g_center/v1378905693/la-statue-de-victor-hugo-devant-la-sorbonne-a-paris_4031155.jpg&amp;sa=X&amp;ei=TdZhVc6IC8zaUdSSgNgK&amp;ved=0CAkQ8wc4Fw&amp;usg=AFQjCNGAd3sU8WomvW5bMKFf-uRlvdqsO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5874" y="1756339"/>
            <a:ext cx="2287234" cy="127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2" descr="logo_cic_de_besan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5042" y="5285661"/>
            <a:ext cx="1113832" cy="94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descr="logo_inserm">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0622" y="4048183"/>
            <a:ext cx="1884334" cy="78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ject 15"/>
          <p:cNvPicPr/>
          <p:nvPr/>
        </p:nvPicPr>
        <p:blipFill>
          <a:blip r:embed="rId10" cstate="print"/>
          <a:stretch>
            <a:fillRect/>
          </a:stretch>
        </p:blipFill>
        <p:spPr>
          <a:xfrm>
            <a:off x="861492" y="4084607"/>
            <a:ext cx="1979940" cy="872324"/>
          </a:xfrm>
          <a:prstGeom prst="rect">
            <a:avLst/>
          </a:prstGeom>
        </p:spPr>
      </p:pic>
      <p:pic>
        <p:nvPicPr>
          <p:cNvPr id="15" name="object 9"/>
          <p:cNvPicPr/>
          <p:nvPr/>
        </p:nvPicPr>
        <p:blipFill>
          <a:blip r:embed="rId11" cstate="print"/>
          <a:stretch>
            <a:fillRect/>
          </a:stretch>
        </p:blipFill>
        <p:spPr>
          <a:xfrm>
            <a:off x="8372125" y="5456458"/>
            <a:ext cx="2470047" cy="607294"/>
          </a:xfrm>
          <a:prstGeom prst="rect">
            <a:avLst/>
          </a:prstGeom>
        </p:spPr>
      </p:pic>
      <p:pic>
        <p:nvPicPr>
          <p:cNvPr id="16" name="Imag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15483" y="5581550"/>
            <a:ext cx="2551876" cy="1139925"/>
          </a:xfrm>
          <a:prstGeom prst="rect">
            <a:avLst/>
          </a:prstGeom>
        </p:spPr>
      </p:pic>
      <p:pic>
        <p:nvPicPr>
          <p:cNvPr id="17" name="Image 16"/>
          <p:cNvPicPr>
            <a:picLocks noChangeAspect="1"/>
          </p:cNvPicPr>
          <p:nvPr/>
        </p:nvPicPr>
        <p:blipFill>
          <a:blip r:embed="rId13"/>
          <a:stretch>
            <a:fillRect/>
          </a:stretch>
        </p:blipFill>
        <p:spPr>
          <a:xfrm>
            <a:off x="9316113" y="144861"/>
            <a:ext cx="2037687" cy="1358458"/>
          </a:xfrm>
          <a:prstGeom prst="rect">
            <a:avLst/>
          </a:prstGeom>
        </p:spPr>
      </p:pic>
    </p:spTree>
    <p:extLst>
      <p:ext uri="{BB962C8B-B14F-4D97-AF65-F5344CB8AC3E}">
        <p14:creationId xmlns:p14="http://schemas.microsoft.com/office/powerpoint/2010/main" val="272608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420" y="143692"/>
            <a:ext cx="6931668" cy="6098587"/>
          </a:xfrm>
        </p:spPr>
      </p:pic>
      <p:sp>
        <p:nvSpPr>
          <p:cNvPr id="5" name="ZoneTexte 4"/>
          <p:cNvSpPr txBox="1"/>
          <p:nvPr/>
        </p:nvSpPr>
        <p:spPr>
          <a:xfrm>
            <a:off x="7917678" y="3905002"/>
            <a:ext cx="4121923" cy="1477328"/>
          </a:xfrm>
          <a:prstGeom prst="rect">
            <a:avLst/>
          </a:prstGeom>
          <a:noFill/>
        </p:spPr>
        <p:txBody>
          <a:bodyPr wrap="square" rtlCol="0">
            <a:spAutoFit/>
          </a:bodyPr>
          <a:lstStyle/>
          <a:p>
            <a:r>
              <a:rPr lang="fr-FR" dirty="0"/>
              <a:t>niveau moyen d’exposition des populations aux particules fines (PM2,5) par pays/territoire, en µg/m3.</a:t>
            </a:r>
          </a:p>
          <a:p>
            <a:pPr fontAlgn="base"/>
            <a:r>
              <a:rPr lang="fr-FR" dirty="0"/>
              <a:t>28 septembre 2023</a:t>
            </a:r>
          </a:p>
          <a:p>
            <a:pPr fontAlgn="base"/>
            <a:r>
              <a:rPr lang="fr-FR" dirty="0">
                <a:hlinkClick r:id="rId3"/>
              </a:rPr>
              <a:t>tristan.gaudiaut@statista.com</a:t>
            </a:r>
            <a:endParaRPr lang="fr-FR" dirty="0"/>
          </a:p>
        </p:txBody>
      </p:sp>
      <p:pic>
        <p:nvPicPr>
          <p:cNvPr id="6" name="Image 5"/>
          <p:cNvPicPr>
            <a:picLocks noChangeAspect="1"/>
          </p:cNvPicPr>
          <p:nvPr/>
        </p:nvPicPr>
        <p:blipFill>
          <a:blip r:embed="rId4"/>
          <a:stretch>
            <a:fillRect/>
          </a:stretch>
        </p:blipFill>
        <p:spPr>
          <a:xfrm>
            <a:off x="8144697" y="378823"/>
            <a:ext cx="3108952" cy="2105906"/>
          </a:xfrm>
          <a:prstGeom prst="rect">
            <a:avLst/>
          </a:prstGeom>
        </p:spPr>
      </p:pic>
    </p:spTree>
    <p:extLst>
      <p:ext uri="{BB962C8B-B14F-4D97-AF65-F5344CB8AC3E}">
        <p14:creationId xmlns:p14="http://schemas.microsoft.com/office/powerpoint/2010/main" val="422993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091" y="350134"/>
            <a:ext cx="4367664" cy="6207420"/>
          </a:xfrm>
        </p:spPr>
      </p:pic>
      <p:sp>
        <p:nvSpPr>
          <p:cNvPr id="5" name="ZoneTexte 4"/>
          <p:cNvSpPr txBox="1"/>
          <p:nvPr/>
        </p:nvSpPr>
        <p:spPr>
          <a:xfrm>
            <a:off x="4931229" y="91440"/>
            <a:ext cx="6995160" cy="2308324"/>
          </a:xfrm>
          <a:prstGeom prst="rect">
            <a:avLst/>
          </a:prstGeom>
          <a:solidFill>
            <a:schemeClr val="accent4">
              <a:lumMod val="20000"/>
              <a:lumOff val="80000"/>
            </a:schemeClr>
          </a:solidFill>
        </p:spPr>
        <p:txBody>
          <a:bodyPr wrap="square" rtlCol="0">
            <a:spAutoFit/>
          </a:bodyPr>
          <a:lstStyle/>
          <a:p>
            <a:r>
              <a:rPr lang="fr-FR" sz="1400" b="1" dirty="0"/>
              <a:t>Tous les secteurs d’activité – industrie, transport, résidentiel, agriculture </a:t>
            </a:r>
            <a:r>
              <a:rPr lang="fr-FR" sz="1400" dirty="0"/>
              <a:t> contribuent à la pollution atmosphérique. </a:t>
            </a:r>
            <a:r>
              <a:rPr lang="fr-FR" sz="1400" b="1" dirty="0"/>
              <a:t>Les sources les plus fréquences résultent :</a:t>
            </a:r>
          </a:p>
          <a:p>
            <a:r>
              <a:rPr lang="fr-FR" sz="1400" dirty="0"/>
              <a:t>- de la </a:t>
            </a:r>
            <a:r>
              <a:rPr lang="fr-FR" sz="1400" b="1" dirty="0">
                <a:solidFill>
                  <a:srgbClr val="0000CC"/>
                </a:solidFill>
              </a:rPr>
              <a:t>combustion</a:t>
            </a:r>
            <a:r>
              <a:rPr lang="fr-FR" sz="1400" b="1" dirty="0">
                <a:solidFill>
                  <a:srgbClr val="FF0000"/>
                </a:solidFill>
              </a:rPr>
              <a:t> </a:t>
            </a:r>
            <a:r>
              <a:rPr lang="fr-FR" sz="1400" dirty="0"/>
              <a:t>(véhicules, chaudières industrielles et résidentielles, chauffage au bois, machines, brûlages de déchets végétaux…)</a:t>
            </a:r>
          </a:p>
          <a:p>
            <a:r>
              <a:rPr lang="fr-FR" sz="1400" dirty="0"/>
              <a:t>- </a:t>
            </a:r>
            <a:r>
              <a:rPr lang="fr-FR" sz="1400" b="1" dirty="0">
                <a:solidFill>
                  <a:srgbClr val="0000CC"/>
                </a:solidFill>
              </a:rPr>
              <a:t>des émissions de poussières</a:t>
            </a:r>
            <a:r>
              <a:rPr lang="fr-FR" sz="1400" b="1" dirty="0">
                <a:solidFill>
                  <a:srgbClr val="FF0000"/>
                </a:solidFill>
              </a:rPr>
              <a:t> </a:t>
            </a:r>
            <a:r>
              <a:rPr lang="fr-FR" sz="1400" dirty="0"/>
              <a:t>(exploitation carrières, activités agricoles, usure des routes, des pneus et des plaquettes de freins, envolements de poussières minérales…)</a:t>
            </a:r>
          </a:p>
          <a:p>
            <a:r>
              <a:rPr lang="fr-FR" sz="1400" dirty="0"/>
              <a:t>- </a:t>
            </a:r>
            <a:r>
              <a:rPr lang="fr-FR" sz="1400" b="1" dirty="0">
                <a:solidFill>
                  <a:srgbClr val="0000CC"/>
                </a:solidFill>
              </a:rPr>
              <a:t>des fuites fugitives et des évaporations</a:t>
            </a:r>
            <a:r>
              <a:rPr lang="fr-FR" sz="1400" dirty="0"/>
              <a:t>, notamment de composés organiques ou de carburants sur tous les sites industriels, mais également issus des réservoirs des véhicules et des chaudières.</a:t>
            </a:r>
          </a:p>
          <a:p>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1486394554"/>
              </p:ext>
            </p:extLst>
          </p:nvPr>
        </p:nvGraphicFramePr>
        <p:xfrm>
          <a:off x="4947850" y="2238349"/>
          <a:ext cx="6947262" cy="4564231"/>
        </p:xfrm>
        <a:graphic>
          <a:graphicData uri="http://schemas.openxmlformats.org/drawingml/2006/table">
            <a:tbl>
              <a:tblPr firstRow="1" bandRow="1">
                <a:tableStyleId>{F5AB1C69-6EDB-4FF4-983F-18BD219EF322}</a:tableStyleId>
              </a:tblPr>
              <a:tblGrid>
                <a:gridCol w="2315754">
                  <a:extLst>
                    <a:ext uri="{9D8B030D-6E8A-4147-A177-3AD203B41FA5}">
                      <a16:colId xmlns:a16="http://schemas.microsoft.com/office/drawing/2014/main" val="795489765"/>
                    </a:ext>
                  </a:extLst>
                </a:gridCol>
                <a:gridCol w="2315754">
                  <a:extLst>
                    <a:ext uri="{9D8B030D-6E8A-4147-A177-3AD203B41FA5}">
                      <a16:colId xmlns:a16="http://schemas.microsoft.com/office/drawing/2014/main" val="96568495"/>
                    </a:ext>
                  </a:extLst>
                </a:gridCol>
                <a:gridCol w="2315754">
                  <a:extLst>
                    <a:ext uri="{9D8B030D-6E8A-4147-A177-3AD203B41FA5}">
                      <a16:colId xmlns:a16="http://schemas.microsoft.com/office/drawing/2014/main" val="3855561398"/>
                    </a:ext>
                  </a:extLst>
                </a:gridCol>
              </a:tblGrid>
              <a:tr h="524995">
                <a:tc>
                  <a:txBody>
                    <a:bodyPr/>
                    <a:lstStyle/>
                    <a:p>
                      <a:pPr algn="ctr" fontAlgn="ctr"/>
                      <a:r>
                        <a:rPr lang="fr-FR" sz="1400" b="1" dirty="0">
                          <a:effectLst/>
                        </a:rPr>
                        <a:t>polluants</a:t>
                      </a:r>
                      <a:endParaRPr lang="fr-FR" sz="1400" b="0" dirty="0">
                        <a:effectLst/>
                      </a:endParaRPr>
                    </a:p>
                  </a:txBody>
                  <a:tcPr anchor="ctr"/>
                </a:tc>
                <a:tc>
                  <a:txBody>
                    <a:bodyPr/>
                    <a:lstStyle/>
                    <a:p>
                      <a:pPr algn="ctr" fontAlgn="ctr"/>
                      <a:r>
                        <a:rPr lang="fr-FR" sz="1400" b="1">
                          <a:effectLst/>
                        </a:rPr>
                        <a:t>Sources d’émissions naturelles</a:t>
                      </a:r>
                      <a:endParaRPr lang="fr-FR" sz="1400" b="0">
                        <a:effectLst/>
                      </a:endParaRPr>
                    </a:p>
                  </a:txBody>
                  <a:tcPr anchor="ctr"/>
                </a:tc>
                <a:tc>
                  <a:txBody>
                    <a:bodyPr/>
                    <a:lstStyle/>
                    <a:p>
                      <a:pPr algn="ctr" fontAlgn="ctr"/>
                      <a:r>
                        <a:rPr lang="fr-FR" sz="1400" b="1" dirty="0">
                          <a:effectLst/>
                        </a:rPr>
                        <a:t>Sources d’émissions anthropiques</a:t>
                      </a:r>
                      <a:endParaRPr lang="fr-FR" sz="1400" b="0" dirty="0">
                        <a:effectLst/>
                      </a:endParaRPr>
                    </a:p>
                  </a:txBody>
                  <a:tcPr anchor="ctr"/>
                </a:tc>
                <a:extLst>
                  <a:ext uri="{0D108BD9-81ED-4DB2-BD59-A6C34878D82A}">
                    <a16:rowId xmlns:a16="http://schemas.microsoft.com/office/drawing/2014/main" val="3955750209"/>
                  </a:ext>
                </a:extLst>
              </a:tr>
              <a:tr h="310092">
                <a:tc>
                  <a:txBody>
                    <a:bodyPr/>
                    <a:lstStyle/>
                    <a:p>
                      <a:pPr algn="ctr" fontAlgn="ctr"/>
                      <a:r>
                        <a:rPr lang="fr-FR" sz="1200" b="1" dirty="0">
                          <a:solidFill>
                            <a:srgbClr val="FF0000"/>
                          </a:solidFill>
                          <a:effectLst/>
                        </a:rPr>
                        <a:t>Particules fines et ultrafines</a:t>
                      </a:r>
                      <a:endParaRPr lang="fr-FR" sz="1200" b="0" dirty="0">
                        <a:solidFill>
                          <a:srgbClr val="FF0000"/>
                        </a:solidFill>
                        <a:effectLst/>
                      </a:endParaRPr>
                    </a:p>
                  </a:txBody>
                  <a:tcPr anchor="ctr"/>
                </a:tc>
                <a:tc>
                  <a:txBody>
                    <a:bodyPr/>
                    <a:lstStyle/>
                    <a:p>
                      <a:pPr algn="ctr"/>
                      <a:r>
                        <a:rPr lang="fr-FR" sz="1200" b="0">
                          <a:effectLst/>
                        </a:rPr>
                        <a:t>Erosion et éruptions volcaniques, incendies</a:t>
                      </a:r>
                    </a:p>
                  </a:txBody>
                  <a:tcPr anchor="ctr"/>
                </a:tc>
                <a:tc>
                  <a:txBody>
                    <a:bodyPr/>
                    <a:lstStyle/>
                    <a:p>
                      <a:pPr algn="ctr"/>
                      <a:r>
                        <a:rPr lang="fr-FR" sz="1200" b="0" dirty="0">
                          <a:effectLst/>
                        </a:rPr>
                        <a:t>Trafic routier (diesel), industries, combustion, incendies</a:t>
                      </a:r>
                    </a:p>
                  </a:txBody>
                  <a:tcPr anchor="ctr"/>
                </a:tc>
                <a:extLst>
                  <a:ext uri="{0D108BD9-81ED-4DB2-BD59-A6C34878D82A}">
                    <a16:rowId xmlns:a16="http://schemas.microsoft.com/office/drawing/2014/main" val="3143025264"/>
                  </a:ext>
                </a:extLst>
              </a:tr>
              <a:tr h="310092">
                <a:tc>
                  <a:txBody>
                    <a:bodyPr/>
                    <a:lstStyle/>
                    <a:p>
                      <a:pPr algn="ctr" fontAlgn="ctr"/>
                      <a:r>
                        <a:rPr lang="fr-FR" sz="1200" b="1" dirty="0">
                          <a:solidFill>
                            <a:srgbClr val="FF0000"/>
                          </a:solidFill>
                          <a:effectLst/>
                        </a:rPr>
                        <a:t>Oxydes d’azote (NO, NO</a:t>
                      </a:r>
                      <a:r>
                        <a:rPr lang="fr-FR" sz="1200" b="1" baseline="-25000" dirty="0">
                          <a:solidFill>
                            <a:srgbClr val="FF0000"/>
                          </a:solidFill>
                          <a:effectLst/>
                        </a:rPr>
                        <a:t>2</a:t>
                      </a:r>
                      <a:r>
                        <a:rPr lang="fr-FR" sz="1200" b="1" dirty="0">
                          <a:solidFill>
                            <a:srgbClr val="FF0000"/>
                          </a:solidFill>
                          <a:effectLst/>
                        </a:rPr>
                        <a:t>)</a:t>
                      </a:r>
                      <a:endParaRPr lang="fr-FR" sz="1200" b="0" dirty="0">
                        <a:solidFill>
                          <a:srgbClr val="FF0000"/>
                        </a:solidFill>
                        <a:effectLst/>
                      </a:endParaRPr>
                    </a:p>
                  </a:txBody>
                  <a:tcPr anchor="ctr"/>
                </a:tc>
                <a:tc>
                  <a:txBody>
                    <a:bodyPr/>
                    <a:lstStyle/>
                    <a:p>
                      <a:pPr algn="ctr"/>
                      <a:endParaRPr lang="fr-FR" sz="1200" b="0" dirty="0">
                        <a:effectLst/>
                      </a:endParaRPr>
                    </a:p>
                  </a:txBody>
                  <a:tcPr anchor="ctr"/>
                </a:tc>
                <a:tc>
                  <a:txBody>
                    <a:bodyPr/>
                    <a:lstStyle/>
                    <a:p>
                      <a:pPr algn="ctr"/>
                      <a:r>
                        <a:rPr lang="fr-FR" sz="1200" b="0" dirty="0">
                          <a:effectLst/>
                        </a:rPr>
                        <a:t>Trafic routier, combustion, engrais azotés</a:t>
                      </a:r>
                    </a:p>
                  </a:txBody>
                  <a:tcPr anchor="ctr"/>
                </a:tc>
                <a:extLst>
                  <a:ext uri="{0D108BD9-81ED-4DB2-BD59-A6C34878D82A}">
                    <a16:rowId xmlns:a16="http://schemas.microsoft.com/office/drawing/2014/main" val="1023769891"/>
                  </a:ext>
                </a:extLst>
              </a:tr>
              <a:tr h="310092">
                <a:tc>
                  <a:txBody>
                    <a:bodyPr/>
                    <a:lstStyle/>
                    <a:p>
                      <a:pPr algn="ctr" fontAlgn="ctr"/>
                      <a:r>
                        <a:rPr lang="fr-FR" sz="1200" b="1" dirty="0">
                          <a:solidFill>
                            <a:srgbClr val="FF0000"/>
                          </a:solidFill>
                          <a:effectLst/>
                        </a:rPr>
                        <a:t>Ozone (O</a:t>
                      </a:r>
                      <a:r>
                        <a:rPr lang="fr-FR" sz="1200" b="1" baseline="-25000" dirty="0">
                          <a:solidFill>
                            <a:srgbClr val="FF0000"/>
                          </a:solidFill>
                          <a:effectLst/>
                        </a:rPr>
                        <a:t>3</a:t>
                      </a:r>
                      <a:r>
                        <a:rPr lang="fr-FR" sz="1200" b="1" dirty="0">
                          <a:solidFill>
                            <a:srgbClr val="FF0000"/>
                          </a:solidFill>
                          <a:effectLst/>
                        </a:rPr>
                        <a:t>)</a:t>
                      </a:r>
                      <a:endParaRPr lang="fr-FR" sz="1200" b="0" dirty="0">
                        <a:solidFill>
                          <a:srgbClr val="FF0000"/>
                        </a:solidFill>
                        <a:effectLst/>
                      </a:endParaRPr>
                    </a:p>
                  </a:txBody>
                  <a:tcPr anchor="ctr"/>
                </a:tc>
                <a:tc gridSpan="2">
                  <a:txBody>
                    <a:bodyPr/>
                    <a:lstStyle/>
                    <a:p>
                      <a:pPr algn="ctr"/>
                      <a:r>
                        <a:rPr lang="fr-FR" sz="1200" b="0" dirty="0">
                          <a:effectLst/>
                        </a:rPr>
                        <a:t>Polluant secondaire formé à partir des oxydes d’azote et des COV sous l’effet des rayonnements solaires</a:t>
                      </a:r>
                    </a:p>
                  </a:txBody>
                  <a:tcPr anchor="ctr"/>
                </a:tc>
                <a:tc hMerge="1">
                  <a:txBody>
                    <a:bodyPr/>
                    <a:lstStyle/>
                    <a:p>
                      <a:endParaRPr lang="fr-FR"/>
                    </a:p>
                  </a:txBody>
                  <a:tcPr/>
                </a:tc>
                <a:extLst>
                  <a:ext uri="{0D108BD9-81ED-4DB2-BD59-A6C34878D82A}">
                    <a16:rowId xmlns:a16="http://schemas.microsoft.com/office/drawing/2014/main" val="3503099844"/>
                  </a:ext>
                </a:extLst>
              </a:tr>
              <a:tr h="310092">
                <a:tc>
                  <a:txBody>
                    <a:bodyPr/>
                    <a:lstStyle/>
                    <a:p>
                      <a:pPr algn="ctr" fontAlgn="ctr"/>
                      <a:r>
                        <a:rPr lang="fr-FR" sz="1200" b="1" dirty="0">
                          <a:solidFill>
                            <a:srgbClr val="FF0000"/>
                          </a:solidFill>
                          <a:effectLst/>
                        </a:rPr>
                        <a:t>Ammoniac (NH</a:t>
                      </a:r>
                      <a:r>
                        <a:rPr lang="fr-FR" sz="1200" b="1" baseline="-25000" dirty="0">
                          <a:solidFill>
                            <a:srgbClr val="FF0000"/>
                          </a:solidFill>
                          <a:effectLst/>
                        </a:rPr>
                        <a:t>3</a:t>
                      </a:r>
                      <a:r>
                        <a:rPr lang="fr-FR" sz="1200" b="1" dirty="0">
                          <a:solidFill>
                            <a:srgbClr val="FF0000"/>
                          </a:solidFill>
                          <a:effectLst/>
                        </a:rPr>
                        <a:t>)</a:t>
                      </a:r>
                      <a:endParaRPr lang="fr-FR" sz="1200" b="0" dirty="0">
                        <a:solidFill>
                          <a:srgbClr val="FF0000"/>
                        </a:solidFill>
                        <a:effectLst/>
                      </a:endParaRPr>
                    </a:p>
                  </a:txBody>
                  <a:tcPr anchor="ctr"/>
                </a:tc>
                <a:tc>
                  <a:txBody>
                    <a:bodyPr/>
                    <a:lstStyle/>
                    <a:p>
                      <a:pPr algn="ctr"/>
                      <a:endParaRPr lang="fr-FR" sz="1200" b="0" dirty="0">
                        <a:effectLst/>
                      </a:endParaRPr>
                    </a:p>
                  </a:txBody>
                  <a:tcPr anchor="ctr"/>
                </a:tc>
                <a:tc>
                  <a:txBody>
                    <a:bodyPr/>
                    <a:lstStyle/>
                    <a:p>
                      <a:pPr algn="ctr"/>
                      <a:r>
                        <a:rPr lang="fr-FR" sz="1200" b="0" dirty="0">
                          <a:effectLst/>
                        </a:rPr>
                        <a:t>Agriculture</a:t>
                      </a:r>
                    </a:p>
                  </a:txBody>
                  <a:tcPr anchor="ctr"/>
                </a:tc>
                <a:extLst>
                  <a:ext uri="{0D108BD9-81ED-4DB2-BD59-A6C34878D82A}">
                    <a16:rowId xmlns:a16="http://schemas.microsoft.com/office/drawing/2014/main" val="829206194"/>
                  </a:ext>
                </a:extLst>
              </a:tr>
              <a:tr h="310092">
                <a:tc>
                  <a:txBody>
                    <a:bodyPr/>
                    <a:lstStyle/>
                    <a:p>
                      <a:pPr algn="ctr" fontAlgn="ctr"/>
                      <a:r>
                        <a:rPr lang="fr-FR" sz="1200" b="1" dirty="0">
                          <a:solidFill>
                            <a:srgbClr val="FF0000"/>
                          </a:solidFill>
                          <a:effectLst/>
                        </a:rPr>
                        <a:t>Dioxyde de soufre (SO</a:t>
                      </a:r>
                      <a:r>
                        <a:rPr lang="fr-FR" sz="1200" b="1" baseline="-25000" dirty="0">
                          <a:solidFill>
                            <a:srgbClr val="FF0000"/>
                          </a:solidFill>
                          <a:effectLst/>
                        </a:rPr>
                        <a:t>2</a:t>
                      </a:r>
                      <a:r>
                        <a:rPr lang="fr-FR" sz="1200" b="1" dirty="0">
                          <a:solidFill>
                            <a:srgbClr val="FF0000"/>
                          </a:solidFill>
                          <a:effectLst/>
                        </a:rPr>
                        <a:t>)</a:t>
                      </a:r>
                      <a:endParaRPr lang="fr-FR" sz="1200" b="0" dirty="0">
                        <a:solidFill>
                          <a:srgbClr val="FF0000"/>
                        </a:solidFill>
                        <a:effectLst/>
                      </a:endParaRPr>
                    </a:p>
                  </a:txBody>
                  <a:tcPr anchor="ctr"/>
                </a:tc>
                <a:tc>
                  <a:txBody>
                    <a:bodyPr/>
                    <a:lstStyle/>
                    <a:p>
                      <a:pPr algn="ctr"/>
                      <a:r>
                        <a:rPr lang="fr-FR" sz="1200" b="0" dirty="0">
                          <a:effectLst/>
                        </a:rPr>
                        <a:t>Eruptions volcaniques</a:t>
                      </a:r>
                    </a:p>
                  </a:txBody>
                  <a:tcPr anchor="ctr"/>
                </a:tc>
                <a:tc>
                  <a:txBody>
                    <a:bodyPr/>
                    <a:lstStyle/>
                    <a:p>
                      <a:pPr algn="ctr"/>
                      <a:r>
                        <a:rPr lang="fr-FR" sz="1200" b="0" dirty="0">
                          <a:effectLst/>
                        </a:rPr>
                        <a:t>Combustion du charbon et du fuel</a:t>
                      </a:r>
                    </a:p>
                  </a:txBody>
                  <a:tcPr anchor="ctr"/>
                </a:tc>
                <a:extLst>
                  <a:ext uri="{0D108BD9-81ED-4DB2-BD59-A6C34878D82A}">
                    <a16:rowId xmlns:a16="http://schemas.microsoft.com/office/drawing/2014/main" val="46834942"/>
                  </a:ext>
                </a:extLst>
              </a:tr>
              <a:tr h="310092">
                <a:tc>
                  <a:txBody>
                    <a:bodyPr/>
                    <a:lstStyle/>
                    <a:p>
                      <a:pPr algn="ctr" fontAlgn="ctr"/>
                      <a:r>
                        <a:rPr lang="fr-FR" sz="1200" b="1" dirty="0">
                          <a:solidFill>
                            <a:srgbClr val="FF0000"/>
                          </a:solidFill>
                          <a:effectLst/>
                        </a:rPr>
                        <a:t>Monoxyde de carbone (CO)</a:t>
                      </a:r>
                      <a:endParaRPr lang="fr-FR" sz="1200" b="0" dirty="0">
                        <a:solidFill>
                          <a:srgbClr val="FF0000"/>
                        </a:solidFill>
                        <a:effectLst/>
                      </a:endParaRPr>
                    </a:p>
                  </a:txBody>
                  <a:tcPr anchor="ctr"/>
                </a:tc>
                <a:tc>
                  <a:txBody>
                    <a:bodyPr/>
                    <a:lstStyle/>
                    <a:p>
                      <a:pPr algn="ctr"/>
                      <a:endParaRPr lang="fr-FR" sz="1200" b="0" dirty="0">
                        <a:effectLst/>
                      </a:endParaRPr>
                    </a:p>
                  </a:txBody>
                  <a:tcPr anchor="ctr"/>
                </a:tc>
                <a:tc>
                  <a:txBody>
                    <a:bodyPr/>
                    <a:lstStyle/>
                    <a:p>
                      <a:pPr algn="ctr"/>
                      <a:r>
                        <a:rPr lang="fr-FR" sz="1200" b="0" dirty="0">
                          <a:effectLst/>
                        </a:rPr>
                        <a:t>Trafic routier, chauffages</a:t>
                      </a:r>
                    </a:p>
                  </a:txBody>
                  <a:tcPr anchor="ctr"/>
                </a:tc>
                <a:extLst>
                  <a:ext uri="{0D108BD9-81ED-4DB2-BD59-A6C34878D82A}">
                    <a16:rowId xmlns:a16="http://schemas.microsoft.com/office/drawing/2014/main" val="2498308033"/>
                  </a:ext>
                </a:extLst>
              </a:tr>
              <a:tr h="310092">
                <a:tc>
                  <a:txBody>
                    <a:bodyPr/>
                    <a:lstStyle/>
                    <a:p>
                      <a:pPr algn="ctr" fontAlgn="ctr"/>
                      <a:r>
                        <a:rPr lang="fr-FR" sz="1200" b="1" dirty="0">
                          <a:solidFill>
                            <a:srgbClr val="FF0000"/>
                          </a:solidFill>
                          <a:effectLst/>
                        </a:rPr>
                        <a:t>Composés organiques volatils (COV)</a:t>
                      </a:r>
                      <a:endParaRPr lang="fr-FR" sz="1200" b="0" dirty="0">
                        <a:solidFill>
                          <a:srgbClr val="FF0000"/>
                        </a:solidFill>
                        <a:effectLst/>
                      </a:endParaRPr>
                    </a:p>
                  </a:txBody>
                  <a:tcPr anchor="ctr"/>
                </a:tc>
                <a:tc>
                  <a:txBody>
                    <a:bodyPr/>
                    <a:lstStyle/>
                    <a:p>
                      <a:pPr algn="ctr"/>
                      <a:r>
                        <a:rPr lang="fr-FR" sz="1200" b="0" dirty="0">
                          <a:effectLst/>
                        </a:rPr>
                        <a:t>Forêts et cultures</a:t>
                      </a:r>
                    </a:p>
                  </a:txBody>
                  <a:tcPr anchor="ctr"/>
                </a:tc>
                <a:tc>
                  <a:txBody>
                    <a:bodyPr/>
                    <a:lstStyle/>
                    <a:p>
                      <a:pPr algn="ctr"/>
                      <a:r>
                        <a:rPr lang="fr-FR" sz="1200" b="0" dirty="0">
                          <a:effectLst/>
                        </a:rPr>
                        <a:t>Transport, industrie chimique, chauffage, agriculture (pesticides, engrais)</a:t>
                      </a:r>
                    </a:p>
                  </a:txBody>
                  <a:tcPr anchor="ctr"/>
                </a:tc>
                <a:extLst>
                  <a:ext uri="{0D108BD9-81ED-4DB2-BD59-A6C34878D82A}">
                    <a16:rowId xmlns:a16="http://schemas.microsoft.com/office/drawing/2014/main" val="3783038424"/>
                  </a:ext>
                </a:extLst>
              </a:tr>
              <a:tr h="310092">
                <a:tc>
                  <a:txBody>
                    <a:bodyPr/>
                    <a:lstStyle/>
                    <a:p>
                      <a:pPr algn="ctr" fontAlgn="ctr"/>
                      <a:r>
                        <a:rPr lang="fr-FR" sz="1200" b="1" dirty="0">
                          <a:solidFill>
                            <a:srgbClr val="FF0000"/>
                          </a:solidFill>
                          <a:effectLst/>
                        </a:rPr>
                        <a:t>Polluants organiques persistants (POP)</a:t>
                      </a:r>
                      <a:endParaRPr lang="fr-FR" sz="1200" b="0" dirty="0">
                        <a:solidFill>
                          <a:srgbClr val="FF0000"/>
                        </a:solidFill>
                        <a:effectLst/>
                      </a:endParaRPr>
                    </a:p>
                  </a:txBody>
                  <a:tcPr anchor="ctr"/>
                </a:tc>
                <a:tc>
                  <a:txBody>
                    <a:bodyPr/>
                    <a:lstStyle/>
                    <a:p>
                      <a:pPr algn="ctr"/>
                      <a:r>
                        <a:rPr lang="fr-FR" sz="1200" b="0" dirty="0">
                          <a:effectLst/>
                        </a:rPr>
                        <a:t>Incendies de forêts</a:t>
                      </a:r>
                    </a:p>
                  </a:txBody>
                  <a:tcPr anchor="ctr"/>
                </a:tc>
                <a:tc>
                  <a:txBody>
                    <a:bodyPr/>
                    <a:lstStyle/>
                    <a:p>
                      <a:pPr algn="ctr"/>
                      <a:r>
                        <a:rPr lang="fr-FR" sz="1200" b="0" dirty="0">
                          <a:effectLst/>
                        </a:rPr>
                        <a:t>Combustions incomplètes</a:t>
                      </a:r>
                    </a:p>
                  </a:txBody>
                  <a:tcPr anchor="ctr"/>
                </a:tc>
                <a:extLst>
                  <a:ext uri="{0D108BD9-81ED-4DB2-BD59-A6C34878D82A}">
                    <a16:rowId xmlns:a16="http://schemas.microsoft.com/office/drawing/2014/main" val="3217034981"/>
                  </a:ext>
                </a:extLst>
              </a:tr>
              <a:tr h="310092">
                <a:tc>
                  <a:txBody>
                    <a:bodyPr/>
                    <a:lstStyle/>
                    <a:p>
                      <a:pPr algn="ctr" fontAlgn="ctr"/>
                      <a:r>
                        <a:rPr lang="fr-FR" sz="1200" b="1" dirty="0">
                          <a:solidFill>
                            <a:srgbClr val="FF0000"/>
                          </a:solidFill>
                          <a:effectLst/>
                        </a:rPr>
                        <a:t>Métaux lourds</a:t>
                      </a:r>
                      <a:endParaRPr lang="fr-FR" sz="1200" b="0" dirty="0">
                        <a:solidFill>
                          <a:srgbClr val="FF0000"/>
                        </a:solidFill>
                        <a:effectLst/>
                      </a:endParaRPr>
                    </a:p>
                  </a:txBody>
                  <a:tcPr anchor="ctr"/>
                </a:tc>
                <a:tc>
                  <a:txBody>
                    <a:bodyPr/>
                    <a:lstStyle/>
                    <a:p>
                      <a:pPr algn="ctr"/>
                      <a:r>
                        <a:rPr lang="fr-FR" sz="1200" b="0" dirty="0">
                          <a:effectLst/>
                        </a:rPr>
                        <a:t>Croûte terrestre, volcans, geysers</a:t>
                      </a:r>
                    </a:p>
                  </a:txBody>
                  <a:tcPr anchor="ctr"/>
                </a:tc>
                <a:tc>
                  <a:txBody>
                    <a:bodyPr/>
                    <a:lstStyle/>
                    <a:p>
                      <a:pPr algn="ctr"/>
                      <a:r>
                        <a:rPr lang="fr-FR" sz="1200" b="0" dirty="0">
                          <a:effectLst/>
                        </a:rPr>
                        <a:t>Combustion du charbon, du pétrole, des déchets ; trafic routier, industries</a:t>
                      </a:r>
                    </a:p>
                  </a:txBody>
                  <a:tcPr anchor="ctr"/>
                </a:tc>
                <a:extLst>
                  <a:ext uri="{0D108BD9-81ED-4DB2-BD59-A6C34878D82A}">
                    <a16:rowId xmlns:a16="http://schemas.microsoft.com/office/drawing/2014/main" val="2804758622"/>
                  </a:ext>
                </a:extLst>
              </a:tr>
            </a:tbl>
          </a:graphicData>
        </a:graphic>
      </p:graphicFrame>
    </p:spTree>
    <p:extLst>
      <p:ext uri="{BB962C8B-B14F-4D97-AF65-F5344CB8AC3E}">
        <p14:creationId xmlns:p14="http://schemas.microsoft.com/office/powerpoint/2010/main" val="41490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397" y="0"/>
            <a:ext cx="11504611" cy="1325563"/>
          </a:xfrm>
        </p:spPr>
        <p:txBody>
          <a:bodyPr>
            <a:normAutofit/>
          </a:bodyPr>
          <a:lstStyle/>
          <a:p>
            <a:pPr algn="ctr"/>
            <a:r>
              <a:rPr lang="fr-FR" sz="3200" b="1" dirty="0">
                <a:solidFill>
                  <a:srgbClr val="0000CC"/>
                </a:solidFill>
                <a:latin typeface="+mn-lt"/>
              </a:rPr>
              <a:t>Exposition environnementale et conséquences sur la Santé: </a:t>
            </a:r>
            <a:br>
              <a:rPr lang="fr-FR" sz="3200" b="1" dirty="0">
                <a:solidFill>
                  <a:srgbClr val="0000CC"/>
                </a:solidFill>
                <a:latin typeface="+mn-lt"/>
              </a:rPr>
            </a:br>
            <a:r>
              <a:rPr lang="fr-FR" sz="3200" b="1" dirty="0">
                <a:solidFill>
                  <a:srgbClr val="0000CC"/>
                </a:solidFill>
                <a:latin typeface="+mn-lt"/>
              </a:rPr>
              <a:t>approche « 3</a:t>
            </a:r>
            <a:r>
              <a:rPr lang="fr-FR" sz="3200" b="1" baseline="30000" dirty="0">
                <a:solidFill>
                  <a:srgbClr val="0000CC"/>
                </a:solidFill>
                <a:latin typeface="+mn-lt"/>
              </a:rPr>
              <a:t>E</a:t>
            </a:r>
            <a:r>
              <a:rPr lang="fr-FR" sz="3200" b="1" dirty="0">
                <a:solidFill>
                  <a:srgbClr val="0000CC"/>
                </a:solidFill>
                <a:latin typeface="+mn-lt"/>
              </a:rPr>
              <a:t> »</a:t>
            </a:r>
          </a:p>
        </p:txBody>
      </p:sp>
      <p:sp>
        <p:nvSpPr>
          <p:cNvPr id="3" name="Espace réservé du texte 2"/>
          <p:cNvSpPr>
            <a:spLocks noGrp="1"/>
          </p:cNvSpPr>
          <p:nvPr>
            <p:ph type="body" idx="1"/>
          </p:nvPr>
        </p:nvSpPr>
        <p:spPr>
          <a:xfrm>
            <a:off x="643846" y="1529203"/>
            <a:ext cx="2452052" cy="506458"/>
          </a:xfrm>
          <a:solidFill>
            <a:schemeClr val="accent1">
              <a:lumMod val="20000"/>
              <a:lumOff val="80000"/>
            </a:schemeClr>
          </a:solidFill>
        </p:spPr>
        <p:txBody>
          <a:bodyPr/>
          <a:lstStyle/>
          <a:p>
            <a:pPr algn="ctr"/>
            <a:r>
              <a:rPr lang="fr-FR" dirty="0"/>
              <a:t>Epidémiologie</a:t>
            </a:r>
          </a:p>
        </p:txBody>
      </p:sp>
      <p:sp>
        <p:nvSpPr>
          <p:cNvPr id="4" name="Espace réservé du contenu 3"/>
          <p:cNvSpPr>
            <a:spLocks noGrp="1"/>
          </p:cNvSpPr>
          <p:nvPr>
            <p:ph sz="half" idx="2"/>
          </p:nvPr>
        </p:nvSpPr>
        <p:spPr>
          <a:xfrm>
            <a:off x="134398" y="2348321"/>
            <a:ext cx="4091437" cy="4287610"/>
          </a:xfrm>
          <a:ln w="9525">
            <a:solidFill>
              <a:schemeClr val="tx1"/>
            </a:solidFill>
          </a:ln>
        </p:spPr>
        <p:txBody>
          <a:bodyPr>
            <a:normAutofit/>
          </a:bodyPr>
          <a:lstStyle/>
          <a:p>
            <a:r>
              <a:rPr lang="fr-FR" sz="2000" dirty="0"/>
              <a:t>Épidémiologie descriptive/analytique</a:t>
            </a:r>
          </a:p>
          <a:p>
            <a:r>
              <a:rPr lang="fr-FR" sz="2000" dirty="0"/>
              <a:t>Évènements: occurrence/incidence, récidive, poussée, décès</a:t>
            </a:r>
          </a:p>
          <a:p>
            <a:r>
              <a:rPr lang="fr-FR" sz="2000" dirty="0" err="1"/>
              <a:t>Epidémio</a:t>
            </a:r>
            <a:r>
              <a:rPr lang="fr-FR" sz="2000" dirty="0"/>
              <a:t> analytique: lien existant entre l’exposition et la survenue de la pathologie (cofacteurs)</a:t>
            </a:r>
          </a:p>
          <a:p>
            <a:r>
              <a:rPr lang="fr-FR" sz="2000" dirty="0" err="1"/>
              <a:t>Épidémio</a:t>
            </a:r>
            <a:r>
              <a:rPr lang="fr-FR" sz="2000" dirty="0"/>
              <a:t> environnementale: exposition environnement </a:t>
            </a:r>
            <a:r>
              <a:rPr lang="fr-FR" sz="2000" b="1" dirty="0"/>
              <a:t>différents espaces de vie </a:t>
            </a:r>
            <a:r>
              <a:rPr lang="fr-FR" sz="2000" dirty="0"/>
              <a:t>et influence sur la santé. </a:t>
            </a:r>
          </a:p>
          <a:p>
            <a:r>
              <a:rPr lang="fr-FR" sz="2000" dirty="0"/>
              <a:t>Problème puissance statistique</a:t>
            </a:r>
          </a:p>
        </p:txBody>
      </p:sp>
      <p:sp>
        <p:nvSpPr>
          <p:cNvPr id="5" name="Espace réservé du texte 4"/>
          <p:cNvSpPr>
            <a:spLocks noGrp="1"/>
          </p:cNvSpPr>
          <p:nvPr>
            <p:ph type="body" sz="quarter" idx="3"/>
          </p:nvPr>
        </p:nvSpPr>
        <p:spPr>
          <a:xfrm>
            <a:off x="5200899" y="1529203"/>
            <a:ext cx="1652451" cy="530339"/>
          </a:xfrm>
          <a:solidFill>
            <a:schemeClr val="accent1">
              <a:lumMod val="20000"/>
              <a:lumOff val="80000"/>
            </a:schemeClr>
          </a:solidFill>
        </p:spPr>
        <p:txBody>
          <a:bodyPr/>
          <a:lstStyle/>
          <a:p>
            <a:pPr algn="ctr"/>
            <a:r>
              <a:rPr lang="fr-FR" dirty="0" err="1"/>
              <a:t>Expologie</a:t>
            </a:r>
            <a:endParaRPr lang="fr-FR" dirty="0"/>
          </a:p>
        </p:txBody>
      </p:sp>
      <p:sp>
        <p:nvSpPr>
          <p:cNvPr id="6" name="Espace réservé du contenu 5"/>
          <p:cNvSpPr>
            <a:spLocks noGrp="1"/>
          </p:cNvSpPr>
          <p:nvPr>
            <p:ph sz="quarter" idx="4"/>
          </p:nvPr>
        </p:nvSpPr>
        <p:spPr>
          <a:xfrm>
            <a:off x="4361975" y="2348321"/>
            <a:ext cx="3789248" cy="4287610"/>
          </a:xfrm>
          <a:ln w="9525">
            <a:solidFill>
              <a:schemeClr val="tx1"/>
            </a:solidFill>
          </a:ln>
        </p:spPr>
        <p:txBody>
          <a:bodyPr>
            <a:normAutofit fontScale="85000" lnSpcReduction="10000"/>
          </a:bodyPr>
          <a:lstStyle/>
          <a:p>
            <a:r>
              <a:rPr lang="fr-FR" sz="2000" dirty="0" err="1"/>
              <a:t>Exposomique</a:t>
            </a:r>
            <a:r>
              <a:rPr lang="fr-FR" sz="2000" dirty="0"/>
              <a:t>: évaluation des expositions</a:t>
            </a:r>
          </a:p>
          <a:p>
            <a:r>
              <a:rPr lang="fr-FR" sz="2000" dirty="0"/>
              <a:t>Existence, fréquence, intensité et durée de </a:t>
            </a:r>
            <a:r>
              <a:rPr lang="fr-FR" sz="2000" b="1" dirty="0"/>
              <a:t>contact avec l’agent</a:t>
            </a:r>
          </a:p>
          <a:p>
            <a:r>
              <a:rPr lang="fr-FR" sz="2000" dirty="0"/>
              <a:t>Estimation rétrospective/ prospective </a:t>
            </a:r>
          </a:p>
          <a:p>
            <a:r>
              <a:rPr lang="fr-FR" sz="2000" dirty="0"/>
              <a:t>Fenêtre d’exposition: courte (aiguë)/longue (chronique)</a:t>
            </a:r>
          </a:p>
          <a:p>
            <a:r>
              <a:rPr lang="fr-FR" sz="2000" dirty="0"/>
              <a:t>Délai d’induction ?</a:t>
            </a:r>
          </a:p>
          <a:p>
            <a:r>
              <a:rPr lang="fr-FR" sz="2000" dirty="0"/>
              <a:t>Utilisation</a:t>
            </a:r>
          </a:p>
          <a:p>
            <a:pPr lvl="1">
              <a:buFontTx/>
              <a:buChar char="-"/>
            </a:pPr>
            <a:r>
              <a:rPr lang="fr-FR" sz="1600" dirty="0"/>
              <a:t>questionnaires individuels</a:t>
            </a:r>
          </a:p>
          <a:p>
            <a:pPr lvl="1">
              <a:buFontTx/>
              <a:buChar char="-"/>
            </a:pPr>
            <a:r>
              <a:rPr lang="fr-FR" sz="1600" dirty="0"/>
              <a:t>monitoring individuel (dosimètre)</a:t>
            </a:r>
          </a:p>
          <a:p>
            <a:pPr lvl="1">
              <a:buFontTx/>
              <a:buChar char="-"/>
            </a:pPr>
            <a:r>
              <a:rPr lang="fr-FR" sz="1600" dirty="0"/>
              <a:t>quantification concentrations polluants (domicile/ mesures/modélisation)</a:t>
            </a:r>
          </a:p>
          <a:p>
            <a:r>
              <a:rPr lang="fr-FR" sz="2000" b="1" dirty="0"/>
              <a:t>Choix du lieu d’exposition</a:t>
            </a:r>
            <a:r>
              <a:rPr lang="fr-FR" sz="2000" dirty="0"/>
              <a:t>: domicile/ intérieur/extérieur, mobilité</a:t>
            </a:r>
          </a:p>
        </p:txBody>
      </p:sp>
      <p:sp>
        <p:nvSpPr>
          <p:cNvPr id="7" name="ZoneTexte 6"/>
          <p:cNvSpPr txBox="1"/>
          <p:nvPr/>
        </p:nvSpPr>
        <p:spPr>
          <a:xfrm>
            <a:off x="9049794" y="1587807"/>
            <a:ext cx="2275706" cy="461665"/>
          </a:xfrm>
          <a:prstGeom prst="rect">
            <a:avLst/>
          </a:prstGeom>
          <a:solidFill>
            <a:schemeClr val="accent1">
              <a:lumMod val="20000"/>
              <a:lumOff val="80000"/>
            </a:schemeClr>
          </a:solidFill>
        </p:spPr>
        <p:txBody>
          <a:bodyPr wrap="square" rtlCol="0">
            <a:spAutoFit/>
          </a:bodyPr>
          <a:lstStyle/>
          <a:p>
            <a:r>
              <a:rPr lang="fr-FR" sz="2400" b="1" dirty="0"/>
              <a:t>Environnement</a:t>
            </a:r>
          </a:p>
        </p:txBody>
      </p:sp>
      <p:sp>
        <p:nvSpPr>
          <p:cNvPr id="9" name="ZoneTexte 8"/>
          <p:cNvSpPr txBox="1"/>
          <p:nvPr/>
        </p:nvSpPr>
        <p:spPr>
          <a:xfrm>
            <a:off x="8287363" y="2348321"/>
            <a:ext cx="3795779" cy="1754326"/>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fr-FR" dirty="0"/>
              <a:t>Milieu urbain ++</a:t>
            </a:r>
          </a:p>
          <a:p>
            <a:pPr marL="285750" indent="-285750">
              <a:buFont typeface="Arial" panose="020B0604020202020204" pitchFamily="34" charset="0"/>
              <a:buChar char="•"/>
            </a:pPr>
            <a:r>
              <a:rPr lang="fr-FR" dirty="0"/>
              <a:t>Exposition environnementale </a:t>
            </a:r>
            <a:r>
              <a:rPr lang="fr-FR" b="1" dirty="0"/>
              <a:t>multiple</a:t>
            </a:r>
            <a:r>
              <a:rPr lang="fr-FR" dirty="0"/>
              <a:t>: chimique, biologique, physique</a:t>
            </a:r>
          </a:p>
          <a:p>
            <a:pPr marL="285750" indent="-285750">
              <a:buFont typeface="Arial" panose="020B0604020202020204" pitchFamily="34" charset="0"/>
              <a:buChar char="•"/>
            </a:pPr>
            <a:r>
              <a:rPr lang="fr-FR" dirty="0"/>
              <a:t>Iniquité environnementale</a:t>
            </a:r>
          </a:p>
          <a:p>
            <a:pPr marL="285750" indent="-285750">
              <a:buFont typeface="Arial" panose="020B0604020202020204" pitchFamily="34" charset="0"/>
              <a:buChar char="•"/>
            </a:pPr>
            <a:r>
              <a:rPr lang="fr-FR" b="1" dirty="0"/>
              <a:t>Mobilité </a:t>
            </a:r>
            <a:r>
              <a:rPr lang="fr-FR" dirty="0"/>
              <a:t>population</a:t>
            </a:r>
          </a:p>
        </p:txBody>
      </p:sp>
      <p:pic>
        <p:nvPicPr>
          <p:cNvPr id="2050" name="Image 4"/>
          <p:cNvPicPr>
            <a:picLocks noChangeAspect="1" noChangeArrowheads="1"/>
          </p:cNvPicPr>
          <p:nvPr/>
        </p:nvPicPr>
        <p:blipFill>
          <a:blip r:embed="rId2">
            <a:extLst>
              <a:ext uri="{28A0092B-C50C-407E-A947-70E740481C1C}">
                <a14:useLocalDpi xmlns:a14="http://schemas.microsoft.com/office/drawing/2010/main" val="0"/>
              </a:ext>
            </a:extLst>
          </a:blip>
          <a:srcRect l="22601" t="21532" r="24133" b="13690"/>
          <a:stretch>
            <a:fillRect/>
          </a:stretch>
        </p:blipFill>
        <p:spPr bwMode="auto">
          <a:xfrm>
            <a:off x="8555154" y="4313450"/>
            <a:ext cx="3083854" cy="211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8412480" y="809085"/>
            <a:ext cx="3485022" cy="584775"/>
          </a:xfrm>
          <a:prstGeom prst="rect">
            <a:avLst/>
          </a:prstGeom>
          <a:noFill/>
        </p:spPr>
        <p:txBody>
          <a:bodyPr wrap="square" rtlCol="0">
            <a:spAutoFit/>
          </a:bodyPr>
          <a:lstStyle/>
          <a:p>
            <a:r>
              <a:rPr lang="fr-FR" sz="1600" i="1" dirty="0" err="1">
                <a:solidFill>
                  <a:schemeClr val="bg1">
                    <a:lumMod val="50000"/>
                  </a:schemeClr>
                </a:solidFill>
              </a:rPr>
              <a:t>Mauny</a:t>
            </a:r>
            <a:r>
              <a:rPr lang="fr-FR" sz="1600" i="1" dirty="0">
                <a:solidFill>
                  <a:schemeClr val="bg1">
                    <a:lumMod val="50000"/>
                  </a:schemeClr>
                </a:solidFill>
              </a:rPr>
              <a:t> F et al </a:t>
            </a:r>
          </a:p>
          <a:p>
            <a:r>
              <a:rPr lang="fr-FR" sz="1600" i="1" dirty="0" err="1">
                <a:solidFill>
                  <a:schemeClr val="bg1">
                    <a:lumMod val="50000"/>
                  </a:schemeClr>
                </a:solidFill>
              </a:rPr>
              <a:t>RéfleXions</a:t>
            </a:r>
            <a:r>
              <a:rPr lang="fr-FR" sz="1600" i="1" dirty="0">
                <a:solidFill>
                  <a:schemeClr val="bg1">
                    <a:lumMod val="50000"/>
                  </a:schemeClr>
                </a:solidFill>
              </a:rPr>
              <a:t> Rhumatologiques 2023</a:t>
            </a:r>
          </a:p>
        </p:txBody>
      </p:sp>
    </p:spTree>
    <p:extLst>
      <p:ext uri="{BB962C8B-B14F-4D97-AF65-F5344CB8AC3E}">
        <p14:creationId xmlns:p14="http://schemas.microsoft.com/office/powerpoint/2010/main" val="362335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3"/>
          <p:cNvPicPr>
            <a:picLocks noChangeAspect="1" noChangeArrowheads="1"/>
          </p:cNvPicPr>
          <p:nvPr/>
        </p:nvPicPr>
        <p:blipFill>
          <a:blip r:embed="rId2">
            <a:extLst>
              <a:ext uri="{28A0092B-C50C-407E-A947-70E740481C1C}">
                <a14:useLocalDpi xmlns:a14="http://schemas.microsoft.com/office/drawing/2010/main" val="0"/>
              </a:ext>
            </a:extLst>
          </a:blip>
          <a:srcRect l="31383" t="31087" r="9891" b="24962"/>
          <a:stretch>
            <a:fillRect/>
          </a:stretch>
        </p:blipFill>
        <p:spPr bwMode="auto">
          <a:xfrm>
            <a:off x="2174783" y="1854927"/>
            <a:ext cx="7354287" cy="438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title"/>
          </p:nvPr>
        </p:nvSpPr>
        <p:spPr bwMode="auto">
          <a:xfrm>
            <a:off x="1582783" y="407162"/>
            <a:ext cx="864089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CC"/>
                </a:solidFill>
                <a:effectLst/>
                <a:latin typeface="+mn-lt"/>
                <a:ea typeface="Times New Roman" panose="02020603050405020304" pitchFamily="18" charset="0"/>
              </a:rPr>
              <a:t>Qualité de l’estimation de l’exposition environnementale</a:t>
            </a:r>
            <a:br>
              <a:rPr kumimoji="0" lang="fr-FR" altLang="fr-FR" sz="2800" b="1" i="0" u="none" strike="noStrike" cap="none" normalizeH="0" baseline="0" dirty="0">
                <a:ln>
                  <a:noFill/>
                </a:ln>
                <a:solidFill>
                  <a:srgbClr val="0000CC"/>
                </a:solidFill>
                <a:effectLst/>
                <a:latin typeface="+mn-lt"/>
                <a:ea typeface="Times New Roman" panose="02020603050405020304" pitchFamily="18" charset="0"/>
              </a:rPr>
            </a:br>
            <a:r>
              <a:rPr kumimoji="0" lang="fr-FR" altLang="fr-FR" sz="2800" b="1" i="0" u="none" strike="noStrike" cap="none" normalizeH="0" baseline="0" dirty="0">
                <a:ln>
                  <a:noFill/>
                </a:ln>
                <a:solidFill>
                  <a:srgbClr val="0000CC"/>
                </a:solidFill>
                <a:effectLst/>
                <a:latin typeface="+mn-lt"/>
                <a:ea typeface="Times New Roman" panose="02020603050405020304" pitchFamily="18" charset="0"/>
              </a:rPr>
              <a:t> et éloignement de l’indice utilisé</a:t>
            </a:r>
            <a:endParaRPr kumimoji="0" lang="fr-FR" altLang="fr-FR" sz="1800" b="0" i="0" u="none" strike="noStrike" cap="none" normalizeH="0" baseline="0" dirty="0">
              <a:ln>
                <a:noFill/>
              </a:ln>
              <a:solidFill>
                <a:srgbClr val="0000CC"/>
              </a:solidFill>
              <a:effectLst/>
              <a:latin typeface="Arial" panose="020B0604020202020204" pitchFamily="34" charset="0"/>
            </a:endParaRPr>
          </a:p>
        </p:txBody>
      </p:sp>
      <p:sp>
        <p:nvSpPr>
          <p:cNvPr id="11" name="ZoneTexte 10"/>
          <p:cNvSpPr txBox="1"/>
          <p:nvPr/>
        </p:nvSpPr>
        <p:spPr>
          <a:xfrm flipH="1">
            <a:off x="9426181" y="4362994"/>
            <a:ext cx="2658293" cy="1323439"/>
          </a:xfrm>
          <a:prstGeom prst="rect">
            <a:avLst/>
          </a:prstGeom>
          <a:noFill/>
        </p:spPr>
        <p:txBody>
          <a:bodyPr wrap="square" rtlCol="0">
            <a:spAutoFit/>
          </a:bodyPr>
          <a:lstStyle/>
          <a:p>
            <a:r>
              <a:rPr lang="fr-FR" altLang="fr-FR" sz="1600" i="1" dirty="0" err="1">
                <a:solidFill>
                  <a:schemeClr val="bg1">
                    <a:lumMod val="50000"/>
                  </a:schemeClr>
                </a:solidFill>
                <a:ea typeface="Times New Roman" panose="02020603050405020304" pitchFamily="18" charset="0"/>
              </a:rPr>
              <a:t>Nieuwenhuijsenn</a:t>
            </a:r>
            <a:r>
              <a:rPr lang="fr-FR" altLang="fr-FR" sz="1600" i="1" dirty="0">
                <a:solidFill>
                  <a:schemeClr val="bg1">
                    <a:lumMod val="50000"/>
                  </a:schemeClr>
                </a:solidFill>
                <a:ea typeface="Times New Roman" panose="02020603050405020304" pitchFamily="18" charset="0"/>
              </a:rPr>
              <a:t> M</a:t>
            </a:r>
          </a:p>
          <a:p>
            <a:r>
              <a:rPr lang="en-US" sz="1600" i="1" dirty="0">
                <a:solidFill>
                  <a:schemeClr val="bg1">
                    <a:lumMod val="50000"/>
                  </a:schemeClr>
                </a:solidFill>
              </a:rPr>
              <a:t>Exposure assessment in occupational and environmental epidemiology, Oxford University Press, 2005</a:t>
            </a:r>
            <a:endParaRPr lang="fr-FR" sz="1600" i="1" dirty="0">
              <a:solidFill>
                <a:schemeClr val="bg1">
                  <a:lumMod val="50000"/>
                </a:schemeClr>
              </a:solidFill>
            </a:endParaRPr>
          </a:p>
        </p:txBody>
      </p:sp>
    </p:spTree>
    <p:extLst>
      <p:ext uri="{BB962C8B-B14F-4D97-AF65-F5344CB8AC3E}">
        <p14:creationId xmlns:p14="http://schemas.microsoft.com/office/powerpoint/2010/main" val="286770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8084" y="149975"/>
            <a:ext cx="6385264" cy="6375516"/>
          </a:xfrm>
        </p:spPr>
      </p:pic>
      <p:pic>
        <p:nvPicPr>
          <p:cNvPr id="8" name="Espace réservé du contenu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86574" y="271976"/>
            <a:ext cx="3818736" cy="3818736"/>
          </a:xfrm>
        </p:spPr>
      </p:pic>
      <p:sp>
        <p:nvSpPr>
          <p:cNvPr id="2" name="ZoneTexte 1"/>
          <p:cNvSpPr txBox="1"/>
          <p:nvPr/>
        </p:nvSpPr>
        <p:spPr>
          <a:xfrm>
            <a:off x="6811093" y="5879160"/>
            <a:ext cx="5169698" cy="646331"/>
          </a:xfrm>
          <a:prstGeom prst="rect">
            <a:avLst/>
          </a:prstGeom>
          <a:noFill/>
        </p:spPr>
        <p:txBody>
          <a:bodyPr wrap="square" rtlCol="0">
            <a:spAutoFit/>
          </a:bodyPr>
          <a:lstStyle/>
          <a:p>
            <a:pPr algn="ctr"/>
            <a:r>
              <a:rPr lang="fr-FR" b="1" dirty="0"/>
              <a:t>Poids facteurs environnementaux dans MAI</a:t>
            </a:r>
            <a:r>
              <a:rPr lang="fr-FR" dirty="0"/>
              <a:t>: </a:t>
            </a:r>
            <a:r>
              <a:rPr lang="fr-FR" b="1" dirty="0">
                <a:solidFill>
                  <a:srgbClr val="FF0000"/>
                </a:solidFill>
              </a:rPr>
              <a:t>40-70% </a:t>
            </a:r>
          </a:p>
          <a:p>
            <a:r>
              <a:rPr lang="fr-FR" i="1" dirty="0">
                <a:solidFill>
                  <a:schemeClr val="bg1">
                    <a:lumMod val="50000"/>
                  </a:schemeClr>
                </a:solidFill>
              </a:rPr>
              <a:t>Zhao CN et al, </a:t>
            </a:r>
            <a:r>
              <a:rPr lang="fr-FR" i="1" dirty="0" err="1">
                <a:solidFill>
                  <a:schemeClr val="bg1">
                    <a:lumMod val="50000"/>
                  </a:schemeClr>
                </a:solidFill>
              </a:rPr>
              <a:t>Autoimmunity</a:t>
            </a:r>
            <a:r>
              <a:rPr lang="fr-FR" i="1" dirty="0">
                <a:solidFill>
                  <a:schemeClr val="bg1">
                    <a:lumMod val="50000"/>
                  </a:schemeClr>
                </a:solidFill>
              </a:rPr>
              <a:t> </a:t>
            </a:r>
            <a:r>
              <a:rPr lang="fr-FR" i="1" dirty="0" err="1">
                <a:solidFill>
                  <a:schemeClr val="bg1">
                    <a:lumMod val="50000"/>
                  </a:schemeClr>
                </a:solidFill>
              </a:rPr>
              <a:t>Rev</a:t>
            </a:r>
            <a:r>
              <a:rPr lang="fr-FR" i="1" dirty="0">
                <a:solidFill>
                  <a:schemeClr val="bg1">
                    <a:lumMod val="50000"/>
                  </a:schemeClr>
                </a:solidFill>
              </a:rPr>
              <a:t> 2019</a:t>
            </a:r>
          </a:p>
        </p:txBody>
      </p:sp>
      <p:sp>
        <p:nvSpPr>
          <p:cNvPr id="3" name="ZoneTexte 2"/>
          <p:cNvSpPr txBox="1"/>
          <p:nvPr/>
        </p:nvSpPr>
        <p:spPr>
          <a:xfrm>
            <a:off x="7426042" y="4258454"/>
            <a:ext cx="4013068" cy="1477328"/>
          </a:xfrm>
          <a:prstGeom prst="rect">
            <a:avLst/>
          </a:prstGeom>
          <a:solidFill>
            <a:schemeClr val="accent2">
              <a:lumMod val="20000"/>
              <a:lumOff val="80000"/>
            </a:schemeClr>
          </a:solidFill>
        </p:spPr>
        <p:txBody>
          <a:bodyPr wrap="square" rtlCol="0">
            <a:spAutoFit/>
          </a:bodyPr>
          <a:lstStyle/>
          <a:p>
            <a:pPr algn="ctr"/>
            <a:r>
              <a:rPr lang="fr-FR" b="1" dirty="0">
                <a:solidFill>
                  <a:srgbClr val="FF0000"/>
                </a:solidFill>
              </a:rPr>
              <a:t>Décès Union Européenne 2019</a:t>
            </a:r>
          </a:p>
          <a:p>
            <a:pPr marL="285750" indent="-285750">
              <a:buFontTx/>
              <a:buChar char="-"/>
            </a:pPr>
            <a:r>
              <a:rPr lang="fr-FR" dirty="0"/>
              <a:t>O</a:t>
            </a:r>
            <a:r>
              <a:rPr lang="fr-FR" baseline="-25000" dirty="0"/>
              <a:t>3 </a:t>
            </a:r>
            <a:r>
              <a:rPr lang="fr-FR" dirty="0"/>
              <a:t> : 16 800</a:t>
            </a:r>
            <a:r>
              <a:rPr lang="fr-FR" baseline="-25000" dirty="0"/>
              <a:t> </a:t>
            </a:r>
          </a:p>
          <a:p>
            <a:pPr marL="285750" indent="-285750">
              <a:buFontTx/>
              <a:buChar char="-"/>
            </a:pPr>
            <a:r>
              <a:rPr lang="fr-FR" dirty="0"/>
              <a:t> NO</a:t>
            </a:r>
            <a:r>
              <a:rPr lang="fr-FR" baseline="-25000" dirty="0"/>
              <a:t>2</a:t>
            </a:r>
            <a:r>
              <a:rPr lang="fr-FR" dirty="0"/>
              <a:t> : 40 400 </a:t>
            </a:r>
          </a:p>
          <a:p>
            <a:pPr marL="285750" indent="-285750">
              <a:buFontTx/>
              <a:buChar char="-"/>
            </a:pPr>
            <a:r>
              <a:rPr lang="fr-FR" dirty="0"/>
              <a:t>PM10, PM2,5: 307 000 </a:t>
            </a:r>
          </a:p>
          <a:p>
            <a:r>
              <a:rPr lang="fr-FR" i="1" dirty="0" err="1">
                <a:solidFill>
                  <a:schemeClr val="bg1">
                    <a:lumMod val="50000"/>
                  </a:schemeClr>
                </a:solidFill>
              </a:rPr>
              <a:t>European</a:t>
            </a:r>
            <a:r>
              <a:rPr lang="fr-FR" i="1" dirty="0">
                <a:solidFill>
                  <a:schemeClr val="bg1">
                    <a:lumMod val="50000"/>
                  </a:schemeClr>
                </a:solidFill>
              </a:rPr>
              <a:t> </a:t>
            </a:r>
            <a:r>
              <a:rPr lang="fr-FR" i="1" dirty="0" err="1">
                <a:solidFill>
                  <a:schemeClr val="bg1">
                    <a:lumMod val="50000"/>
                  </a:schemeClr>
                </a:solidFill>
              </a:rPr>
              <a:t>Environmental</a:t>
            </a:r>
            <a:r>
              <a:rPr lang="fr-FR" i="1" dirty="0">
                <a:solidFill>
                  <a:schemeClr val="bg1">
                    <a:lumMod val="50000"/>
                  </a:schemeClr>
                </a:solidFill>
              </a:rPr>
              <a:t> Agency</a:t>
            </a:r>
          </a:p>
        </p:txBody>
      </p:sp>
    </p:spTree>
    <p:extLst>
      <p:ext uri="{BB962C8B-B14F-4D97-AF65-F5344CB8AC3E}">
        <p14:creationId xmlns:p14="http://schemas.microsoft.com/office/powerpoint/2010/main" val="178055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026" y="312874"/>
            <a:ext cx="10556966" cy="1333046"/>
          </a:xfrm>
        </p:spPr>
        <p:txBody>
          <a:bodyPr/>
          <a:lstStyle/>
          <a:p>
            <a:pPr algn="ctr"/>
            <a:r>
              <a:rPr lang="fr-FR" b="1" dirty="0">
                <a:solidFill>
                  <a:srgbClr val="0000CC"/>
                </a:solidFill>
              </a:rPr>
              <a:t>Pollution de l’air et rhumatismes: </a:t>
            </a:r>
            <a:br>
              <a:rPr lang="fr-FR" b="1" dirty="0">
                <a:solidFill>
                  <a:srgbClr val="0000CC"/>
                </a:solidFill>
              </a:rPr>
            </a:br>
            <a:r>
              <a:rPr lang="fr-FR" b="1" dirty="0">
                <a:solidFill>
                  <a:srgbClr val="0000CC"/>
                </a:solidFill>
              </a:rPr>
              <a:t>questions soulevées ?</a:t>
            </a:r>
          </a:p>
        </p:txBody>
      </p:sp>
      <p:sp>
        <p:nvSpPr>
          <p:cNvPr id="5" name="Espace réservé du contenu 4"/>
          <p:cNvSpPr>
            <a:spLocks noGrp="1"/>
          </p:cNvSpPr>
          <p:nvPr>
            <p:ph idx="1"/>
          </p:nvPr>
        </p:nvSpPr>
        <p:spPr>
          <a:xfrm>
            <a:off x="244392" y="1889403"/>
            <a:ext cx="10515600" cy="4351338"/>
          </a:xfrm>
        </p:spPr>
        <p:txBody>
          <a:bodyPr>
            <a:normAutofit lnSpcReduction="10000"/>
          </a:bodyPr>
          <a:lstStyle/>
          <a:p>
            <a:pPr marL="0" indent="0">
              <a:buNone/>
            </a:pPr>
            <a:r>
              <a:rPr lang="fr-FR" dirty="0"/>
              <a:t>→ Quelles pathologies: inflammatoires/ microcristallines/arthrose ?</a:t>
            </a:r>
          </a:p>
          <a:p>
            <a:pPr marL="0" indent="0">
              <a:buNone/>
            </a:pPr>
            <a:r>
              <a:rPr lang="fr-FR" dirty="0"/>
              <a:t>→ Quels polluants ?</a:t>
            </a:r>
          </a:p>
          <a:p>
            <a:pPr marL="0" indent="0">
              <a:buNone/>
            </a:pPr>
            <a:r>
              <a:rPr lang="fr-FR" dirty="0"/>
              <a:t>→ Co/facteur étiologique ?</a:t>
            </a:r>
          </a:p>
          <a:p>
            <a:pPr marL="0" indent="0">
              <a:buNone/>
            </a:pPr>
            <a:r>
              <a:rPr lang="fr-FR" dirty="0"/>
              <a:t>→ Induction d’</a:t>
            </a:r>
            <a:r>
              <a:rPr lang="fr-FR" dirty="0" err="1"/>
              <a:t>autoimmunité</a:t>
            </a:r>
            <a:r>
              <a:rPr lang="fr-FR" dirty="0"/>
              <a:t>/autoanticorps ?</a:t>
            </a:r>
          </a:p>
          <a:p>
            <a:pPr marL="0" indent="0">
              <a:buNone/>
            </a:pPr>
            <a:r>
              <a:rPr lang="fr-FR" dirty="0"/>
              <a:t>→ Entretien de l’activité pathologies chroniques/ induction de poussées ?</a:t>
            </a:r>
          </a:p>
          <a:p>
            <a:pPr marL="0" indent="0">
              <a:buNone/>
            </a:pPr>
            <a:r>
              <a:rPr lang="fr-FR" dirty="0"/>
              <a:t>→ Résistance aux traitements ?</a:t>
            </a:r>
          </a:p>
          <a:p>
            <a:pPr marL="0" indent="0">
              <a:buNone/>
            </a:pPr>
            <a:r>
              <a:rPr lang="fr-FR" dirty="0"/>
              <a:t>→ Participation aux comorbidités ?</a:t>
            </a:r>
          </a:p>
          <a:p>
            <a:pPr marL="0" indent="0">
              <a:buNone/>
            </a:pPr>
            <a:r>
              <a:rPr lang="fr-FR" dirty="0"/>
              <a:t>→ Facteur d’hospitalisation/ décès ?</a:t>
            </a:r>
          </a:p>
        </p:txBody>
      </p:sp>
      <p:pic>
        <p:nvPicPr>
          <p:cNvPr id="3" name="Image 2"/>
          <p:cNvPicPr>
            <a:picLocks noChangeAspect="1"/>
          </p:cNvPicPr>
          <p:nvPr/>
        </p:nvPicPr>
        <p:blipFill>
          <a:blip r:embed="rId2"/>
          <a:stretch>
            <a:fillRect/>
          </a:stretch>
        </p:blipFill>
        <p:spPr>
          <a:xfrm>
            <a:off x="9804219" y="2640041"/>
            <a:ext cx="1911545" cy="2456593"/>
          </a:xfrm>
          <a:prstGeom prst="rect">
            <a:avLst/>
          </a:prstGeom>
        </p:spPr>
      </p:pic>
    </p:spTree>
    <p:extLst>
      <p:ext uri="{BB962C8B-B14F-4D97-AF65-F5344CB8AC3E}">
        <p14:creationId xmlns:p14="http://schemas.microsoft.com/office/powerpoint/2010/main" val="315583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528412" y="26988"/>
            <a:ext cx="8229600" cy="1143000"/>
          </a:xfrm>
        </p:spPr>
        <p:txBody>
          <a:bodyPr/>
          <a:lstStyle/>
          <a:p>
            <a:pPr eaLnBrk="1" hangingPunct="1"/>
            <a:r>
              <a:rPr lang="fr-FR" altLang="fr-FR" b="1" dirty="0">
                <a:solidFill>
                  <a:srgbClr val="0000CC"/>
                </a:solidFill>
                <a:latin typeface="Arial" panose="020B0604020202020204" pitchFamily="34" charset="0"/>
              </a:rPr>
              <a:t>Tabac et Polyarthrite</a:t>
            </a:r>
          </a:p>
        </p:txBody>
      </p:sp>
      <p:sp>
        <p:nvSpPr>
          <p:cNvPr id="43011" name="Rectangle 3"/>
          <p:cNvSpPr>
            <a:spLocks noGrp="1" noChangeArrowheads="1"/>
          </p:cNvSpPr>
          <p:nvPr>
            <p:ph type="body" sz="half" idx="1"/>
          </p:nvPr>
        </p:nvSpPr>
        <p:spPr>
          <a:xfrm>
            <a:off x="143691" y="1187450"/>
            <a:ext cx="4398465" cy="4114800"/>
          </a:xfrm>
        </p:spPr>
        <p:txBody>
          <a:bodyPr/>
          <a:lstStyle/>
          <a:p>
            <a:pPr eaLnBrk="1" hangingPunct="1"/>
            <a:r>
              <a:rPr lang="fr-FR" altLang="fr-FR" sz="2000" dirty="0">
                <a:latin typeface="Arial" panose="020B0604020202020204" pitchFamily="34" charset="0"/>
              </a:rPr>
              <a:t>Association PR-tabac Homme (OR 1- 2,7)</a:t>
            </a:r>
          </a:p>
          <a:p>
            <a:pPr eaLnBrk="1" hangingPunct="1"/>
            <a:r>
              <a:rPr lang="fr-FR" altLang="fr-FR" sz="2000" dirty="0">
                <a:latin typeface="Arial" panose="020B0604020202020204" pitchFamily="34" charset="0"/>
              </a:rPr>
              <a:t>Relation tabac et sévérité de la PR (facteurs rhumatoïdes, nodules,  score radiographique)</a:t>
            </a:r>
          </a:p>
          <a:p>
            <a:pPr eaLnBrk="1" hangingPunct="1"/>
            <a:r>
              <a:rPr lang="fr-FR" altLang="fr-FR" sz="2000" dirty="0">
                <a:latin typeface="Arial" panose="020B0604020202020204" pitchFamily="34" charset="0"/>
              </a:rPr>
              <a:t>Induction </a:t>
            </a:r>
            <a:r>
              <a:rPr lang="fr-FR" altLang="fr-FR" sz="2000" dirty="0" err="1">
                <a:latin typeface="Arial" panose="020B0604020202020204" pitchFamily="34" charset="0"/>
              </a:rPr>
              <a:t>d’Ac</a:t>
            </a:r>
            <a:r>
              <a:rPr lang="fr-FR" altLang="fr-FR" sz="2000" dirty="0">
                <a:latin typeface="Arial" panose="020B0604020202020204" pitchFamily="34" charset="0"/>
              </a:rPr>
              <a:t> anti-CCP par le tabagisme</a:t>
            </a:r>
            <a:r>
              <a:rPr lang="fr-FR" altLang="fr-FR" sz="2400" dirty="0">
                <a:latin typeface="Arial" panose="020B0604020202020204" pitchFamily="34" charset="0"/>
              </a:rPr>
              <a:t>.</a:t>
            </a:r>
          </a:p>
        </p:txBody>
      </p:sp>
      <p:sp>
        <p:nvSpPr>
          <p:cNvPr id="43012" name="Rectangle 4"/>
          <p:cNvSpPr>
            <a:spLocks noGrp="1" noChangeArrowheads="1"/>
          </p:cNvSpPr>
          <p:nvPr>
            <p:ph type="body" sz="half" idx="2"/>
          </p:nvPr>
        </p:nvSpPr>
        <p:spPr>
          <a:xfrm>
            <a:off x="5355069" y="1187450"/>
            <a:ext cx="5998731" cy="2519362"/>
          </a:xfrm>
        </p:spPr>
        <p:txBody>
          <a:bodyPr/>
          <a:lstStyle/>
          <a:p>
            <a:pPr eaLnBrk="1" hangingPunct="1"/>
            <a:r>
              <a:rPr lang="fr-FR" altLang="fr-FR" sz="2000" dirty="0">
                <a:latin typeface="Arial" panose="020B0604020202020204" pitchFamily="34" charset="0"/>
              </a:rPr>
              <a:t>930 PR récentes, 1126 Témoins</a:t>
            </a:r>
          </a:p>
          <a:p>
            <a:pPr eaLnBrk="1" hangingPunct="1"/>
            <a:r>
              <a:rPr lang="fr-FR" altLang="fr-FR" sz="2000" dirty="0">
                <a:latin typeface="Arial" panose="020B0604020202020204" pitchFamily="34" charset="0"/>
              </a:rPr>
              <a:t>Interaction Tabac, EP, </a:t>
            </a:r>
            <a:r>
              <a:rPr lang="fr-FR" altLang="fr-FR" sz="2000" dirty="0" err="1">
                <a:latin typeface="Arial" panose="020B0604020202020204" pitchFamily="34" charset="0"/>
              </a:rPr>
              <a:t>Ac</a:t>
            </a:r>
            <a:r>
              <a:rPr lang="fr-FR" altLang="fr-FR" sz="2000" dirty="0">
                <a:latin typeface="Arial" panose="020B0604020202020204" pitchFamily="34" charset="0"/>
              </a:rPr>
              <a:t> anti CCP</a:t>
            </a:r>
          </a:p>
          <a:p>
            <a:pPr eaLnBrk="1" hangingPunct="1"/>
            <a:r>
              <a:rPr lang="fr-FR" altLang="fr-FR" sz="2000" dirty="0">
                <a:latin typeface="Arial" panose="020B0604020202020204" pitchFamily="34" charset="0"/>
              </a:rPr>
              <a:t>RR de PR selon le tabagisme et le terrain génétique (expression de l’épitope partagé): </a:t>
            </a:r>
          </a:p>
        </p:txBody>
      </p:sp>
      <p:graphicFrame>
        <p:nvGraphicFramePr>
          <p:cNvPr id="2" name="Tableau 1"/>
          <p:cNvGraphicFramePr>
            <a:graphicFrameLocks noGrp="1"/>
          </p:cNvGraphicFramePr>
          <p:nvPr>
            <p:extLst>
              <p:ext uri="{D42A27DB-BD31-4B8C-83A1-F6EECF244321}">
                <p14:modId xmlns:p14="http://schemas.microsoft.com/office/powerpoint/2010/main" val="1183408872"/>
              </p:ext>
            </p:extLst>
          </p:nvPr>
        </p:nvGraphicFramePr>
        <p:xfrm>
          <a:off x="4857478" y="3030583"/>
          <a:ext cx="6611710" cy="3290843"/>
        </p:xfrm>
        <a:graphic>
          <a:graphicData uri="http://schemas.openxmlformats.org/drawingml/2006/table">
            <a:tbl>
              <a:tblPr/>
              <a:tblGrid>
                <a:gridCol w="1322342">
                  <a:extLst>
                    <a:ext uri="{9D8B030D-6E8A-4147-A177-3AD203B41FA5}">
                      <a16:colId xmlns:a16="http://schemas.microsoft.com/office/drawing/2014/main" val="20000"/>
                    </a:ext>
                  </a:extLst>
                </a:gridCol>
                <a:gridCol w="1322342">
                  <a:extLst>
                    <a:ext uri="{9D8B030D-6E8A-4147-A177-3AD203B41FA5}">
                      <a16:colId xmlns:a16="http://schemas.microsoft.com/office/drawing/2014/main" val="20001"/>
                    </a:ext>
                  </a:extLst>
                </a:gridCol>
                <a:gridCol w="1322342">
                  <a:extLst>
                    <a:ext uri="{9D8B030D-6E8A-4147-A177-3AD203B41FA5}">
                      <a16:colId xmlns:a16="http://schemas.microsoft.com/office/drawing/2014/main" val="20002"/>
                    </a:ext>
                  </a:extLst>
                </a:gridCol>
                <a:gridCol w="1322342">
                  <a:extLst>
                    <a:ext uri="{9D8B030D-6E8A-4147-A177-3AD203B41FA5}">
                      <a16:colId xmlns:a16="http://schemas.microsoft.com/office/drawing/2014/main" val="20003"/>
                    </a:ext>
                  </a:extLst>
                </a:gridCol>
                <a:gridCol w="1322342">
                  <a:extLst>
                    <a:ext uri="{9D8B030D-6E8A-4147-A177-3AD203B41FA5}">
                      <a16:colId xmlns:a16="http://schemas.microsoft.com/office/drawing/2014/main" val="20004"/>
                    </a:ext>
                  </a:extLst>
                </a:gridCol>
              </a:tblGrid>
              <a:tr h="454579">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600" b="1" i="0" u="none" strike="noStrike" cap="none" normalizeH="0" baseline="0">
                        <a:ln>
                          <a:noFill/>
                        </a:ln>
                        <a:solidFill>
                          <a:srgbClr val="FFFFFF"/>
                        </a:solidFill>
                        <a:effectLst/>
                        <a:latin typeface="Calibri" pitchFamily="34" charset="0"/>
                        <a:cs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600" b="1" i="0" u="none" strike="noStrike" cap="none" normalizeH="0" baseline="0">
                        <a:ln>
                          <a:noFill/>
                        </a:ln>
                        <a:solidFill>
                          <a:srgbClr val="FFFFFF"/>
                        </a:solidFill>
                        <a:effectLst/>
                        <a:latin typeface="Calibri" pitchFamily="34" charset="0"/>
                        <a:cs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FFFFFF"/>
                          </a:solidFill>
                          <a:effectLst/>
                          <a:latin typeface="Calibri" pitchFamily="34" charset="0"/>
                          <a:cs typeface="Arial" pitchFamily="34" charset="0"/>
                        </a:rPr>
                        <a:t>EP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FFFFFF"/>
                          </a:solidFill>
                          <a:effectLst/>
                          <a:latin typeface="Calibri" pitchFamily="34" charset="0"/>
                          <a:cs typeface="Arial" pitchFamily="34" charset="0"/>
                        </a:rPr>
                        <a:t>1 copie EP</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FFFFFF"/>
                          </a:solidFill>
                          <a:effectLst/>
                          <a:latin typeface="Calibri" pitchFamily="34" charset="0"/>
                          <a:cs typeface="Arial" pitchFamily="34" charset="0"/>
                        </a:rPr>
                        <a:t>2 copies EP</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extLst>
                  <a:ext uri="{0D108BD9-81ED-4DB2-BD59-A6C34878D82A}">
                    <a16:rowId xmlns:a16="http://schemas.microsoft.com/office/drawing/2014/main" val="10000"/>
                  </a:ext>
                </a:extLst>
              </a:tr>
              <a:tr h="709066">
                <a:tc row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Anti CCP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Non fumeur</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Référence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3.3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[1.8–5.9]</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5.4</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 [2.7–10.8]</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extLst>
                  <a:ext uri="{0D108BD9-81ED-4DB2-BD59-A6C34878D82A}">
                    <a16:rowId xmlns:a16="http://schemas.microsoft.com/office/drawing/2014/main" val="10001"/>
                  </a:ext>
                </a:extLst>
              </a:tr>
              <a:tr h="709066">
                <a:tc vMerge="1">
                  <a:txBody>
                    <a:bodyPr/>
                    <a:lstStyle/>
                    <a:p>
                      <a:endParaRPr lang="fr-F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Fumeur</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0,6 [0,4-1]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600" b="0" i="0" u="none" strike="noStrike" cap="none" normalizeH="0" baseline="0">
                        <a:ln>
                          <a:noFill/>
                        </a:ln>
                        <a:solidFill>
                          <a:srgbClr val="000000"/>
                        </a:solidFill>
                        <a:effectLst/>
                        <a:latin typeface="Calibri" pitchFamily="34" charset="0"/>
                        <a:cs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FF0000"/>
                          </a:solidFill>
                          <a:effectLst/>
                          <a:latin typeface="Calibri" pitchFamily="34" charset="0"/>
                          <a:cs typeface="Arial" pitchFamily="34" charset="0"/>
                        </a:rPr>
                        <a:t>6.5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[3.8–11.4]</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FF0000"/>
                          </a:solidFill>
                          <a:effectLst/>
                          <a:latin typeface="Calibri" pitchFamily="34" charset="0"/>
                          <a:cs typeface="Arial" pitchFamily="34" charset="0"/>
                        </a:rPr>
                        <a:t>21.0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[11.0–40.2]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val="10002"/>
                  </a:ext>
                </a:extLst>
              </a:tr>
              <a:tr h="709066">
                <a:tc row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Anti CCP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Non fumeur</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référence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[0.5–1.3]</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0.7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[0.4–1.5]</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extLst>
                  <a:ext uri="{0D108BD9-81ED-4DB2-BD59-A6C34878D82A}">
                    <a16:rowId xmlns:a16="http://schemas.microsoft.com/office/drawing/2014/main" val="10003"/>
                  </a:ext>
                </a:extLst>
              </a:tr>
              <a:tr h="709066">
                <a:tc vMerge="1">
                  <a:txBody>
                    <a:bodyPr/>
                    <a:lstStyle/>
                    <a:p>
                      <a:endParaRPr lang="fr-F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a:ln>
                            <a:noFill/>
                          </a:ln>
                          <a:solidFill>
                            <a:srgbClr val="000000"/>
                          </a:solidFill>
                          <a:effectLst/>
                          <a:latin typeface="Calibri" pitchFamily="34" charset="0"/>
                          <a:cs typeface="Arial" pitchFamily="34" charset="0"/>
                        </a:rPr>
                        <a:t>fumeur</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0,6 [0,4-1]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600" b="0" i="0" u="none" strike="noStrike" cap="none" normalizeH="0" baseline="0">
                        <a:ln>
                          <a:noFill/>
                        </a:ln>
                        <a:solidFill>
                          <a:srgbClr val="000000"/>
                        </a:solidFill>
                        <a:effectLst/>
                        <a:latin typeface="Calibri" pitchFamily="34" charset="0"/>
                        <a:cs typeface="Arial" pitchFamily="34"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a:ln>
                            <a:noFill/>
                          </a:ln>
                          <a:solidFill>
                            <a:srgbClr val="000000"/>
                          </a:solidFill>
                          <a:effectLst/>
                          <a:latin typeface="Calibri" pitchFamily="34" charset="0"/>
                          <a:cs typeface="Arial" pitchFamily="34" charset="0"/>
                        </a:rPr>
                        <a:t>[0.5–1.2]</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eaLnBrk="0" hangingPunct="0">
                        <a:spcBef>
                          <a:spcPct val="20000"/>
                        </a:spcBef>
                        <a:defRPr sz="2000">
                          <a:solidFill>
                            <a:schemeClr val="tx1"/>
                          </a:solidFill>
                          <a:latin typeface="Calibri" pitchFamily="34" charset="0"/>
                          <a:ea typeface="ＭＳ Ｐゴシック" pitchFamily="34" charset="-128"/>
                        </a:defRPr>
                      </a:lvl3pPr>
                      <a:lvl4pPr eaLnBrk="0" hangingPunct="0">
                        <a:spcBef>
                          <a:spcPct val="20000"/>
                        </a:spcBef>
                        <a:defRPr>
                          <a:solidFill>
                            <a:schemeClr val="tx1"/>
                          </a:solidFill>
                          <a:latin typeface="Calibri" pitchFamily="34" charset="0"/>
                          <a:ea typeface="ＭＳ Ｐゴシック" pitchFamily="34" charset="-128"/>
                        </a:defRPr>
                      </a:lvl4pPr>
                      <a:lvl5pPr eaLnBrk="0" hangingPunct="0">
                        <a:spcBef>
                          <a:spcPct val="20000"/>
                        </a:spcBef>
                        <a:defRPr>
                          <a:solidFill>
                            <a:schemeClr val="tx1"/>
                          </a:solidFill>
                          <a:latin typeface="Calibri" pitchFamily="34" charset="0"/>
                          <a:ea typeface="ＭＳ Ｐゴシック" pitchFamily="34" charset="-128"/>
                        </a:defRPr>
                      </a:lvl5pPr>
                      <a:lvl6pPr marL="457200" eaLnBrk="0" fontAlgn="base" hangingPunct="0">
                        <a:spcBef>
                          <a:spcPct val="20000"/>
                        </a:spcBef>
                        <a:spcAft>
                          <a:spcPct val="0"/>
                        </a:spcAft>
                        <a:defRPr>
                          <a:solidFill>
                            <a:schemeClr val="tx1"/>
                          </a:solidFill>
                          <a:latin typeface="Calibri" pitchFamily="34" charset="0"/>
                          <a:ea typeface="ＭＳ Ｐゴシック" pitchFamily="34" charset="-128"/>
                        </a:defRPr>
                      </a:lvl6pPr>
                      <a:lvl7pPr marL="914400" eaLnBrk="0" fontAlgn="base" hangingPunct="0">
                        <a:spcBef>
                          <a:spcPct val="20000"/>
                        </a:spcBef>
                        <a:spcAft>
                          <a:spcPct val="0"/>
                        </a:spcAft>
                        <a:defRPr>
                          <a:solidFill>
                            <a:schemeClr val="tx1"/>
                          </a:solidFill>
                          <a:latin typeface="Calibri" pitchFamily="34" charset="0"/>
                          <a:ea typeface="ＭＳ Ｐゴシック" pitchFamily="34" charset="-128"/>
                        </a:defRPr>
                      </a:lvl7pPr>
                      <a:lvl8pPr marL="1371600" eaLnBrk="0" fontAlgn="base" hangingPunct="0">
                        <a:spcBef>
                          <a:spcPct val="20000"/>
                        </a:spcBef>
                        <a:spcAft>
                          <a:spcPct val="0"/>
                        </a:spcAft>
                        <a:defRPr>
                          <a:solidFill>
                            <a:schemeClr val="tx1"/>
                          </a:solidFill>
                          <a:latin typeface="Calibri" pitchFamily="34" charset="0"/>
                          <a:ea typeface="ＭＳ Ｐゴシック" pitchFamily="34" charset="-128"/>
                        </a:defRPr>
                      </a:lvl8pPr>
                      <a:lvl9pPr marL="1828800" eaLnBrk="0" fontAlgn="base" hangingPunct="0">
                        <a:spcBef>
                          <a:spcPct val="20000"/>
                        </a:spcBef>
                        <a:spcAft>
                          <a:spcPct val="0"/>
                        </a:spcAft>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Calibri" pitchFamily="34" charset="0"/>
                          <a:cs typeface="Arial" pitchFamily="34" charset="0"/>
                        </a:rPr>
                        <a:t>0.8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Calibri" pitchFamily="34" charset="0"/>
                          <a:cs typeface="Arial" pitchFamily="34" charset="0"/>
                        </a:rPr>
                        <a:t>[0.4–1.7]</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extLst>
                  <a:ext uri="{0D108BD9-81ED-4DB2-BD59-A6C34878D82A}">
                    <a16:rowId xmlns:a16="http://schemas.microsoft.com/office/drawing/2014/main" val="10004"/>
                  </a:ext>
                </a:extLst>
              </a:tr>
            </a:tbl>
          </a:graphicData>
        </a:graphic>
      </p:graphicFrame>
      <p:sp>
        <p:nvSpPr>
          <p:cNvPr id="43049" name="ZoneTexte 2"/>
          <p:cNvSpPr txBox="1">
            <a:spLocks noChangeArrowheads="1"/>
          </p:cNvSpPr>
          <p:nvPr/>
        </p:nvSpPr>
        <p:spPr bwMode="auto">
          <a:xfrm>
            <a:off x="1419225" y="5921375"/>
            <a:ext cx="216918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600" i="1" dirty="0" err="1">
                <a:solidFill>
                  <a:srgbClr val="7F7F7F"/>
                </a:solidFill>
                <a:latin typeface="Arial" panose="020B0604020202020204" pitchFamily="34" charset="0"/>
              </a:rPr>
              <a:t>Klareskog</a:t>
            </a:r>
            <a:r>
              <a:rPr lang="fr-FR" altLang="fr-FR" sz="1600" i="1" dirty="0">
                <a:solidFill>
                  <a:srgbClr val="7F7F7F"/>
                </a:solidFill>
                <a:latin typeface="Arial" panose="020B0604020202020204" pitchFamily="34" charset="0"/>
              </a:rPr>
              <a:t> L, </a:t>
            </a:r>
          </a:p>
          <a:p>
            <a:pPr eaLnBrk="1" hangingPunct="1">
              <a:spcBef>
                <a:spcPct val="0"/>
              </a:spcBef>
              <a:buFontTx/>
              <a:buNone/>
            </a:pPr>
            <a:r>
              <a:rPr lang="fr-FR" altLang="fr-FR" sz="1600" i="1" dirty="0" err="1">
                <a:solidFill>
                  <a:srgbClr val="7F7F7F"/>
                </a:solidFill>
                <a:latin typeface="Arial" panose="020B0604020202020204" pitchFamily="34" charset="0"/>
              </a:rPr>
              <a:t>Arthritis</a:t>
            </a:r>
            <a:r>
              <a:rPr lang="fr-FR" altLang="fr-FR" sz="1600" i="1" dirty="0">
                <a:solidFill>
                  <a:srgbClr val="7F7F7F"/>
                </a:solidFill>
                <a:latin typeface="Arial" panose="020B0604020202020204" pitchFamily="34" charset="0"/>
              </a:rPr>
              <a:t> </a:t>
            </a:r>
            <a:r>
              <a:rPr lang="fr-FR" altLang="fr-FR" sz="1600" i="1" dirty="0" err="1">
                <a:solidFill>
                  <a:srgbClr val="7F7F7F"/>
                </a:solidFill>
                <a:latin typeface="Arial" panose="020B0604020202020204" pitchFamily="34" charset="0"/>
              </a:rPr>
              <a:t>Rheum</a:t>
            </a:r>
            <a:r>
              <a:rPr lang="fr-FR" altLang="fr-FR" sz="1600" i="1" dirty="0">
                <a:solidFill>
                  <a:srgbClr val="7F7F7F"/>
                </a:solidFill>
                <a:latin typeface="Arial" panose="020B0604020202020204" pitchFamily="34" charset="0"/>
              </a:rPr>
              <a:t>, 2006</a:t>
            </a:r>
            <a:endParaRPr lang="fr-FR" altLang="fr-FR" sz="1600" dirty="0">
              <a:solidFill>
                <a:srgbClr val="7F7F7F"/>
              </a:solidFill>
              <a:latin typeface="Arial" panose="020B0604020202020204" pitchFamily="34" charset="0"/>
            </a:endParaRPr>
          </a:p>
          <a:p>
            <a:pPr eaLnBrk="1" hangingPunct="1">
              <a:spcBef>
                <a:spcPct val="0"/>
              </a:spcBef>
              <a:buFontTx/>
              <a:buNone/>
            </a:pPr>
            <a:endParaRPr lang="fr-FR" altLang="fr-FR" sz="1800" dirty="0"/>
          </a:p>
        </p:txBody>
      </p:sp>
      <p:sp>
        <p:nvSpPr>
          <p:cNvPr id="43050" name="ZoneTexte 2"/>
          <p:cNvSpPr txBox="1">
            <a:spLocks noChangeArrowheads="1"/>
          </p:cNvSpPr>
          <p:nvPr/>
        </p:nvSpPr>
        <p:spPr bwMode="auto">
          <a:xfrm>
            <a:off x="1171575" y="5003005"/>
            <a:ext cx="2162175" cy="646113"/>
          </a:xfrm>
          <a:prstGeom prst="rect">
            <a:avLst/>
          </a:prstGeom>
          <a:solidFill>
            <a:srgbClr val="FFFF99"/>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fr-FR" sz="1800" b="1" dirty="0">
                <a:solidFill>
                  <a:srgbClr val="FF0000"/>
                </a:solidFill>
              </a:rPr>
              <a:t>Terrain génétique:</a:t>
            </a:r>
          </a:p>
          <a:p>
            <a:pPr eaLnBrk="1" hangingPunct="1">
              <a:spcBef>
                <a:spcPct val="0"/>
              </a:spcBef>
              <a:buFontTx/>
              <a:buNone/>
            </a:pPr>
            <a:r>
              <a:rPr lang="fr-FR" altLang="fr-FR" sz="1800" b="1" dirty="0">
                <a:solidFill>
                  <a:srgbClr val="FF0000"/>
                </a:solidFill>
              </a:rPr>
              <a:t>EP = épitope partagé</a:t>
            </a:r>
          </a:p>
        </p:txBody>
      </p:sp>
      <p:sp>
        <p:nvSpPr>
          <p:cNvPr id="43051" name="Espace réservé du numéro de diapositive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11171CF3-EB20-4227-9B33-17231BCCE146}" type="slidenum">
              <a:rPr lang="fr-FR" altLang="fr-FR" sz="1200">
                <a:solidFill>
                  <a:srgbClr val="898989"/>
                </a:solidFill>
              </a:rPr>
              <a:pPr>
                <a:spcBef>
                  <a:spcPct val="0"/>
                </a:spcBef>
                <a:buFontTx/>
                <a:buNone/>
              </a:pPr>
              <a:t>9</a:t>
            </a:fld>
            <a:endParaRPr lang="fr-FR" altLang="fr-FR" sz="1200">
              <a:solidFill>
                <a:srgbClr val="898989"/>
              </a:solidFill>
            </a:endParaRPr>
          </a:p>
        </p:txBody>
      </p:sp>
      <p:pic>
        <p:nvPicPr>
          <p:cNvPr id="3" name="Image 2"/>
          <p:cNvPicPr>
            <a:picLocks noChangeAspect="1"/>
          </p:cNvPicPr>
          <p:nvPr/>
        </p:nvPicPr>
        <p:blipFill>
          <a:blip r:embed="rId2"/>
          <a:stretch>
            <a:fillRect/>
          </a:stretch>
        </p:blipFill>
        <p:spPr>
          <a:xfrm>
            <a:off x="9355279" y="137350"/>
            <a:ext cx="2440142" cy="1067562"/>
          </a:xfrm>
          <a:prstGeom prst="rect">
            <a:avLst/>
          </a:prstGeom>
        </p:spPr>
      </p:pic>
    </p:spTree>
    <p:extLst>
      <p:ext uri="{BB962C8B-B14F-4D97-AF65-F5344CB8AC3E}">
        <p14:creationId xmlns:p14="http://schemas.microsoft.com/office/powerpoint/2010/main" val="167555717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3263</Words>
  <Application>Microsoft Macintosh PowerPoint</Application>
  <PresentationFormat>Grand écran</PresentationFormat>
  <Paragraphs>446</Paragraphs>
  <Slides>28</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28</vt:i4>
      </vt:variant>
    </vt:vector>
  </HeadingPairs>
  <TitlesOfParts>
    <vt:vector size="36" baseType="lpstr">
      <vt:lpstr>Arial</vt:lpstr>
      <vt:lpstr>Arial MT</vt:lpstr>
      <vt:lpstr>Calibri</vt:lpstr>
      <vt:lpstr>Calibri Light</vt:lpstr>
      <vt:lpstr>Symbol</vt:lpstr>
      <vt:lpstr>Times New Roman</vt:lpstr>
      <vt:lpstr>Wingdings</vt:lpstr>
      <vt:lpstr>Thème Office</vt:lpstr>
      <vt:lpstr>Rhumatismes  et pollution atmosphérique</vt:lpstr>
      <vt:lpstr>Liens d’intérêt</vt:lpstr>
      <vt:lpstr>Présentation PowerPoint</vt:lpstr>
      <vt:lpstr>Présentation PowerPoint</vt:lpstr>
      <vt:lpstr>Exposition environnementale et conséquences sur la Santé:  approche « 3E »</vt:lpstr>
      <vt:lpstr>Qualité de l’estimation de l’exposition environnementale  et éloignement de l’indice utilisé</vt:lpstr>
      <vt:lpstr>Présentation PowerPoint</vt:lpstr>
      <vt:lpstr>Pollution de l’air et rhumatismes:  questions soulevées ?</vt:lpstr>
      <vt:lpstr>Tabac et Polyarthrite</vt:lpstr>
      <vt:lpstr>Interaction tabac et terrain génétique</vt:lpstr>
      <vt:lpstr>Présentation PowerPoint</vt:lpstr>
      <vt:lpstr>Incidence maladies autoimmunes  post-11 Septembre 2001</vt:lpstr>
      <vt:lpstr>Pollution de l’air et pathologies inflammatoires</vt:lpstr>
      <vt:lpstr>PR et Pollution atmosphérique</vt:lpstr>
      <vt:lpstr>Risque de PR selon l’exposition aux polluants de l’air</vt:lpstr>
      <vt:lpstr>Pollution de l’air et risque de polyarthrite: quels mécanismes ?</vt:lpstr>
      <vt:lpstr>Pollution de l’air et pathologies inflammatoires</vt:lpstr>
      <vt:lpstr>Pollution et induction d’auto-anticorps</vt:lpstr>
      <vt:lpstr>Pollution et  induction poussée/résistance au traitement</vt:lpstr>
      <vt:lpstr>Pollution et recours au système de santé</vt:lpstr>
      <vt:lpstr>Pollution et arthrose</vt:lpstr>
      <vt:lpstr>Pollution et Goutte</vt:lpstr>
      <vt:lpstr>Pollution et autres maladies auto-immunes</vt:lpstr>
      <vt:lpstr>Présentation PowerPoint</vt:lpstr>
      <vt:lpstr>Environnement, facteurs climatiques et Santé</vt:lpstr>
      <vt:lpstr>Conclusion</vt:lpstr>
      <vt:lpstr>La pollution et les impressionnistes</vt:lpstr>
      <vt:lpstr>Présentation PowerPoint</vt:lpstr>
    </vt:vector>
  </TitlesOfParts>
  <Company>CHRU de Besançon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etoussirot (B14176)</dc:creator>
  <cp:lastModifiedBy>Microsoft Office User</cp:lastModifiedBy>
  <cp:revision>139</cp:revision>
  <dcterms:created xsi:type="dcterms:W3CDTF">2025-08-27T13:47:58Z</dcterms:created>
  <dcterms:modified xsi:type="dcterms:W3CDTF">2025-09-20T06:30:21Z</dcterms:modified>
</cp:coreProperties>
</file>