
<file path=[Content_Types].xml><?xml version="1.0" encoding="utf-8"?>
<Types xmlns="http://schemas.openxmlformats.org/package/2006/content-types">
  <Override PartName="/ppt/charts/colors1.xml" ContentType="application/vnd.ms-office.chartcolorstyle+xml"/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theme/themeOverride5.xml" ContentType="application/vnd.openxmlformats-officedocument.themeOverr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docProps/core.xml" ContentType="application/vnd.openxmlformats-package.core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s/slide12.xml" ContentType="application/vnd.openxmlformats-officedocument.presentationml.slide+xml"/>
  <Override PartName="/ppt/theme/themeOverride1.xml" ContentType="application/vnd.openxmlformats-officedocument.themeOverride+xml"/>
  <Default Extension="bin" ContentType="application/vnd.openxmlformats-officedocument.presentationml.printerSettings"/>
  <Override PartName="/ppt/charts/colors2.xml" ContentType="application/vnd.ms-office.chartcolorstyl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charts/chart5.xml" ContentType="application/vnd.openxmlformats-officedocument.drawingml.char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Override4.xml" ContentType="application/vnd.openxmlformats-officedocument.themeOverr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charts/chart3.xml" ContentType="application/vnd.openxmlformats-officedocument.drawingml.chart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theme/themeOverride2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7006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-104" y="-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Classeur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Classeur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themeOverride" Target="../theme/themeOverride4.xml"/><Relationship Id="rId2" Type="http://schemas.openxmlformats.org/officeDocument/2006/relationships/oleObject" Target="Classeur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themeOverride" Target="../theme/themeOverride5.xml"/><Relationship Id="rId2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/>
              <a:t>Traitements actuels PR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Feuil1!$B$33</c:f>
              <c:strCache>
                <c:ptCount val="1"/>
                <c:pt idx="0">
                  <c:v>Oui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Feuil1!$A$34:$A$38</c:f>
              <c:strCache>
                <c:ptCount val="5"/>
                <c:pt idx="0">
                  <c:v>Corticothérapie</c:v>
                </c:pt>
                <c:pt idx="1">
                  <c:v>AINS</c:v>
                </c:pt>
                <c:pt idx="2">
                  <c:v>DMARD Classique</c:v>
                </c:pt>
                <c:pt idx="3">
                  <c:v>DMARD Biologique</c:v>
                </c:pt>
                <c:pt idx="4">
                  <c:v>Autre traitement</c:v>
                </c:pt>
              </c:strCache>
            </c:strRef>
          </c:cat>
          <c:val>
            <c:numRef>
              <c:f>Feuil1!$B$34:$B$38</c:f>
              <c:numCache>
                <c:formatCode>General</c:formatCode>
                <c:ptCount val="5"/>
                <c:pt idx="0">
                  <c:v>22.7</c:v>
                </c:pt>
                <c:pt idx="1">
                  <c:v>29.5</c:v>
                </c:pt>
                <c:pt idx="2">
                  <c:v>62.8</c:v>
                </c:pt>
                <c:pt idx="3">
                  <c:v>30.0</c:v>
                </c:pt>
                <c:pt idx="4">
                  <c:v>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7B-4563-AFDD-D73E60C9204F}"/>
            </c:ext>
          </c:extLst>
        </c:ser>
        <c:ser>
          <c:idx val="1"/>
          <c:order val="1"/>
          <c:tx>
            <c:strRef>
              <c:f>Feuil1!$C$33</c:f>
              <c:strCache>
                <c:ptCount val="1"/>
                <c:pt idx="0">
                  <c:v>Non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strRef>
              <c:f>Feuil1!$A$34:$A$38</c:f>
              <c:strCache>
                <c:ptCount val="5"/>
                <c:pt idx="0">
                  <c:v>Corticothérapie</c:v>
                </c:pt>
                <c:pt idx="1">
                  <c:v>AINS</c:v>
                </c:pt>
                <c:pt idx="2">
                  <c:v>DMARD Classique</c:v>
                </c:pt>
                <c:pt idx="3">
                  <c:v>DMARD Biologique</c:v>
                </c:pt>
                <c:pt idx="4">
                  <c:v>Autre traitement</c:v>
                </c:pt>
              </c:strCache>
            </c:strRef>
          </c:cat>
          <c:val>
            <c:numRef>
              <c:f>Feuil1!$C$34:$C$38</c:f>
              <c:numCache>
                <c:formatCode>General</c:formatCode>
                <c:ptCount val="5"/>
                <c:pt idx="0">
                  <c:v>77.3</c:v>
                </c:pt>
                <c:pt idx="1">
                  <c:v>70.5</c:v>
                </c:pt>
                <c:pt idx="2">
                  <c:v>37.2</c:v>
                </c:pt>
                <c:pt idx="3">
                  <c:v>70.0</c:v>
                </c:pt>
                <c:pt idx="4">
                  <c:v>96.6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27B-4563-AFDD-D73E60C9204F}"/>
            </c:ext>
          </c:extLst>
        </c:ser>
        <c:overlap val="100"/>
        <c:axId val="563544632"/>
        <c:axId val="563869048"/>
      </c:barChart>
      <c:catAx>
        <c:axId val="5635446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869048"/>
        <c:crosses val="autoZero"/>
        <c:auto val="1"/>
        <c:lblAlgn val="ctr"/>
        <c:lblOffset val="100"/>
      </c:catAx>
      <c:valAx>
        <c:axId val="563869048"/>
        <c:scaling>
          <c:orientation val="minMax"/>
          <c:max val="100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fr-FR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54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/>
              <a:t>Traitements actuels SP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Feuil1!$K$33</c:f>
              <c:strCache>
                <c:ptCount val="1"/>
                <c:pt idx="0">
                  <c:v>Oui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Feuil1!$A$34:$A$38</c:f>
              <c:strCache>
                <c:ptCount val="5"/>
                <c:pt idx="0">
                  <c:v>Corticothérapie</c:v>
                </c:pt>
                <c:pt idx="1">
                  <c:v>AINS</c:v>
                </c:pt>
                <c:pt idx="2">
                  <c:v>DMARD Classique</c:v>
                </c:pt>
                <c:pt idx="3">
                  <c:v>DMARD Biologique</c:v>
                </c:pt>
                <c:pt idx="4">
                  <c:v>Autre traitement</c:v>
                </c:pt>
              </c:strCache>
            </c:strRef>
          </c:cat>
          <c:val>
            <c:numRef>
              <c:f>Feuil1!$K$34:$K$38</c:f>
              <c:numCache>
                <c:formatCode>General</c:formatCode>
                <c:ptCount val="5"/>
                <c:pt idx="0">
                  <c:v>4.9</c:v>
                </c:pt>
                <c:pt idx="1">
                  <c:v>51.9</c:v>
                </c:pt>
                <c:pt idx="2">
                  <c:v>30.9</c:v>
                </c:pt>
                <c:pt idx="3">
                  <c:v>43.2</c:v>
                </c:pt>
                <c:pt idx="4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61-41D4-A1FC-8A1C8CC9ECC9}"/>
            </c:ext>
          </c:extLst>
        </c:ser>
        <c:ser>
          <c:idx val="1"/>
          <c:order val="1"/>
          <c:tx>
            <c:strRef>
              <c:f>Feuil1!$L$33</c:f>
              <c:strCache>
                <c:ptCount val="1"/>
                <c:pt idx="0">
                  <c:v>Non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strRef>
              <c:f>Feuil1!$A$34:$A$38</c:f>
              <c:strCache>
                <c:ptCount val="5"/>
                <c:pt idx="0">
                  <c:v>Corticothérapie</c:v>
                </c:pt>
                <c:pt idx="1">
                  <c:v>AINS</c:v>
                </c:pt>
                <c:pt idx="2">
                  <c:v>DMARD Classique</c:v>
                </c:pt>
                <c:pt idx="3">
                  <c:v>DMARD Biologique</c:v>
                </c:pt>
                <c:pt idx="4">
                  <c:v>Autre traitement</c:v>
                </c:pt>
              </c:strCache>
            </c:strRef>
          </c:cat>
          <c:val>
            <c:numRef>
              <c:f>Feuil1!$L$34:$L$38</c:f>
              <c:numCache>
                <c:formatCode>General</c:formatCode>
                <c:ptCount val="5"/>
                <c:pt idx="0">
                  <c:v>95.1</c:v>
                </c:pt>
                <c:pt idx="1">
                  <c:v>48.1</c:v>
                </c:pt>
                <c:pt idx="2">
                  <c:v>69.1</c:v>
                </c:pt>
                <c:pt idx="3">
                  <c:v>56.8</c:v>
                </c:pt>
                <c:pt idx="4">
                  <c:v>97.5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61-41D4-A1FC-8A1C8CC9ECC9}"/>
            </c:ext>
          </c:extLst>
        </c:ser>
        <c:overlap val="100"/>
        <c:axId val="563343416"/>
        <c:axId val="563888632"/>
      </c:barChart>
      <c:catAx>
        <c:axId val="563343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888632"/>
        <c:crosses val="autoZero"/>
        <c:auto val="1"/>
        <c:lblAlgn val="ctr"/>
        <c:lblOffset val="100"/>
      </c:catAx>
      <c:valAx>
        <c:axId val="563888632"/>
        <c:scaling>
          <c:orientation val="minMax"/>
          <c:max val="100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fr-FR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34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/>
              <a:t>Comorbidités</a:t>
            </a:r>
            <a:r>
              <a:rPr lang="fr-FR" sz="1600" baseline="0" dirty="0"/>
              <a:t> déclarées chez les patients participant à l'étude</a:t>
            </a:r>
            <a:endParaRPr lang="fr-FR" sz="1600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Feuil1!$B$60</c:f>
              <c:strCache>
                <c:ptCount val="1"/>
                <c:pt idx="0">
                  <c:v>Oui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Feuil1!$A$61:$A$69</c:f>
              <c:strCache>
                <c:ptCount val="9"/>
                <c:pt idx="0">
                  <c:v>R7-HTA</c:v>
                </c:pt>
                <c:pt idx="1">
                  <c:v>Diabète</c:v>
                </c:pt>
                <c:pt idx="2">
                  <c:v>Dyslipidémie</c:v>
                </c:pt>
                <c:pt idx="3">
                  <c:v>Surpoids/obésité</c:v>
                </c:pt>
                <c:pt idx="4">
                  <c:v>Tabac</c:v>
                </c:pt>
                <c:pt idx="5">
                  <c:v>Pathologie pulmonaire</c:v>
                </c:pt>
                <c:pt idx="6">
                  <c:v>Pathologie cardiaque</c:v>
                </c:pt>
                <c:pt idx="7">
                  <c:v>Prothèses articulaires</c:v>
                </c:pt>
                <c:pt idx="8">
                  <c:v>Parodontopathie</c:v>
                </c:pt>
              </c:strCache>
            </c:strRef>
          </c:cat>
          <c:val>
            <c:numRef>
              <c:f>Feuil1!$B$61:$B$69</c:f>
              <c:numCache>
                <c:formatCode>General</c:formatCode>
                <c:ptCount val="9"/>
                <c:pt idx="0">
                  <c:v>20.8</c:v>
                </c:pt>
                <c:pt idx="1">
                  <c:v>3.9</c:v>
                </c:pt>
                <c:pt idx="2">
                  <c:v>6.8</c:v>
                </c:pt>
                <c:pt idx="3">
                  <c:v>20.8</c:v>
                </c:pt>
                <c:pt idx="4">
                  <c:v>13.5</c:v>
                </c:pt>
                <c:pt idx="5">
                  <c:v>2.9</c:v>
                </c:pt>
                <c:pt idx="6">
                  <c:v>5.3</c:v>
                </c:pt>
                <c:pt idx="7">
                  <c:v>4.3</c:v>
                </c:pt>
                <c:pt idx="8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8E-4786-B794-4D1149ECAEE7}"/>
            </c:ext>
          </c:extLst>
        </c:ser>
        <c:ser>
          <c:idx val="1"/>
          <c:order val="1"/>
          <c:tx>
            <c:strRef>
              <c:f>Feuil1!$C$60</c:f>
              <c:strCache>
                <c:ptCount val="1"/>
                <c:pt idx="0">
                  <c:v>Non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strRef>
              <c:f>Feuil1!$A$61:$A$69</c:f>
              <c:strCache>
                <c:ptCount val="9"/>
                <c:pt idx="0">
                  <c:v>R7-HTA</c:v>
                </c:pt>
                <c:pt idx="1">
                  <c:v>Diabète</c:v>
                </c:pt>
                <c:pt idx="2">
                  <c:v>Dyslipidémie</c:v>
                </c:pt>
                <c:pt idx="3">
                  <c:v>Surpoids/obésité</c:v>
                </c:pt>
                <c:pt idx="4">
                  <c:v>Tabac</c:v>
                </c:pt>
                <c:pt idx="5">
                  <c:v>Pathologie pulmonaire</c:v>
                </c:pt>
                <c:pt idx="6">
                  <c:v>Pathologie cardiaque</c:v>
                </c:pt>
                <c:pt idx="7">
                  <c:v>Prothèses articulaires</c:v>
                </c:pt>
                <c:pt idx="8">
                  <c:v>Parodontopathie</c:v>
                </c:pt>
              </c:strCache>
            </c:strRef>
          </c:cat>
          <c:val>
            <c:numRef>
              <c:f>Feuil1!$C$61:$C$69</c:f>
              <c:numCache>
                <c:formatCode>General</c:formatCode>
                <c:ptCount val="9"/>
                <c:pt idx="0">
                  <c:v>79.2</c:v>
                </c:pt>
                <c:pt idx="1">
                  <c:v>96.1</c:v>
                </c:pt>
                <c:pt idx="2">
                  <c:v>93.2</c:v>
                </c:pt>
                <c:pt idx="3">
                  <c:v>79.2</c:v>
                </c:pt>
                <c:pt idx="4">
                  <c:v>86.5</c:v>
                </c:pt>
                <c:pt idx="5">
                  <c:v>97.1</c:v>
                </c:pt>
                <c:pt idx="6">
                  <c:v>94.7</c:v>
                </c:pt>
                <c:pt idx="7">
                  <c:v>95.7</c:v>
                </c:pt>
                <c:pt idx="8">
                  <c:v>97.6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48E-4786-B794-4D1149ECAEE7}"/>
            </c:ext>
          </c:extLst>
        </c:ser>
        <c:overlap val="100"/>
        <c:axId val="505353512"/>
        <c:axId val="506009624"/>
      </c:barChart>
      <c:catAx>
        <c:axId val="505353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009624"/>
        <c:crosses val="autoZero"/>
        <c:auto val="1"/>
        <c:lblAlgn val="ctr"/>
        <c:lblOffset val="100"/>
      </c:catAx>
      <c:valAx>
        <c:axId val="506009624"/>
        <c:scaling>
          <c:orientation val="minMax"/>
          <c:max val="100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fr-FR"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/>
                  <a:t>%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5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Incitation du Rh </a:t>
            </a:r>
            <a:r>
              <a:rPr lang="en-US" sz="1800" dirty="0" err="1"/>
              <a:t>à</a:t>
            </a:r>
            <a:r>
              <a:rPr lang="en-US" sz="1800" dirty="0"/>
              <a:t> </a:t>
            </a:r>
            <a:r>
              <a:rPr lang="en-US" sz="1800" dirty="0" err="1"/>
              <a:t>activité</a:t>
            </a:r>
            <a:r>
              <a:rPr lang="en-US" sz="1800" dirty="0"/>
              <a:t> physique</a:t>
            </a:r>
          </a:p>
        </c:rich>
      </c:tx>
      <c:layout>
        <c:manualLayout>
          <c:xMode val="edge"/>
          <c:yMode val="edge"/>
          <c:x val="0.162141140371119"/>
          <c:y val="0.0316466592726297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Feuil1!$B$88</c:f>
              <c:strCache>
                <c:ptCount val="1"/>
                <c:pt idx="0">
                  <c:v>Pourcentage de pratique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fr-FR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Feuil1!$A$89:$A$91</c:f>
              <c:strCache>
                <c:ptCount val="3"/>
                <c:pt idx="0">
                  <c:v>Natation</c:v>
                </c:pt>
                <c:pt idx="1">
                  <c:v>Marche</c:v>
                </c:pt>
                <c:pt idx="2">
                  <c:v>Gymnastique</c:v>
                </c:pt>
              </c:strCache>
            </c:strRef>
          </c:cat>
          <c:val>
            <c:numRef>
              <c:f>Feuil1!$B$89:$B$91</c:f>
              <c:numCache>
                <c:formatCode>0%</c:formatCode>
                <c:ptCount val="3"/>
                <c:pt idx="0">
                  <c:v>0.4</c:v>
                </c:pt>
                <c:pt idx="1">
                  <c:v>0.53</c:v>
                </c:pt>
                <c:pt idx="2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15-45AD-8510-472DDEACD61C}"/>
            </c:ext>
          </c:extLst>
        </c:ser>
        <c:gapWidth val="0"/>
        <c:overlap val="-27"/>
        <c:axId val="563950136"/>
        <c:axId val="563450984"/>
      </c:barChart>
      <c:catAx>
        <c:axId val="5639501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450984"/>
        <c:crosses val="autoZero"/>
        <c:auto val="1"/>
        <c:lblAlgn val="ctr"/>
        <c:lblOffset val="100"/>
      </c:catAx>
      <c:valAx>
        <c:axId val="563450984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563950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err="1"/>
              <a:t>Activités</a:t>
            </a:r>
            <a:r>
              <a:rPr lang="en-US" sz="1800" dirty="0"/>
              <a:t> </a:t>
            </a:r>
            <a:r>
              <a:rPr lang="en-US" sz="1800" dirty="0" err="1"/>
              <a:t>sportives</a:t>
            </a:r>
            <a:r>
              <a:rPr lang="en-US" sz="1800" dirty="0"/>
              <a:t> </a:t>
            </a:r>
            <a:r>
              <a:rPr lang="en-US" sz="1800" dirty="0" err="1"/>
              <a:t>pratiquées</a:t>
            </a:r>
            <a:r>
              <a:rPr lang="en-US" sz="1800" dirty="0"/>
              <a:t> par le patient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Feuil1!$N$88</c:f>
              <c:strCache>
                <c:ptCount val="1"/>
                <c:pt idx="0">
                  <c:v>Pourcentage de pratique</c:v>
                </c:pt>
              </c:strCache>
            </c:strRef>
          </c:tx>
          <c:spPr>
            <a:solidFill>
              <a:srgbClr val="FAAD00"/>
            </a:solidFill>
            <a:ln>
              <a:noFill/>
            </a:ln>
            <a:effectLst/>
          </c:spPr>
          <c:dPt>
            <c:idx val="0"/>
            <c:spPr>
              <a:solidFill>
                <a:srgbClr val="ED7D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4BA-4E4E-BB68-C077D20B218A}"/>
              </c:ext>
            </c:extLst>
          </c:dPt>
          <c:dPt>
            <c:idx val="1"/>
            <c:spPr>
              <a:solidFill>
                <a:srgbClr val="ED7D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4BA-4E4E-BB68-C077D20B218A}"/>
              </c:ext>
            </c:extLst>
          </c:dPt>
          <c:dPt>
            <c:idx val="2"/>
            <c:spPr>
              <a:solidFill>
                <a:srgbClr val="ED7D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4BA-4E4E-BB68-C077D20B21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fr-FR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Feuil1!$M$89:$M$91</c:f>
              <c:strCache>
                <c:ptCount val="3"/>
                <c:pt idx="0">
                  <c:v>Vélo</c:v>
                </c:pt>
                <c:pt idx="1">
                  <c:v>Marche</c:v>
                </c:pt>
                <c:pt idx="2">
                  <c:v>Natation</c:v>
                </c:pt>
              </c:strCache>
            </c:strRef>
          </c:cat>
          <c:val>
            <c:numRef>
              <c:f>Feuil1!$N$89:$N$91</c:f>
              <c:numCache>
                <c:formatCode>0%</c:formatCode>
                <c:ptCount val="3"/>
                <c:pt idx="0">
                  <c:v>0.293</c:v>
                </c:pt>
                <c:pt idx="1">
                  <c:v>0.465</c:v>
                </c:pt>
                <c:pt idx="2">
                  <c:v>0.236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4BA-4E4E-BB68-C077D20B218A}"/>
            </c:ext>
          </c:extLst>
        </c:ser>
        <c:dLbls>
          <c:showVal val="1"/>
        </c:dLbls>
        <c:gapWidth val="0"/>
        <c:overlap val="-27"/>
        <c:axId val="563808568"/>
        <c:axId val="493109384"/>
      </c:barChart>
      <c:catAx>
        <c:axId val="5638085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109384"/>
        <c:crosses val="autoZero"/>
        <c:auto val="1"/>
        <c:lblAlgn val="ctr"/>
        <c:lblOffset val="100"/>
      </c:catAx>
      <c:valAx>
        <c:axId val="493109384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563808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A84AD-791A-46DE-9648-7967276735FA}" type="datetimeFigureOut">
              <a:rPr lang="fr-FR" smtClean="0"/>
              <a:pPr/>
              <a:t>11/8/20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B407A-99EE-4DD5-AC5A-377F840EE9B1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49584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694E-7BEA-462D-BCF7-62AA35FD3A4F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8551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C2AEF-B3AF-43C4-A649-3010BF73B7FA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8848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E0D8-49F0-4990-9525-DFC820BB6ED5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999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965A-E6D3-4FF9-A2AD-86230BDE6F29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2266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76B9-743C-4DFD-808D-F8A56547E4CD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7491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67AE-FD9A-4CE4-B95E-05808F70D0C2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1012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51AB7-E54C-4B03-B2E4-90CF97C7ACD2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419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499C62F-7267-4812-A78A-6A1EE24559DD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166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0687-0887-43D0-A2BA-903CC7CFC936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97866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D697-D682-4281-8F28-9A2497A2DAE2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0981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BBF5-52F3-46CB-B539-80F7E6DE531F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4650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919828F-A82B-4469-A591-BF4AEF671E48}" type="datetime1">
              <a:rPr lang="fr-FR" smtClean="0"/>
              <a:pPr/>
              <a:t>11/8/20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BD4542-56EB-4F2D-A1DC-26D8B8052156}" type="slidenum">
              <a:rPr lang="fr-FR" smtClean="0"/>
              <a:pPr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6433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03978" y="1255435"/>
            <a:ext cx="9440034" cy="1828801"/>
          </a:xfrm>
        </p:spPr>
        <p:txBody>
          <a:bodyPr/>
          <a:lstStyle/>
          <a:p>
            <a:pPr algn="ctr"/>
            <a:r>
              <a:rPr lang="fr-FR" dirty="0" smtClean="0"/>
              <a:t>RIC et SPORT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0693" y="4422476"/>
            <a:ext cx="9440034" cy="1049867"/>
          </a:xfrm>
        </p:spPr>
        <p:txBody>
          <a:bodyPr>
            <a:normAutofit fontScale="47500" lnSpcReduction="20000"/>
          </a:bodyPr>
          <a:lstStyle/>
          <a:p>
            <a:r>
              <a:rPr lang="fr-FR" b="1" dirty="0">
                <a:latin typeface="Calibri  (En-têtes)"/>
              </a:rPr>
              <a:t>L. Poulain (1) ; X. </a:t>
            </a:r>
            <a:r>
              <a:rPr lang="fr-FR" b="1" dirty="0" err="1">
                <a:latin typeface="Calibri  (En-têtes)"/>
              </a:rPr>
              <a:t>Grapton</a:t>
            </a:r>
            <a:r>
              <a:rPr lang="fr-FR" b="1" dirty="0">
                <a:latin typeface="Calibri  (En-têtes)"/>
              </a:rPr>
              <a:t> (2) ; P. </a:t>
            </a:r>
            <a:r>
              <a:rPr lang="fr-FR" b="1" dirty="0" err="1">
                <a:latin typeface="Calibri  (En-têtes)"/>
              </a:rPr>
              <a:t>Lemesle</a:t>
            </a:r>
            <a:r>
              <a:rPr lang="fr-FR" b="1" dirty="0">
                <a:latin typeface="Calibri  (En-têtes)"/>
              </a:rPr>
              <a:t> (3) - Les Etudes du Groupe « CREER »</a:t>
            </a:r>
          </a:p>
          <a:p>
            <a:pPr>
              <a:lnSpc>
                <a:spcPct val="170000"/>
              </a:lnSpc>
            </a:pPr>
            <a:r>
              <a:rPr lang="fr-FR" dirty="0">
                <a:latin typeface="Calibri  (En-têtes)"/>
              </a:rPr>
              <a:t>(1) </a:t>
            </a:r>
            <a:r>
              <a:rPr lang="fr-FR" dirty="0" err="1">
                <a:latin typeface="Calibri  (En-têtes)"/>
              </a:rPr>
              <a:t>Rhumatologue,Cabinet</a:t>
            </a:r>
            <a:r>
              <a:rPr lang="fr-FR" dirty="0">
                <a:latin typeface="Calibri  (En-têtes)"/>
              </a:rPr>
              <a:t> médical, Bezons; (2) Rhumatologue, Hôpital Suisse de Paris, Issy les Moulineaux, (3) Rhumatologue, CH Rives de Seine Courbevoie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99995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73353"/>
            <a:ext cx="10058400" cy="4023360"/>
          </a:xfrm>
        </p:spPr>
        <p:txBody>
          <a:bodyPr>
            <a:normAutofit/>
          </a:bodyPr>
          <a:lstStyle/>
          <a:p>
            <a:r>
              <a:rPr lang="fr-FR" sz="2500" dirty="0"/>
              <a:t>Afin d’étudier l’état d’esprit des patients RIC en regard de </a:t>
            </a:r>
            <a:r>
              <a:rPr lang="fr-FR" sz="2500" dirty="0" smtClean="0"/>
              <a:t>l’activité physique </a:t>
            </a:r>
            <a:r>
              <a:rPr lang="fr-FR" sz="2500" dirty="0"/>
              <a:t>et sportive, en excluant les activités ménagères </a:t>
            </a:r>
            <a:r>
              <a:rPr lang="fr-FR" sz="2500" dirty="0" smtClean="0"/>
              <a:t>malgré leur </a:t>
            </a:r>
            <a:r>
              <a:rPr lang="fr-FR" sz="2500" dirty="0"/>
              <a:t>valeur énergétique quantifiable (MET),  le groupe CREER </a:t>
            </a:r>
            <a:r>
              <a:rPr lang="fr-FR" sz="2500" dirty="0" smtClean="0"/>
              <a:t>produit </a:t>
            </a:r>
            <a:r>
              <a:rPr lang="fr-FR" sz="2500" dirty="0"/>
              <a:t>cette étude.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1005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de l’étude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500" dirty="0" smtClean="0"/>
              <a:t> Analyser </a:t>
            </a:r>
            <a:r>
              <a:rPr lang="fr-FR" sz="2500" dirty="0"/>
              <a:t>une population francilienne </a:t>
            </a:r>
            <a:r>
              <a:rPr lang="fr-FR" sz="2500" dirty="0" smtClean="0"/>
              <a:t>atteinte d’un </a:t>
            </a:r>
            <a:r>
              <a:rPr lang="fr-FR" sz="2500" dirty="0"/>
              <a:t>RIC et pratiquant une activité </a:t>
            </a:r>
            <a:r>
              <a:rPr lang="fr-FR" sz="2500" dirty="0" smtClean="0"/>
              <a:t>physique (motivations</a:t>
            </a:r>
            <a:r>
              <a:rPr lang="fr-FR" sz="2500" dirty="0"/>
              <a:t>, attentes, nature et rythme du sport</a:t>
            </a:r>
            <a:r>
              <a:rPr lang="fr-FR" sz="2500" dirty="0" smtClean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500" dirty="0"/>
              <a:t> </a:t>
            </a:r>
            <a:r>
              <a:rPr lang="fr-FR" sz="2500" dirty="0" smtClean="0"/>
              <a:t>Déterminer </a:t>
            </a:r>
            <a:r>
              <a:rPr lang="fr-FR" sz="2500" dirty="0"/>
              <a:t>la place réservée à l’activité </a:t>
            </a:r>
            <a:r>
              <a:rPr lang="fr-FR" sz="2500" dirty="0" smtClean="0"/>
              <a:t>physique </a:t>
            </a:r>
            <a:r>
              <a:rPr lang="fr-FR" sz="2500" dirty="0"/>
              <a:t>dans la prise en charge d’un </a:t>
            </a:r>
            <a:r>
              <a:rPr lang="fr-FR" sz="2500" dirty="0" smtClean="0"/>
              <a:t>RIC par </a:t>
            </a:r>
            <a:r>
              <a:rPr lang="fr-FR" sz="2500" dirty="0"/>
              <a:t>le Rhumatologue en ville.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2402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Patients et 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400" dirty="0" smtClean="0"/>
              <a:t> 207 </a:t>
            </a:r>
            <a:r>
              <a:rPr lang="fr-FR" sz="2400" dirty="0"/>
              <a:t>patients </a:t>
            </a:r>
            <a:r>
              <a:rPr lang="fr-FR" sz="2400" dirty="0" smtClean="0"/>
              <a:t>RIC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Age </a:t>
            </a:r>
            <a:r>
              <a:rPr lang="fr-FR" sz="2400" dirty="0"/>
              <a:t>moyen : 53 </a:t>
            </a:r>
            <a:r>
              <a:rPr lang="fr-FR" sz="2400" dirty="0" smtClean="0"/>
              <a:t>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56 </a:t>
            </a:r>
            <a:r>
              <a:rPr lang="fr-FR" sz="2400" dirty="0"/>
              <a:t>% entre 50 et 70 </a:t>
            </a:r>
            <a:r>
              <a:rPr lang="fr-FR" sz="2400" dirty="0" smtClean="0"/>
              <a:t>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60 </a:t>
            </a:r>
            <a:r>
              <a:rPr lang="fr-FR" sz="2400" dirty="0"/>
              <a:t>% de </a:t>
            </a:r>
            <a:r>
              <a:rPr lang="fr-FR" sz="2400" dirty="0" smtClean="0"/>
              <a:t>femmes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97 </a:t>
            </a:r>
            <a:r>
              <a:rPr lang="fr-FR" sz="2400" dirty="0"/>
              <a:t>% des RIC sont PR (59,5 %) ou SPA (40,5 %), </a:t>
            </a:r>
            <a:endParaRPr lang="fr-FR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d’activité </a:t>
            </a:r>
            <a:r>
              <a:rPr lang="fr-FR" sz="2400" dirty="0"/>
              <a:t>faible ou modérée (66 </a:t>
            </a:r>
            <a:r>
              <a:rPr lang="fr-FR" sz="2400" dirty="0" smtClean="0"/>
              <a:t>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 smtClean="0"/>
              <a:t>10 </a:t>
            </a:r>
            <a:r>
              <a:rPr lang="fr-FR" sz="2400" dirty="0"/>
              <a:t>ans d’évolution (PR) et 11,5 ans (SPA</a:t>
            </a:r>
            <a:r>
              <a:rPr lang="fr-FR" sz="2400" dirty="0" smtClean="0"/>
              <a:t>)</a:t>
            </a:r>
            <a:r>
              <a:rPr lang="fr-FR" sz="1800" dirty="0" smtClean="0"/>
              <a:t> </a:t>
            </a:r>
            <a:endParaRPr lang="fr-FR" sz="18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6576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– Traitements et </a:t>
            </a:r>
            <a:r>
              <a:rPr lang="fr-FR" dirty="0" err="1" smtClean="0"/>
              <a:t>comorbidités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100" dirty="0" smtClean="0"/>
              <a:t> </a:t>
            </a:r>
            <a:r>
              <a:rPr lang="fr-FR" sz="2100" b="1" dirty="0" smtClean="0"/>
              <a:t>Traitement </a:t>
            </a:r>
            <a:r>
              <a:rPr lang="fr-FR" sz="2100" b="1" dirty="0"/>
              <a:t>actuel </a:t>
            </a:r>
            <a:r>
              <a:rPr lang="fr-FR" sz="2100" dirty="0"/>
              <a:t>du RIC pour </a:t>
            </a:r>
            <a:r>
              <a:rPr lang="fr-FR" sz="2100" dirty="0" smtClean="0"/>
              <a:t>PR/SPA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Corticoïdes </a:t>
            </a:r>
            <a:r>
              <a:rPr lang="fr-FR" sz="2100" dirty="0"/>
              <a:t>(34/5 </a:t>
            </a:r>
            <a:r>
              <a:rPr lang="fr-FR" sz="2100" dirty="0" smtClean="0"/>
              <a:t>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AINS </a:t>
            </a:r>
            <a:r>
              <a:rPr lang="fr-FR" sz="2100" dirty="0"/>
              <a:t>(15/52 </a:t>
            </a:r>
            <a:r>
              <a:rPr lang="fr-FR" sz="2100" dirty="0" smtClean="0"/>
              <a:t>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DMARDS </a:t>
            </a:r>
            <a:r>
              <a:rPr lang="fr-FR" sz="2100" dirty="0"/>
              <a:t>classiques (84/30 </a:t>
            </a:r>
            <a:r>
              <a:rPr lang="fr-FR" sz="2100" dirty="0" smtClean="0"/>
              <a:t>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ou </a:t>
            </a:r>
            <a:r>
              <a:rPr lang="fr-FR" sz="2100" dirty="0"/>
              <a:t>biologiques (21/43 %)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100" dirty="0" smtClean="0"/>
              <a:t> </a:t>
            </a:r>
            <a:r>
              <a:rPr lang="fr-FR" sz="2100" b="1" dirty="0" smtClean="0"/>
              <a:t>Des </a:t>
            </a:r>
            <a:r>
              <a:rPr lang="fr-FR" sz="2100" b="1" dirty="0"/>
              <a:t>comorbidités </a:t>
            </a:r>
            <a:r>
              <a:rPr lang="fr-FR" sz="2100" dirty="0"/>
              <a:t>sont retrouvées </a:t>
            </a:r>
            <a:r>
              <a:rPr lang="fr-FR" sz="2100" dirty="0" smtClean="0"/>
              <a:t>pour PR/SPA </a:t>
            </a:r>
            <a:r>
              <a:rPr lang="fr-FR" sz="2100" dirty="0"/>
              <a:t>dans 55/44% dans </a:t>
            </a:r>
            <a:r>
              <a:rPr lang="fr-FR" sz="2100" dirty="0" smtClean="0"/>
              <a:t>l’ordre :</a:t>
            </a:r>
            <a:endParaRPr lang="fr-FR" sz="2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/>
              <a:t>HTA 20 </a:t>
            </a:r>
            <a:r>
              <a:rPr lang="fr-FR" sz="2100" dirty="0" smtClean="0"/>
              <a:t>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Surpoids </a:t>
            </a:r>
            <a:r>
              <a:rPr lang="fr-FR" sz="2100" dirty="0"/>
              <a:t>21 </a:t>
            </a:r>
            <a:r>
              <a:rPr lang="fr-FR" sz="2100" dirty="0" smtClean="0"/>
              <a:t>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Tabac </a:t>
            </a:r>
            <a:r>
              <a:rPr lang="fr-FR" sz="2100" dirty="0"/>
              <a:t>13,5 </a:t>
            </a:r>
            <a:r>
              <a:rPr lang="fr-FR" sz="2100" dirty="0" smtClean="0"/>
              <a:t>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100" dirty="0" smtClean="0"/>
              <a:t>Autres </a:t>
            </a:r>
            <a:r>
              <a:rPr lang="fr-FR" sz="2100" dirty="0"/>
              <a:t>19 %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91345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- Traitements du RIC</a:t>
            </a:r>
            <a:endParaRPr lang="fr-FR" dirty="0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67964536"/>
              </p:ext>
            </p:extLst>
          </p:nvPr>
        </p:nvGraphicFramePr>
        <p:xfrm>
          <a:off x="1034621" y="2258453"/>
          <a:ext cx="4778375" cy="312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54794763"/>
              </p:ext>
            </p:extLst>
          </p:nvPr>
        </p:nvGraphicFramePr>
        <p:xfrm>
          <a:off x="5950564" y="2253977"/>
          <a:ext cx="4778375" cy="312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2784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- Comorbidités</a:t>
            </a:r>
            <a:endParaRPr lang="fr-FR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82007672"/>
              </p:ext>
            </p:extLst>
          </p:nvPr>
        </p:nvGraphicFramePr>
        <p:xfrm>
          <a:off x="2330696" y="1934762"/>
          <a:ext cx="7229297" cy="4311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8448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– Activités physiques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7/10 </a:t>
            </a:r>
            <a:r>
              <a:rPr lang="fr-FR" dirty="0"/>
              <a:t>patients sont incités à une activité physique par le </a:t>
            </a:r>
            <a:r>
              <a:rPr lang="fr-FR" dirty="0" smtClean="0"/>
              <a:t>Rhumatologue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 quel </a:t>
            </a:r>
            <a:r>
              <a:rPr lang="fr-FR" dirty="0"/>
              <a:t>que soit </a:t>
            </a:r>
            <a:r>
              <a:rPr lang="fr-FR" dirty="0" smtClean="0"/>
              <a:t>l’âge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 quel </a:t>
            </a:r>
            <a:r>
              <a:rPr lang="fr-FR" dirty="0"/>
              <a:t>que soit le </a:t>
            </a:r>
            <a:r>
              <a:rPr lang="fr-FR" dirty="0" smtClean="0"/>
              <a:t>sexe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 PR </a:t>
            </a:r>
            <a:r>
              <a:rPr lang="fr-FR" dirty="0"/>
              <a:t>ou </a:t>
            </a:r>
            <a:r>
              <a:rPr lang="fr-FR" dirty="0" smtClean="0"/>
              <a:t>SPA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Dans l’ordre, les activités les plus proposées sont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 la </a:t>
            </a:r>
            <a:r>
              <a:rPr lang="fr-FR" dirty="0"/>
              <a:t>marche (53 </a:t>
            </a:r>
            <a:r>
              <a:rPr lang="fr-FR" dirty="0" smtClean="0"/>
              <a:t>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la </a:t>
            </a:r>
            <a:r>
              <a:rPr lang="fr-FR" dirty="0"/>
              <a:t>natation et/ou aquagym (40 </a:t>
            </a:r>
            <a:r>
              <a:rPr lang="fr-FR" dirty="0" smtClean="0"/>
              <a:t>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la </a:t>
            </a:r>
            <a:r>
              <a:rPr lang="fr-FR" dirty="0"/>
              <a:t>gymnastique </a:t>
            </a:r>
            <a:r>
              <a:rPr lang="fr-FR" dirty="0" smtClean="0"/>
              <a:t>(20 %</a:t>
            </a:r>
            <a:r>
              <a:rPr lang="fr-FR" dirty="0"/>
              <a:t>) </a:t>
            </a:r>
          </a:p>
          <a:p>
            <a:endParaRPr lang="fr-FR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2053680"/>
              </p:ext>
            </p:extLst>
          </p:nvPr>
        </p:nvGraphicFramePr>
        <p:xfrm>
          <a:off x="7999690" y="2924507"/>
          <a:ext cx="3340440" cy="297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13679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– Activités physiques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1800" dirty="0" smtClean="0"/>
              <a:t> La pratique est régulière dans 60 % des cas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plus par les femmes, PR = SPA,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plus avant 40 ans et après 60 ans (70 %)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 smtClean="0"/>
              <a:t>Les activités les plus pratiquées réellement sont dans l’ordre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la marche </a:t>
            </a:r>
            <a:r>
              <a:rPr lang="fr-FR" dirty="0" smtClean="0"/>
              <a:t>47 </a:t>
            </a:r>
            <a:r>
              <a:rPr lang="fr-FR" dirty="0" smtClean="0"/>
              <a:t>%,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les activités </a:t>
            </a:r>
            <a:r>
              <a:rPr lang="fr-FR" dirty="0" smtClean="0"/>
              <a:t>aquatiques 37 % </a:t>
            </a:r>
            <a:r>
              <a:rPr lang="fr-FR" dirty="0" smtClean="0"/>
              <a:t>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dirty="0" smtClean="0"/>
              <a:t>vélo 29 %,</a:t>
            </a:r>
            <a:endParaRPr lang="fr-F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Le sport à domicile 19%</a:t>
            </a:r>
          </a:p>
          <a:p>
            <a:endParaRPr lang="fr-FR" dirty="0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33608708"/>
              </p:ext>
            </p:extLst>
          </p:nvPr>
        </p:nvGraphicFramePr>
        <p:xfrm>
          <a:off x="7897025" y="2959539"/>
          <a:ext cx="3209207" cy="314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71409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– Activités physiques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Si </a:t>
            </a:r>
            <a:r>
              <a:rPr lang="fr-FR" b="1" dirty="0"/>
              <a:t>le rythme</a:t>
            </a:r>
            <a:r>
              <a:rPr lang="fr-FR" dirty="0"/>
              <a:t> d’une fois par semaine minimum est </a:t>
            </a:r>
            <a:r>
              <a:rPr lang="fr-FR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bon </a:t>
            </a:r>
            <a:r>
              <a:rPr lang="fr-FR" dirty="0"/>
              <a:t>pour</a:t>
            </a:r>
            <a:r>
              <a:rPr lang="fr-FR" dirty="0" smtClean="0"/>
              <a:t> le cyclisme </a:t>
            </a:r>
            <a:r>
              <a:rPr lang="fr-FR" dirty="0"/>
              <a:t>et</a:t>
            </a:r>
            <a:r>
              <a:rPr lang="fr-FR" dirty="0" smtClean="0"/>
              <a:t> la natation</a:t>
            </a:r>
            <a:endParaRPr lang="fr-F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insuffisant </a:t>
            </a:r>
            <a:r>
              <a:rPr lang="fr-FR" dirty="0"/>
              <a:t>pour la </a:t>
            </a:r>
            <a:r>
              <a:rPr lang="fr-FR" dirty="0" smtClean="0"/>
              <a:t>marche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très </a:t>
            </a:r>
            <a:r>
              <a:rPr lang="fr-FR" dirty="0"/>
              <a:t>bon pour le sport à </a:t>
            </a:r>
            <a:r>
              <a:rPr lang="fr-FR" dirty="0" smtClean="0"/>
              <a:t>domicile</a:t>
            </a:r>
            <a:endParaRPr lang="fr-FR" dirty="0"/>
          </a:p>
          <a:p>
            <a:pPr marL="0" indent="0"/>
            <a:r>
              <a:rPr lang="fr-FR" sz="1900" dirty="0"/>
              <a:t>50 % pratiquent </a:t>
            </a:r>
            <a:r>
              <a:rPr lang="fr-FR" sz="1900" dirty="0" smtClean="0"/>
              <a:t>depuis </a:t>
            </a:r>
            <a:r>
              <a:rPr lang="fr-FR" sz="1900" dirty="0"/>
              <a:t>3 ans, </a:t>
            </a:r>
          </a:p>
          <a:p>
            <a:pPr marL="0" indent="0"/>
            <a:r>
              <a:rPr lang="fr-FR" sz="1900" dirty="0"/>
              <a:t>60 % adaptent le rythme au rhumatisme</a:t>
            </a:r>
            <a:r>
              <a:rPr lang="fr-FR" sz="1900" dirty="0" smtClean="0"/>
              <a:t>.</a:t>
            </a:r>
            <a:endParaRPr lang="fr-F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 smtClean="0"/>
              <a:t> Les </a:t>
            </a:r>
            <a:r>
              <a:rPr lang="fr-FR" b="1" dirty="0"/>
              <a:t>motivations sont </a:t>
            </a:r>
            <a:r>
              <a:rPr lang="fr-FR" b="1" dirty="0" smtClean="0"/>
              <a:t>:</a:t>
            </a:r>
            <a:endParaRPr lang="fr-F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maintenir </a:t>
            </a:r>
            <a:r>
              <a:rPr lang="fr-FR" dirty="0"/>
              <a:t>sa </a:t>
            </a:r>
            <a:r>
              <a:rPr lang="fr-FR" dirty="0" smtClean="0"/>
              <a:t>santé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évacuer </a:t>
            </a:r>
            <a:r>
              <a:rPr lang="fr-FR" dirty="0"/>
              <a:t>le </a:t>
            </a:r>
            <a:r>
              <a:rPr lang="fr-FR" dirty="0" smtClean="0"/>
              <a:t>stress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Une discordance existe entre Rh et MG qui conseillent </a:t>
            </a:r>
            <a:r>
              <a:rPr lang="fr-FR" dirty="0" smtClean="0"/>
              <a:t>le sport </a:t>
            </a:r>
            <a:r>
              <a:rPr lang="fr-FR" dirty="0"/>
              <a:t>8 fois sur 10 vs 4,5 fois sur </a:t>
            </a:r>
            <a:r>
              <a:rPr lang="fr-FR" dirty="0" smtClean="0"/>
              <a:t>10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Néanmoins 1 patient sur 2 ignore s’il aggrave ou </a:t>
            </a:r>
            <a:r>
              <a:rPr lang="fr-FR" dirty="0" smtClean="0"/>
              <a:t>améliore sa </a:t>
            </a:r>
            <a:r>
              <a:rPr lang="fr-FR" dirty="0"/>
              <a:t>maladie d’où nécessité </a:t>
            </a:r>
            <a:r>
              <a:rPr lang="fr-FR" dirty="0" smtClean="0"/>
              <a:t>d’une information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510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81202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Le </a:t>
            </a:r>
            <a:r>
              <a:rPr lang="fr-FR" dirty="0"/>
              <a:t>Rhumatologue doit communiquer davantage sur l’intérêt d’une activité physique et l’absence d’effet délétère sur le RIC, ce qu’ignore un patient sur deux</a:t>
            </a:r>
            <a:r>
              <a:rPr lang="fr-FR" dirty="0" smtClean="0"/>
              <a:t>.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Si </a:t>
            </a:r>
            <a:r>
              <a:rPr lang="fr-FR" dirty="0"/>
              <a:t>60 % des patients modifient leur activité avec le RIC, bon nombre ne pratiquent pas de sport car ni</a:t>
            </a:r>
            <a:r>
              <a:rPr lang="fr-FR" dirty="0" smtClean="0"/>
              <a:t> temps</a:t>
            </a:r>
            <a:r>
              <a:rPr lang="fr-FR" dirty="0"/>
              <a:t>, ni besoin, ni envie (PR + SPA</a:t>
            </a:r>
            <a:r>
              <a:rPr lang="fr-FR" dirty="0" smtClean="0"/>
              <a:t>).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 Si </a:t>
            </a:r>
            <a:r>
              <a:rPr lang="fr-FR" dirty="0"/>
              <a:t>l’activité encadrée, adaptée, prescrite est reconnue, son application est confidentielle par manque d’entraîneurs, et de centres habilités.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8080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22335"/>
            <a:ext cx="10201250" cy="42371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 smtClean="0"/>
              <a:t> Si </a:t>
            </a:r>
            <a:r>
              <a:rPr lang="fr-FR" sz="1800" dirty="0"/>
              <a:t>l’activité</a:t>
            </a:r>
            <a:r>
              <a:rPr lang="fr-FR" sz="1800" dirty="0" smtClean="0"/>
              <a:t> physique principale </a:t>
            </a:r>
            <a:r>
              <a:rPr lang="fr-FR" sz="1800" dirty="0"/>
              <a:t>pratiquée par les patients et prônée par les </a:t>
            </a:r>
            <a:r>
              <a:rPr lang="fr-FR" sz="1800" dirty="0" smtClean="0"/>
              <a:t>Rhumatologues </a:t>
            </a:r>
            <a:r>
              <a:rPr lang="fr-FR" sz="1800" dirty="0"/>
              <a:t>est la marche, les patients dépassent ce </a:t>
            </a:r>
            <a:r>
              <a:rPr lang="fr-FR" sz="1800" dirty="0" smtClean="0"/>
              <a:t>cadre en </a:t>
            </a:r>
            <a:r>
              <a:rPr lang="fr-FR" sz="1800" dirty="0"/>
              <a:t>se mobilisant pour le vélo, la natation et la gymnastique</a:t>
            </a:r>
            <a:r>
              <a:rPr lang="fr-FR" sz="1800" dirty="0" smtClean="0"/>
              <a:t>.</a:t>
            </a:r>
            <a:endParaRPr lang="fr-FR" sz="1800" dirty="0"/>
          </a:p>
          <a:p>
            <a:pPr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 smtClean="0"/>
              <a:t> Mais </a:t>
            </a:r>
            <a:r>
              <a:rPr lang="fr-FR" sz="1800" dirty="0"/>
              <a:t>des réticences perdurent et nous devons par l’éducation </a:t>
            </a:r>
            <a:r>
              <a:rPr lang="fr-FR" sz="1800" dirty="0" smtClean="0"/>
              <a:t>thérapeutique </a:t>
            </a:r>
            <a:r>
              <a:rPr lang="fr-FR" sz="1800" dirty="0"/>
              <a:t>convaincre des bénéfices de l’activité</a:t>
            </a:r>
            <a:r>
              <a:rPr lang="fr-FR" sz="1800" dirty="0" smtClean="0"/>
              <a:t> physique sur </a:t>
            </a:r>
            <a:r>
              <a:rPr lang="fr-FR" sz="1800" dirty="0"/>
              <a:t>le RIC et </a:t>
            </a:r>
            <a:r>
              <a:rPr lang="fr-FR" sz="1800" dirty="0" smtClean="0"/>
              <a:t>ses </a:t>
            </a:r>
            <a:r>
              <a:rPr lang="fr-FR" sz="1800" dirty="0"/>
              <a:t>comorbidités, méconnus une fois sur </a:t>
            </a:r>
            <a:r>
              <a:rPr lang="fr-FR" sz="1800" dirty="0" smtClean="0"/>
              <a:t>deux.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 smtClean="0"/>
              <a:t> Cartographier </a:t>
            </a:r>
            <a:r>
              <a:rPr lang="fr-FR" sz="1800" dirty="0"/>
              <a:t>les lésions, juger l’aptitude et les désirs des patients </a:t>
            </a:r>
            <a:r>
              <a:rPr lang="fr-FR" sz="1800" dirty="0" smtClean="0"/>
              <a:t>sont </a:t>
            </a:r>
            <a:r>
              <a:rPr lang="fr-FR" sz="1800" dirty="0"/>
              <a:t>nécessaires pour établir des objectifs en durée et </a:t>
            </a:r>
            <a:r>
              <a:rPr lang="fr-FR" sz="1800" dirty="0" smtClean="0"/>
              <a:t>fréquence </a:t>
            </a:r>
            <a:r>
              <a:rPr lang="fr-FR" sz="1800" smtClean="0"/>
              <a:t>de </a:t>
            </a:r>
            <a:r>
              <a:rPr lang="fr-FR" sz="1800" smtClean="0"/>
              <a:t>l’activité physique.</a:t>
            </a:r>
            <a:endParaRPr lang="fr-FR" sz="1800" dirty="0" smtClean="0"/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 smtClean="0"/>
              <a:t> User </a:t>
            </a:r>
            <a:r>
              <a:rPr lang="fr-FR" sz="1800" dirty="0"/>
              <a:t>des objets connectés améliore </a:t>
            </a:r>
            <a:r>
              <a:rPr lang="fr-FR" sz="1800" dirty="0" smtClean="0"/>
              <a:t>l’observance.</a:t>
            </a:r>
          </a:p>
          <a:p>
            <a:pPr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 smtClean="0"/>
              <a:t> Enfin </a:t>
            </a:r>
            <a:r>
              <a:rPr lang="fr-FR" sz="1800" dirty="0"/>
              <a:t>la marche, ne nécessitant ni horaire ni équipement (sinon </a:t>
            </a:r>
            <a:r>
              <a:rPr lang="fr-FR" sz="1800" dirty="0" smtClean="0"/>
              <a:t>une </a:t>
            </a:r>
            <a:r>
              <a:rPr lang="fr-FR" sz="1800" dirty="0"/>
              <a:t>canne), devrait devenir une prescription de première intention </a:t>
            </a:r>
            <a:r>
              <a:rPr lang="fr-FR" sz="1800" dirty="0" smtClean="0"/>
              <a:t>comme </a:t>
            </a:r>
            <a:r>
              <a:rPr lang="fr-FR" sz="1800" dirty="0"/>
              <a:t>le traitement de fond.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4542-56EB-4F2D-A1DC-26D8B8052156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2626042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</TotalTime>
  <Words>791</Words>
  <Application>Microsoft Office PowerPoint</Application>
  <PresentationFormat>Custom</PresentationFormat>
  <Paragraphs>89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Rétrospective</vt:lpstr>
      <vt:lpstr>RIC et SPORT</vt:lpstr>
      <vt:lpstr>Introduction</vt:lpstr>
      <vt:lpstr>Objectifs de l’étude</vt:lpstr>
      <vt:lpstr>Patients et méthodes</vt:lpstr>
      <vt:lpstr>Résultats – Traitements et comorbidités</vt:lpstr>
      <vt:lpstr>Résultats - Traitements du RIC</vt:lpstr>
      <vt:lpstr>Résultats - Comorbidités</vt:lpstr>
      <vt:lpstr>Résultats – Activités physiques</vt:lpstr>
      <vt:lpstr>Résultats – Activités physiques</vt:lpstr>
      <vt:lpstr>Résultats – Activités physiques</vt:lpstr>
      <vt:lpstr>Discussions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 et SPORT</dc:title>
  <dc:creator>Julien Di Berardino</dc:creator>
  <cp:lastModifiedBy>Laurence Di Berardino</cp:lastModifiedBy>
  <cp:revision>12</cp:revision>
  <dcterms:created xsi:type="dcterms:W3CDTF">2020-11-08T15:47:52Z</dcterms:created>
  <dcterms:modified xsi:type="dcterms:W3CDTF">2020-11-08T15:58:04Z</dcterms:modified>
</cp:coreProperties>
</file>