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7.jpg" ContentType="image/jpg"/>
  <Override PartName="/ppt/media/image38.jpg" ContentType="image/jpg"/>
  <Override PartName="/ppt/media/image39.jpg" ContentType="image/jpg"/>
  <Override PartName="/ppt/media/image42.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62.jpg" ContentType="image/jpg"/>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426" r:id="rId2"/>
    <p:sldId id="8123" r:id="rId3"/>
    <p:sldId id="7167" r:id="rId4"/>
    <p:sldId id="8167" r:id="rId5"/>
    <p:sldId id="8157" r:id="rId6"/>
    <p:sldId id="260" r:id="rId7"/>
    <p:sldId id="8165" r:id="rId8"/>
    <p:sldId id="7705" r:id="rId9"/>
    <p:sldId id="8168" r:id="rId10"/>
    <p:sldId id="7703" r:id="rId11"/>
    <p:sldId id="7704" r:id="rId12"/>
    <p:sldId id="8173" r:id="rId13"/>
    <p:sldId id="8172" r:id="rId14"/>
    <p:sldId id="8174" r:id="rId15"/>
    <p:sldId id="8185" r:id="rId16"/>
    <p:sldId id="8169" r:id="rId17"/>
    <p:sldId id="7701" r:id="rId18"/>
    <p:sldId id="257" r:id="rId19"/>
    <p:sldId id="8170" r:id="rId20"/>
    <p:sldId id="8171" r:id="rId21"/>
    <p:sldId id="258" r:id="rId22"/>
    <p:sldId id="262" r:id="rId23"/>
    <p:sldId id="8178" r:id="rId24"/>
    <p:sldId id="8176" r:id="rId25"/>
    <p:sldId id="8177" r:id="rId26"/>
    <p:sldId id="8184" r:id="rId27"/>
    <p:sldId id="8181" r:id="rId28"/>
    <p:sldId id="8180" r:id="rId29"/>
    <p:sldId id="8182" r:id="rId30"/>
  </p:sldIdLst>
  <p:sldSz cx="12192000" cy="6858000"/>
  <p:notesSz cx="6858000" cy="9144000"/>
  <p:defaultText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9" userDrawn="1">
          <p15:clr>
            <a:srgbClr val="A4A3A4"/>
          </p15:clr>
        </p15:guide>
        <p15:guide id="2" pos="3840" userDrawn="1">
          <p15:clr>
            <a:srgbClr val="A4A3A4"/>
          </p15:clr>
        </p15:guide>
        <p15:guide id="3" orient="horz" pos="2323" userDrawn="1">
          <p15:clr>
            <a:srgbClr val="A4A3A4"/>
          </p15:clr>
        </p15:guide>
        <p15:guide id="4" pos="175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DCFBE8-E7A3-E2DA-3DFF-C49FF74450A3}" name="Andrea Davis" initials="AD" userId="S::andrea.davis@ese-hormones.org::60ba50ec-840c-441f-8049-a1d205f4d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yony Nixon" initials="BN" lastIdx="1" clrIdx="0">
    <p:extLst>
      <p:ext uri="{19B8F6BF-5375-455C-9EA6-DF929625EA0E}">
        <p15:presenceInfo xmlns:p15="http://schemas.microsoft.com/office/powerpoint/2012/main" userId="S-1-5-21-1454471165-1292428093-1801674531-6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DCF1"/>
    <a:srgbClr val="083400"/>
    <a:srgbClr val="0914FF"/>
    <a:srgbClr val="5C52FF"/>
    <a:srgbClr val="FFFF41"/>
    <a:srgbClr val="FFB613"/>
    <a:srgbClr val="DDDAFF"/>
    <a:srgbClr val="0B4700"/>
    <a:srgbClr val="B0BFED"/>
    <a:srgbClr val="D7E0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153" autoAdjust="0"/>
    <p:restoredTop sz="95741" autoAdjust="0"/>
  </p:normalViewPr>
  <p:slideViewPr>
    <p:cSldViewPr snapToObjects="1">
      <p:cViewPr varScale="1">
        <p:scale>
          <a:sx n="85" d="100"/>
          <a:sy n="85" d="100"/>
        </p:scale>
        <p:origin x="120" y="576"/>
      </p:cViewPr>
      <p:guideLst>
        <p:guide orient="horz" pos="3839"/>
        <p:guide pos="3840"/>
        <p:guide orient="horz" pos="2323"/>
        <p:guide pos="17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4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B96E19-A8A6-7244-9326-2D7CB15954D6}" type="datetimeFigureOut">
              <a:rPr lang="fr-FR" smtClean="0"/>
              <a:t>20/09/2025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CF00FF-8C11-4048-A650-A10A5830F354}" type="slidenum">
              <a:rPr lang="fr-FR" smtClean="0"/>
              <a:t>‹N°›</a:t>
            </a:fld>
            <a:endParaRPr lang="fr-FR"/>
          </a:p>
        </p:txBody>
      </p:sp>
    </p:spTree>
    <p:extLst>
      <p:ext uri="{BB962C8B-B14F-4D97-AF65-F5344CB8AC3E}">
        <p14:creationId xmlns:p14="http://schemas.microsoft.com/office/powerpoint/2010/main" val="705875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6857E-D124-2B42-A467-8EF050661457}" type="datetimeFigureOut">
              <a:rPr lang="fr-FR" smtClean="0"/>
              <a:t>20/09/2025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F285CC-6616-8446-88FB-7E0D6D55F0B2}" type="slidenum">
              <a:rPr lang="fr-FR" smtClean="0"/>
              <a:t>‹N°›</a:t>
            </a:fld>
            <a:endParaRPr lang="fr-FR"/>
          </a:p>
        </p:txBody>
      </p:sp>
    </p:spTree>
    <p:extLst>
      <p:ext uri="{BB962C8B-B14F-4D97-AF65-F5344CB8AC3E}">
        <p14:creationId xmlns:p14="http://schemas.microsoft.com/office/powerpoint/2010/main" val="1061052250"/>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3F285CC-6616-8446-88FB-7E0D6D55F0B2}" type="slidenum">
              <a:rPr lang="fr-FR" smtClean="0"/>
              <a:t>1</a:t>
            </a:fld>
            <a:endParaRPr lang="fr-FR"/>
          </a:p>
        </p:txBody>
      </p:sp>
    </p:spTree>
    <p:extLst>
      <p:ext uri="{BB962C8B-B14F-4D97-AF65-F5344CB8AC3E}">
        <p14:creationId xmlns:p14="http://schemas.microsoft.com/office/powerpoint/2010/main" val="165856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Begin with the beginning – already active in EDC policy since 2012, but 2018 turning point to consider policy and advocacy as a strategic pillar for the society – Shape the future of endocrinology – shaping the external environment.</a:t>
            </a:r>
          </a:p>
          <a:p>
            <a:r>
              <a:rPr lang="en-US" dirty="0"/>
              <a:t>Milestone reached in 2021 by the publication of the White Paper, which we keep alive and focused through </a:t>
            </a:r>
            <a:r>
              <a:rPr lang="en-US" dirty="0" err="1"/>
              <a:t>eg</a:t>
            </a:r>
            <a:r>
              <a:rPr lang="en-US" dirty="0"/>
              <a:t> Milano declaration 2022 and the Annex 2023 to add a public awareness</a:t>
            </a:r>
            <a:r>
              <a:rPr lang="en-US" baseline="0" dirty="0"/>
              <a:t> perspective to what we do.</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92158-03AE-4423-8E43-EFABBABDF1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78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F1F6-749C-EF8B-B39F-54D46EB37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E3C29-FE04-7766-330C-A9218DBD7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2CA97-9B27-9B7F-6172-868D5D6BD6A5}"/>
              </a:ext>
            </a:extLst>
          </p:cNvPr>
          <p:cNvSpPr>
            <a:spLocks noGrp="1"/>
          </p:cNvSpPr>
          <p:nvPr>
            <p:ph type="body" idx="1"/>
          </p:nvPr>
        </p:nvSpPr>
        <p:spPr/>
        <p:txBody>
          <a:bodyPr/>
          <a:lstStyle/>
          <a:p>
            <a:r>
              <a:rPr lang="en-GB" b="1" i="0" dirty="0">
                <a:solidFill>
                  <a:srgbClr val="71777D"/>
                </a:solidFill>
                <a:effectLst/>
                <a:latin typeface="+mn-lt"/>
              </a:rPr>
              <a:t>Jérôme</a:t>
            </a:r>
            <a:r>
              <a:rPr lang="en-GB" b="1" i="0" dirty="0">
                <a:solidFill>
                  <a:srgbClr val="71777D"/>
                </a:solidFill>
                <a:effectLst/>
                <a:latin typeface="+mn-lt"/>
                <a:cs typeface="Arial" panose="020B0604020202020204" pitchFamily="34" charset="0"/>
              </a:rPr>
              <a:t>: </a:t>
            </a:r>
            <a:r>
              <a:rPr lang="en-GB" b="0" i="0" dirty="0">
                <a:solidFill>
                  <a:srgbClr val="71777D"/>
                </a:solidFill>
                <a:effectLst/>
                <a:latin typeface="+mn-lt"/>
                <a:cs typeface="Arial" panose="020B0604020202020204" pitchFamily="34" charset="0"/>
              </a:rPr>
              <a:t>On behalf of the European Society of Endocrinology I would like to welcome you to this high-level Event on Endocrine Disrupting Chemicals. This event is a legacy event in the sense that we as an endocrine community would like to leave something positive…. or a legacy……behind in the city and country where over the past few days we held our first joint congress with the European Society for Paediatric Endocrinology. Also, we feel a very strong urge and responsibility within the European endocrine community to continue making our scientific voice heard at the EU and national level to address the extensive health and environmental impact of endocrine disrupting chemicals. Also, in this more turbulent world we must continue to work together towards a better health and environment for all of us. </a:t>
            </a:r>
          </a:p>
        </p:txBody>
      </p:sp>
      <p:sp>
        <p:nvSpPr>
          <p:cNvPr id="4" name="Slide Number Placeholder 3">
            <a:extLst>
              <a:ext uri="{FF2B5EF4-FFF2-40B4-BE49-F238E27FC236}">
                <a16:creationId xmlns:a16="http://schemas.microsoft.com/office/drawing/2014/main" id="{F0171CD7-9C92-AB47-95FF-81344B75E5CB}"/>
              </a:ext>
            </a:extLst>
          </p:cNvPr>
          <p:cNvSpPr>
            <a:spLocks noGrp="1"/>
          </p:cNvSpPr>
          <p:nvPr>
            <p:ph type="sldNum" sz="quarter" idx="5"/>
          </p:nvPr>
        </p:nvSpPr>
        <p:spPr/>
        <p:txBody>
          <a:bodyPr/>
          <a:lstStyle/>
          <a:p>
            <a:fld id="{CB74FFFE-A9F4-4A2F-A28A-007A108E6CAC}" type="slidenum">
              <a:t>6</a:t>
            </a:fld>
            <a:endParaRPr lang="en-US"/>
          </a:p>
        </p:txBody>
      </p:sp>
    </p:spTree>
    <p:extLst>
      <p:ext uri="{BB962C8B-B14F-4D97-AF65-F5344CB8AC3E}">
        <p14:creationId xmlns:p14="http://schemas.microsoft.com/office/powerpoint/2010/main" val="168328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7ED5188F-F5E0-B943-A9A1-12D87BE33B14}"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2909410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D5188F-F5E0-B943-A9A1-12D87BE33B14}"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122302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D5188F-F5E0-B943-A9A1-12D87BE33B14}"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3662600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lvl1pPr algn="l">
              <a:defRPr sz="4000">
                <a:solidFill>
                  <a:srgbClr val="28007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624426" y="1604438"/>
            <a:ext cx="10991849" cy="3881967"/>
          </a:xfrm>
          <a:prstGeom prst="rect">
            <a:avLst/>
          </a:prstGeom>
        </p:spPr>
        <p:txBody>
          <a:bodyPr/>
          <a:lstStyle>
            <a:lvl1pPr marL="0" indent="0" algn="l">
              <a:buNone/>
              <a:defRPr sz="2800">
                <a:solidFill>
                  <a:srgbClr val="280071"/>
                </a:solidFill>
              </a:defRPr>
            </a:lvl1pPr>
            <a:lvl2pPr marL="457189" indent="0" algn="l">
              <a:buNone/>
              <a:defRPr sz="2800">
                <a:solidFill>
                  <a:srgbClr val="280071"/>
                </a:solidFill>
              </a:defRPr>
            </a:lvl2pPr>
            <a:lvl3pPr marL="914377" indent="0" algn="l">
              <a:buNone/>
              <a:defRPr sz="2800">
                <a:solidFill>
                  <a:srgbClr val="280071"/>
                </a:solidFill>
              </a:defRPr>
            </a:lvl3pPr>
            <a:lvl4pPr marL="1371566" indent="0" algn="l">
              <a:buNone/>
              <a:defRPr sz="2800">
                <a:solidFill>
                  <a:srgbClr val="280071"/>
                </a:solidFill>
              </a:defRPr>
            </a:lvl4pPr>
            <a:lvl5pPr marL="1828754" indent="0" algn="l">
              <a:buNone/>
              <a:defRPr sz="2800">
                <a:solidFill>
                  <a:srgbClr val="280071"/>
                </a:solidFill>
              </a:defRPr>
            </a:lvl5pPr>
          </a:lstStyle>
          <a:p>
            <a:pPr lvl="0"/>
            <a:r>
              <a:rPr lang="en-US"/>
              <a:t>Click to edit Master text styles</a:t>
            </a:r>
          </a:p>
        </p:txBody>
      </p:sp>
    </p:spTree>
    <p:extLst>
      <p:ext uri="{BB962C8B-B14F-4D97-AF65-F5344CB8AC3E}">
        <p14:creationId xmlns:p14="http://schemas.microsoft.com/office/powerpoint/2010/main" val="139569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7000">
        <p159:morph option="byObject"/>
      </p:transition>
    </mc:Choice>
    <mc:Fallback xmlns="">
      <p:transition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D5188F-F5E0-B943-A9A1-12D87BE33B14}"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54203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7ED5188F-F5E0-B943-A9A1-12D87BE33B14}"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6587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ED5188F-F5E0-B943-A9A1-12D87BE33B14}" type="datetimeFigureOut">
              <a:rPr lang="fr-FR" smtClean="0"/>
              <a:t>20/09/2025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384112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2"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ED5188F-F5E0-B943-A9A1-12D87BE33B14}" type="datetimeFigureOut">
              <a:rPr lang="fr-FR" smtClean="0"/>
              <a:t>20/09/2025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198158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7ED5188F-F5E0-B943-A9A1-12D87BE33B14}" type="datetimeFigureOut">
              <a:rPr lang="fr-FR" smtClean="0"/>
              <a:t>20/09/2025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397264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D5188F-F5E0-B943-A9A1-12D87BE33B14}" type="datetimeFigureOut">
              <a:rPr lang="fr-FR" smtClean="0"/>
              <a:t>20/09/2025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2216705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5" y="273049"/>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5"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ED5188F-F5E0-B943-A9A1-12D87BE33B14}" type="datetimeFigureOut">
              <a:rPr lang="fr-FR" smtClean="0"/>
              <a:t>20/09/2025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1707476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2389717" y="536733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ED5188F-F5E0-B943-A9A1-12D87BE33B14}" type="datetimeFigureOut">
              <a:rPr lang="fr-FR" smtClean="0"/>
              <a:t>20/09/2025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2268DE-70B2-9A4E-8456-6997E08477E7}" type="slidenum">
              <a:rPr lang="fr-FR" smtClean="0"/>
              <a:t>‹N°›</a:t>
            </a:fld>
            <a:endParaRPr lang="fr-FR"/>
          </a:p>
        </p:txBody>
      </p:sp>
    </p:spTree>
    <p:extLst>
      <p:ext uri="{BB962C8B-B14F-4D97-AF65-F5344CB8AC3E}">
        <p14:creationId xmlns:p14="http://schemas.microsoft.com/office/powerpoint/2010/main" val="200152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5188F-F5E0-B943-A9A1-12D87BE33B14}" type="datetimeFigureOut">
              <a:rPr lang="fr-FR" smtClean="0"/>
              <a:t>20/09/2025</a:t>
            </a:fld>
            <a:endParaRPr lang="fr-FR"/>
          </a:p>
        </p:txBody>
      </p:sp>
      <p:sp>
        <p:nvSpPr>
          <p:cNvPr id="5" name="Espace réservé du pied de page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268DE-70B2-9A4E-8456-6997E08477E7}" type="slidenum">
              <a:rPr lang="fr-FR" smtClean="0"/>
              <a:t>‹N°›</a:t>
            </a:fld>
            <a:endParaRPr lang="fr-FR"/>
          </a:p>
        </p:txBody>
      </p:sp>
      <p:grpSp>
        <p:nvGrpSpPr>
          <p:cNvPr id="8" name="Groupe 7">
            <a:extLst>
              <a:ext uri="{FF2B5EF4-FFF2-40B4-BE49-F238E27FC236}">
                <a16:creationId xmlns:a16="http://schemas.microsoft.com/office/drawing/2014/main" id="{368F3A21-353B-1941-871F-B7D3BC148CAD}"/>
              </a:ext>
            </a:extLst>
          </p:cNvPr>
          <p:cNvGrpSpPr/>
          <p:nvPr userDrawn="1"/>
        </p:nvGrpSpPr>
        <p:grpSpPr>
          <a:xfrm>
            <a:off x="-157258" y="5949280"/>
            <a:ext cx="1695564" cy="1584176"/>
            <a:chOff x="330894" y="2791749"/>
            <a:chExt cx="911633" cy="1042299"/>
          </a:xfrm>
        </p:grpSpPr>
        <p:sp>
          <p:nvSpPr>
            <p:cNvPr id="9" name="Rectangle 8">
              <a:extLst>
                <a:ext uri="{FF2B5EF4-FFF2-40B4-BE49-F238E27FC236}">
                  <a16:creationId xmlns:a16="http://schemas.microsoft.com/office/drawing/2014/main" id="{2AEC4B5D-89F7-E24C-BE84-6C67D6E2D663}"/>
                </a:ext>
              </a:extLst>
            </p:cNvPr>
            <p:cNvSpPr/>
            <p:nvPr/>
          </p:nvSpPr>
          <p:spPr>
            <a:xfrm>
              <a:off x="378166" y="2846397"/>
              <a:ext cx="854541" cy="9876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Image 9">
              <a:extLst>
                <a:ext uri="{FF2B5EF4-FFF2-40B4-BE49-F238E27FC236}">
                  <a16:creationId xmlns:a16="http://schemas.microsoft.com/office/drawing/2014/main" id="{A9003B52-A479-2841-AF80-C5DB71B9408C}"/>
                </a:ext>
              </a:extLst>
            </p:cNvPr>
            <p:cNvPicPr>
              <a:picLocks noChangeAspect="1"/>
            </p:cNvPicPr>
            <p:nvPr/>
          </p:nvPicPr>
          <p:blipFill rotWithShape="1">
            <a:blip r:embed="rId14" cstate="print">
              <a:alphaModFix/>
              <a:extLst>
                <a:ext uri="{28A0092B-C50C-407E-A947-70E740481C1C}">
                  <a14:useLocalDpi xmlns:a14="http://schemas.microsoft.com/office/drawing/2010/main"/>
                </a:ext>
              </a:extLst>
            </a:blip>
            <a:srcRect b="44318"/>
            <a:stretch/>
          </p:blipFill>
          <p:spPr>
            <a:xfrm>
              <a:off x="330894" y="2791749"/>
              <a:ext cx="911633" cy="564022"/>
            </a:xfrm>
            <a:prstGeom prst="rect">
              <a:avLst/>
            </a:prstGeom>
            <a:ln>
              <a:solidFill>
                <a:srgbClr val="FFFFFF"/>
              </a:solidFill>
            </a:ln>
          </p:spPr>
        </p:pic>
      </p:grpSp>
      <p:pic>
        <p:nvPicPr>
          <p:cNvPr id="11" name="Image 10">
            <a:extLst>
              <a:ext uri="{FF2B5EF4-FFF2-40B4-BE49-F238E27FC236}">
                <a16:creationId xmlns:a16="http://schemas.microsoft.com/office/drawing/2014/main" id="{736647C1-9A35-664C-AE10-95F4D6E24DEB}"/>
              </a:ext>
            </a:extLst>
          </p:cNvPr>
          <p:cNvPicPr>
            <a:picLocks noChangeAspect="1"/>
          </p:cNvPicPr>
          <p:nvPr userDrawn="1"/>
        </p:nvPicPr>
        <p:blipFill>
          <a:blip r:embed="rId15"/>
          <a:stretch>
            <a:fillRect/>
          </a:stretch>
        </p:blipFill>
        <p:spPr>
          <a:xfrm>
            <a:off x="10107416" y="6229605"/>
            <a:ext cx="2041845" cy="583163"/>
          </a:xfrm>
          <a:prstGeom prst="rect">
            <a:avLst/>
          </a:prstGeom>
        </p:spPr>
      </p:pic>
    </p:spTree>
    <p:extLst>
      <p:ext uri="{BB962C8B-B14F-4D97-AF65-F5344CB8AC3E}">
        <p14:creationId xmlns:p14="http://schemas.microsoft.com/office/powerpoint/2010/main" val="224573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457189" rtl="0" eaLnBrk="1" latinLnBrk="0" hangingPunct="1">
        <a:spcBef>
          <a:spcPct val="0"/>
        </a:spcBef>
        <a:buNone/>
        <a:defRPr sz="4000" u="sng"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hyperlink" Target="http://images.google.de/imgres?imgurl=www.szabo-scandic.com/pix/labe-3f.jpg&amp;imgrefurl=http%3A//www.szabo-scandic.com/labe-3.htm&amp;h=169&amp;w=260&amp;prev=/images%3Fq%3Dpolycarbonat%26svnum%3D10%26hl%3Dde%26lr%3D%26ie%3DUTF-8%26sa%3DN" TargetMode="External"/><Relationship Id="rId13" Type="http://schemas.openxmlformats.org/officeDocument/2006/relationships/hyperlink" Target="http://images.google.de/imgres?imgurl=www.bgw-online.de/downloads/336/Reinigungsmittel.jpg&amp;imgrefurl=http%3A//www.bgw-online.de/pressezentrum/bildarchiv/index.jsp&amp;h=400&amp;w=381&amp;prev=/images%3Fq%3Ddesinfektionsmittel%26svnum%3D10%26hl%3Dde%26lr%3D%26ie%3DUTF-8" TargetMode="External"/><Relationship Id="rId3" Type="http://schemas.openxmlformats.org/officeDocument/2006/relationships/image" Target="../media/image46.jpg"/><Relationship Id="rId7" Type="http://schemas.openxmlformats.org/officeDocument/2006/relationships/image" Target="../media/image49.jpg"/><Relationship Id="rId12" Type="http://schemas.openxmlformats.org/officeDocument/2006/relationships/image" Target="../media/image53.jpg"/><Relationship Id="rId17" Type="http://schemas.openxmlformats.org/officeDocument/2006/relationships/image" Target="../media/image56.jpg"/><Relationship Id="rId2" Type="http://schemas.openxmlformats.org/officeDocument/2006/relationships/image" Target="../media/image45.png"/><Relationship Id="rId16" Type="http://schemas.openxmlformats.org/officeDocument/2006/relationships/hyperlink" Target="http://images.google.de/imgres?imgurl=www.kugellager-altmann.de/Die_Produkte/Waelzlager/walzlg.jpg&amp;imgrefurl=http%3A//www.kugellager-altmann.de/Die_Produkte/Waelzlager/waelzlager.html&amp;h=198&amp;w=216&amp;prev=/images%3Fq%3Dwaelzlager%26svnum%3D10%26hl%3Dde%26lr%3D%26ie%3DUTF-8" TargetMode="External"/><Relationship Id="rId1" Type="http://schemas.openxmlformats.org/officeDocument/2006/relationships/slideLayout" Target="../slideLayouts/slideLayout2.xml"/><Relationship Id="rId6" Type="http://schemas.openxmlformats.org/officeDocument/2006/relationships/hyperlink" Target="http://images.google.de/imgres?imgurl=www.wanderjugend.de/wm/hefte/archiv/01-01/plastikflaschen.jpg&amp;imgrefurl=http%3A//www.wanderjugend.de/wm/hefte/archiv/01-01/wm101-oeko.htm&amp;h=350&amp;w=232&amp;prev=/images%3Fq%3Dplastikflaschen%26svnum%3D10%26hl%3Dde%26lr%3D%26ie%3DUTF-8" TargetMode="External"/><Relationship Id="rId11" Type="http://schemas.openxmlformats.org/officeDocument/2006/relationships/image" Target="../media/image52.jpg"/><Relationship Id="rId5" Type="http://schemas.openxmlformats.org/officeDocument/2006/relationships/image" Target="../media/image48.jpg"/><Relationship Id="rId15" Type="http://schemas.openxmlformats.org/officeDocument/2006/relationships/image" Target="../media/image55.jpg"/><Relationship Id="rId10" Type="http://schemas.openxmlformats.org/officeDocument/2006/relationships/image" Target="../media/image51.jpg"/><Relationship Id="rId4" Type="http://schemas.openxmlformats.org/officeDocument/2006/relationships/image" Target="../media/image47.jpg"/><Relationship Id="rId9" Type="http://schemas.openxmlformats.org/officeDocument/2006/relationships/image" Target="../media/image50.jpg"/><Relationship Id="rId14" Type="http://schemas.openxmlformats.org/officeDocument/2006/relationships/image" Target="../media/image5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hyperlink" Target="https://www.ese-hormones.org/media/3220/ese-white-paper_04052021-web.pdf"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hyperlink" Target="https://doi.org/10.1210/er.2009-0002" TargetMode="External"/><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4511824" y="1"/>
            <a:ext cx="3438408" cy="628977"/>
          </a:xfrm>
          <a:prstGeom prst="rect">
            <a:avLst/>
          </a:prstGeom>
        </p:spPr>
      </p:pic>
      <p:sp>
        <p:nvSpPr>
          <p:cNvPr id="10" name="Sous-titre 2"/>
          <p:cNvSpPr txBox="1">
            <a:spLocks/>
          </p:cNvSpPr>
          <p:nvPr/>
        </p:nvSpPr>
        <p:spPr>
          <a:xfrm>
            <a:off x="2482289" y="5303051"/>
            <a:ext cx="7488832" cy="17526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defRPr/>
            </a:pPr>
            <a:r>
              <a:rPr lang="en-US" sz="2000" b="1" dirty="0">
                <a:solidFill>
                  <a:srgbClr val="002060"/>
                </a:solidFill>
              </a:rPr>
              <a:t>Prof. </a:t>
            </a:r>
            <a:r>
              <a:rPr lang="en-US" sz="2000" b="1" dirty="0" err="1">
                <a:solidFill>
                  <a:srgbClr val="002060"/>
                </a:solidFill>
              </a:rPr>
              <a:t>Jérôme</a:t>
            </a:r>
            <a:r>
              <a:rPr lang="en-US" sz="2000" b="1" dirty="0">
                <a:solidFill>
                  <a:srgbClr val="002060"/>
                </a:solidFill>
              </a:rPr>
              <a:t> BERTHERAT</a:t>
            </a:r>
          </a:p>
          <a:p>
            <a:pPr>
              <a:lnSpc>
                <a:spcPct val="90000"/>
              </a:lnSpc>
              <a:defRPr/>
            </a:pPr>
            <a:r>
              <a:rPr lang="en-US" sz="1600" b="1" dirty="0">
                <a:solidFill>
                  <a:srgbClr val="002060"/>
                </a:solidFill>
              </a:rPr>
              <a:t>Endocrinology Dpt., Cochin Hospital</a:t>
            </a:r>
          </a:p>
          <a:p>
            <a:pPr>
              <a:lnSpc>
                <a:spcPct val="70000"/>
              </a:lnSpc>
              <a:defRPr/>
            </a:pPr>
            <a:r>
              <a:rPr lang="en-US" sz="1600" b="1" dirty="0">
                <a:solidFill>
                  <a:srgbClr val="002060"/>
                </a:solidFill>
              </a:rPr>
              <a:t>Endocrinology, Metabolism &amp; Diabetes Dpt., Cochin Institute, Paris </a:t>
            </a:r>
            <a:r>
              <a:rPr lang="en-US" sz="1600" b="1" dirty="0" err="1">
                <a:solidFill>
                  <a:srgbClr val="002060"/>
                </a:solidFill>
              </a:rPr>
              <a:t>Cité</a:t>
            </a:r>
            <a:r>
              <a:rPr lang="en-US" sz="1600" b="1" dirty="0">
                <a:solidFill>
                  <a:srgbClr val="002060"/>
                </a:solidFill>
              </a:rPr>
              <a:t> University</a:t>
            </a:r>
          </a:p>
        </p:txBody>
      </p:sp>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85491" y="3573016"/>
            <a:ext cx="2059181" cy="1475999"/>
          </a:xfrm>
          <a:prstGeom prst="rect">
            <a:avLst/>
          </a:prstGeom>
        </p:spPr>
      </p:pic>
      <p:pic>
        <p:nvPicPr>
          <p:cNvPr id="15" name="Image 14" descr="IMG_789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3789040"/>
            <a:ext cx="1863671" cy="1392000"/>
          </a:xfrm>
          <a:prstGeom prst="rect">
            <a:avLst/>
          </a:prstGeom>
        </p:spPr>
      </p:pic>
      <p:sp>
        <p:nvSpPr>
          <p:cNvPr id="18" name="Titre 1"/>
          <p:cNvSpPr txBox="1">
            <a:spLocks/>
          </p:cNvSpPr>
          <p:nvPr/>
        </p:nvSpPr>
        <p:spPr>
          <a:xfrm>
            <a:off x="2088184" y="1310906"/>
            <a:ext cx="8328296"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u="sng" kern="1200">
                <a:solidFill>
                  <a:schemeClr val="tx1"/>
                </a:solidFill>
                <a:latin typeface="+mj-lt"/>
                <a:ea typeface="+mj-ea"/>
                <a:cs typeface="+mj-cs"/>
              </a:defRPr>
            </a:lvl1pPr>
          </a:lstStyle>
          <a:p>
            <a:endParaRPr lang="fr-FR" sz="4800" b="1" i="1" u="none" dirty="0">
              <a:solidFill>
                <a:srgbClr val="0000FF"/>
              </a:solidFill>
            </a:endParaRPr>
          </a:p>
        </p:txBody>
      </p:sp>
      <p:pic>
        <p:nvPicPr>
          <p:cNvPr id="17" name="Picture 26">
            <a:extLst>
              <a:ext uri="{FF2B5EF4-FFF2-40B4-BE49-F238E27FC236}">
                <a16:creationId xmlns:a16="http://schemas.microsoft.com/office/drawing/2014/main" id="{AF54580E-8492-0543-81FE-660A262AFFC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84566" y="112138"/>
            <a:ext cx="556023" cy="556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37" descr="D:\Documents\DOCUMENTS TRAVAIL\Direction\Logos\Logo Inserm-Instituts.jpg">
            <a:extLst>
              <a:ext uri="{FF2B5EF4-FFF2-40B4-BE49-F238E27FC236}">
                <a16:creationId xmlns:a16="http://schemas.microsoft.com/office/drawing/2014/main" id="{195D28E9-2021-5A49-B1EE-7B332E87CAF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4414" y="202031"/>
            <a:ext cx="1504951" cy="376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 name="Groupe 28">
            <a:extLst>
              <a:ext uri="{FF2B5EF4-FFF2-40B4-BE49-F238E27FC236}">
                <a16:creationId xmlns:a16="http://schemas.microsoft.com/office/drawing/2014/main" id="{D779A1BA-45B6-EA48-AA01-2831F636AAE2}"/>
              </a:ext>
            </a:extLst>
          </p:cNvPr>
          <p:cNvGrpSpPr/>
          <p:nvPr/>
        </p:nvGrpSpPr>
        <p:grpSpPr>
          <a:xfrm>
            <a:off x="-24680" y="5305742"/>
            <a:ext cx="1231200" cy="1507634"/>
            <a:chOff x="150300" y="2846397"/>
            <a:chExt cx="1231200" cy="1507634"/>
          </a:xfrm>
          <a:solidFill>
            <a:schemeClr val="bg1"/>
          </a:solidFill>
        </p:grpSpPr>
        <p:sp>
          <p:nvSpPr>
            <p:cNvPr id="30" name="Rectangle 29">
              <a:extLst>
                <a:ext uri="{FF2B5EF4-FFF2-40B4-BE49-F238E27FC236}">
                  <a16:creationId xmlns:a16="http://schemas.microsoft.com/office/drawing/2014/main" id="{548F290A-CBD9-D94E-8849-5754D3F36605}"/>
                </a:ext>
              </a:extLst>
            </p:cNvPr>
            <p:cNvSpPr/>
            <p:nvPr/>
          </p:nvSpPr>
          <p:spPr>
            <a:xfrm>
              <a:off x="378166" y="2846397"/>
              <a:ext cx="854541" cy="987651"/>
            </a:xfrm>
            <a:prstGeom prst="rect">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1" name="Image 30">
              <a:extLst>
                <a:ext uri="{FF2B5EF4-FFF2-40B4-BE49-F238E27FC236}">
                  <a16:creationId xmlns:a16="http://schemas.microsoft.com/office/drawing/2014/main" id="{680B86C0-7BE5-5246-B424-9BA0EF7C7F41}"/>
                </a:ext>
              </a:extLst>
            </p:cNvPr>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150300" y="2986031"/>
              <a:ext cx="1231200" cy="1368000"/>
            </a:xfrm>
            <a:prstGeom prst="rect">
              <a:avLst/>
            </a:prstGeom>
            <a:grpFill/>
            <a:ln>
              <a:solidFill>
                <a:schemeClr val="bg1"/>
              </a:solidFill>
            </a:ln>
          </p:spPr>
        </p:pic>
      </p:grpSp>
      <p:graphicFrame>
        <p:nvGraphicFramePr>
          <p:cNvPr id="12" name="Tableau 11">
            <a:extLst>
              <a:ext uri="{FF2B5EF4-FFF2-40B4-BE49-F238E27FC236}">
                <a16:creationId xmlns:a16="http://schemas.microsoft.com/office/drawing/2014/main" id="{3EFE9CDD-C63B-7B4E-8812-B237EE834388}"/>
              </a:ext>
            </a:extLst>
          </p:cNvPr>
          <p:cNvGraphicFramePr>
            <a:graphicFrameLocks noGrp="1"/>
          </p:cNvGraphicFramePr>
          <p:nvPr>
            <p:extLst>
              <p:ext uri="{D42A27DB-BD31-4B8C-83A1-F6EECF244321}">
                <p14:modId xmlns:p14="http://schemas.microsoft.com/office/powerpoint/2010/main" val="1763505528"/>
              </p:ext>
            </p:extLst>
          </p:nvPr>
        </p:nvGraphicFramePr>
        <p:xfrm>
          <a:off x="1071419" y="1347761"/>
          <a:ext cx="9158998" cy="2926080"/>
        </p:xfrm>
        <a:graphic>
          <a:graphicData uri="http://schemas.openxmlformats.org/drawingml/2006/table">
            <a:tbl>
              <a:tblPr/>
              <a:tblGrid>
                <a:gridCol w="9158998">
                  <a:extLst>
                    <a:ext uri="{9D8B030D-6E8A-4147-A177-3AD203B41FA5}">
                      <a16:colId xmlns:a16="http://schemas.microsoft.com/office/drawing/2014/main" val="3528548094"/>
                    </a:ext>
                  </a:extLst>
                </a:gridCol>
              </a:tblGrid>
              <a:tr h="2926080">
                <a:tc>
                  <a:txBody>
                    <a:bodyPr/>
                    <a:lstStyle/>
                    <a:p>
                      <a:pPr algn="ctr"/>
                      <a:r>
                        <a:rPr lang="fr-FR" sz="4800" b="1" u="sng" kern="1200" dirty="0">
                          <a:solidFill>
                            <a:srgbClr val="002060"/>
                          </a:solidFill>
                          <a:effectLst/>
                          <a:latin typeface="+mn-lt"/>
                          <a:ea typeface="+mn-ea"/>
                          <a:cs typeface="+mn-cs"/>
                        </a:rPr>
                        <a:t>Impact des perturbateurs endocriniens sur la santé </a:t>
                      </a:r>
                      <a:br>
                        <a:rPr lang="fr-FR" sz="4800" b="1" u="sng" kern="1200" dirty="0">
                          <a:solidFill>
                            <a:srgbClr val="002060"/>
                          </a:solidFill>
                          <a:effectLst/>
                          <a:latin typeface="+mn-lt"/>
                          <a:ea typeface="+mn-ea"/>
                          <a:cs typeface="+mn-cs"/>
                        </a:rPr>
                      </a:br>
                      <a:endParaRPr lang="fr-FR" sz="4800" b="1" i="1" u="sng" dirty="0">
                        <a:solidFill>
                          <a:srgbClr val="002060"/>
                        </a:solidFill>
                        <a:effectLst/>
                        <a:latin typeface="+mn-lt"/>
                      </a:endParaRPr>
                    </a:p>
                  </a:txBody>
                  <a:tcPr marL="47625" marR="47625" marT="0" marB="0">
                    <a:lnL>
                      <a:noFill/>
                    </a:lnL>
                    <a:lnR>
                      <a:noFill/>
                    </a:lnR>
                    <a:lnT>
                      <a:noFill/>
                    </a:lnT>
                    <a:lnB>
                      <a:noFill/>
                    </a:lnB>
                  </a:tcPr>
                </a:tc>
                <a:extLst>
                  <a:ext uri="{0D108BD9-81ED-4DB2-BD59-A6C34878D82A}">
                    <a16:rowId xmlns:a16="http://schemas.microsoft.com/office/drawing/2014/main" val="3822671816"/>
                  </a:ext>
                </a:extLst>
              </a:tr>
            </a:tbl>
          </a:graphicData>
        </a:graphic>
      </p:graphicFrame>
      <p:sp>
        <p:nvSpPr>
          <p:cNvPr id="2" name="ZoneTexte 1">
            <a:extLst>
              <a:ext uri="{FF2B5EF4-FFF2-40B4-BE49-F238E27FC236}">
                <a16:creationId xmlns:a16="http://schemas.microsoft.com/office/drawing/2014/main" id="{7AFAE4E7-E764-93B3-A0A5-0AF1A6F20043}"/>
              </a:ext>
            </a:extLst>
          </p:cNvPr>
          <p:cNvSpPr txBox="1"/>
          <p:nvPr/>
        </p:nvSpPr>
        <p:spPr>
          <a:xfrm>
            <a:off x="4818094" y="3789040"/>
            <a:ext cx="2198487" cy="1200329"/>
          </a:xfrm>
          <a:prstGeom prst="rect">
            <a:avLst/>
          </a:prstGeom>
          <a:noFill/>
        </p:spPr>
        <p:txBody>
          <a:bodyPr wrap="none" rtlCol="0">
            <a:spAutoFit/>
          </a:bodyPr>
          <a:lstStyle/>
          <a:p>
            <a:pPr algn="ctr"/>
            <a:r>
              <a:rPr lang="fr-FR" sz="1800" b="1" i="1" dirty="0"/>
              <a:t>Symposium CREER</a:t>
            </a:r>
          </a:p>
          <a:p>
            <a:pPr algn="ctr"/>
            <a:r>
              <a:rPr lang="fr-FR" sz="1800" b="1" i="1" dirty="0"/>
              <a:t>Boulogne-Billancourt</a:t>
            </a:r>
          </a:p>
          <a:p>
            <a:pPr algn="ctr"/>
            <a:r>
              <a:rPr lang="fr-FR" sz="1800" b="1" i="1" dirty="0"/>
              <a:t>20 Sept 2025</a:t>
            </a:r>
          </a:p>
          <a:p>
            <a:pPr algn="ctr"/>
            <a:endParaRPr lang="fr-FR" sz="1800" b="1" i="1" dirty="0"/>
          </a:p>
        </p:txBody>
      </p:sp>
    </p:spTree>
    <p:extLst>
      <p:ext uri="{BB962C8B-B14F-4D97-AF65-F5344CB8AC3E}">
        <p14:creationId xmlns:p14="http://schemas.microsoft.com/office/powerpoint/2010/main" val="2164799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60784" y="5333"/>
            <a:ext cx="720725" cy="269240"/>
          </a:xfrm>
          <a:prstGeom prst="rect">
            <a:avLst/>
          </a:prstGeom>
        </p:spPr>
        <p:txBody>
          <a:bodyPr vert="horz" wrap="square" lIns="0" tIns="12700" rIns="0" bIns="0" rtlCol="0">
            <a:spAutoFit/>
          </a:bodyPr>
          <a:lstStyle/>
          <a:p>
            <a:pPr marL="12700">
              <a:lnSpc>
                <a:spcPct val="100000"/>
              </a:lnSpc>
              <a:spcBef>
                <a:spcPts val="100"/>
              </a:spcBef>
            </a:pPr>
            <a:r>
              <a:rPr sz="1200" i="1" spc="-10" dirty="0">
                <a:solidFill>
                  <a:srgbClr val="FF3300"/>
                </a:solidFill>
                <a:latin typeface="Comic Sans MS"/>
                <a:cs typeface="Comic Sans MS"/>
              </a:rPr>
              <a:t>En</a:t>
            </a:r>
            <a:r>
              <a:rPr sz="1400" i="1" spc="-10" dirty="0">
                <a:solidFill>
                  <a:srgbClr val="FF3300"/>
                </a:solidFill>
                <a:latin typeface="Comic Sans MS"/>
                <a:cs typeface="Comic Sans MS"/>
              </a:rPr>
              <a:t>For</a:t>
            </a:r>
            <a:r>
              <a:rPr sz="1600" i="1" spc="-10" dirty="0">
                <a:solidFill>
                  <a:srgbClr val="FF3300"/>
                </a:solidFill>
                <a:latin typeface="Comic Sans MS"/>
                <a:cs typeface="Comic Sans MS"/>
              </a:rPr>
              <a:t>Cé</a:t>
            </a:r>
            <a:endParaRPr sz="1600">
              <a:latin typeface="Comic Sans MS"/>
              <a:cs typeface="Comic Sans MS"/>
            </a:endParaRPr>
          </a:p>
        </p:txBody>
      </p:sp>
      <p:sp>
        <p:nvSpPr>
          <p:cNvPr id="3" name="object 3"/>
          <p:cNvSpPr txBox="1"/>
          <p:nvPr/>
        </p:nvSpPr>
        <p:spPr>
          <a:xfrm>
            <a:off x="78739" y="22859"/>
            <a:ext cx="346710" cy="269240"/>
          </a:xfrm>
          <a:prstGeom prst="rect">
            <a:avLst/>
          </a:prstGeom>
        </p:spPr>
        <p:txBody>
          <a:bodyPr vert="horz" wrap="square" lIns="0" tIns="12700" rIns="0" bIns="0" rtlCol="0">
            <a:spAutoFit/>
          </a:bodyPr>
          <a:lstStyle/>
          <a:p>
            <a:pPr marL="12700">
              <a:lnSpc>
                <a:spcPct val="100000"/>
              </a:lnSpc>
              <a:spcBef>
                <a:spcPts val="100"/>
              </a:spcBef>
            </a:pPr>
            <a:r>
              <a:rPr sz="1200" i="1" spc="-25" dirty="0">
                <a:solidFill>
                  <a:srgbClr val="FF0000"/>
                </a:solidFill>
                <a:latin typeface="Comic Sans MS"/>
                <a:cs typeface="Comic Sans MS"/>
              </a:rPr>
              <a:t>I</a:t>
            </a:r>
            <a:r>
              <a:rPr sz="1400" i="1" spc="-25" dirty="0">
                <a:solidFill>
                  <a:srgbClr val="FF0000"/>
                </a:solidFill>
                <a:latin typeface="Comic Sans MS"/>
                <a:cs typeface="Comic Sans MS"/>
              </a:rPr>
              <a:t>E</a:t>
            </a:r>
            <a:r>
              <a:rPr sz="1600" i="1" spc="-25" dirty="0">
                <a:solidFill>
                  <a:srgbClr val="FF0000"/>
                </a:solidFill>
                <a:latin typeface="Comic Sans MS"/>
                <a:cs typeface="Comic Sans MS"/>
              </a:rPr>
              <a:t>É</a:t>
            </a:r>
            <a:endParaRPr sz="1600">
              <a:latin typeface="Comic Sans MS"/>
              <a:cs typeface="Comic Sans MS"/>
            </a:endParaRPr>
          </a:p>
        </p:txBody>
      </p:sp>
      <p:sp>
        <p:nvSpPr>
          <p:cNvPr id="4" name="object 4"/>
          <p:cNvSpPr txBox="1"/>
          <p:nvPr/>
        </p:nvSpPr>
        <p:spPr>
          <a:xfrm>
            <a:off x="9920858" y="6537007"/>
            <a:ext cx="204470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omic Sans MS"/>
                <a:cs typeface="Comic Sans MS"/>
              </a:rPr>
              <a:t>https://expendo.charite.de/</a:t>
            </a:r>
            <a:endParaRPr sz="1200">
              <a:latin typeface="Comic Sans MS"/>
              <a:cs typeface="Comic Sans MS"/>
            </a:endParaRPr>
          </a:p>
        </p:txBody>
      </p:sp>
      <p:pic>
        <p:nvPicPr>
          <p:cNvPr id="5" name="object 5"/>
          <p:cNvPicPr/>
          <p:nvPr/>
        </p:nvPicPr>
        <p:blipFill>
          <a:blip r:embed="rId2" cstate="print"/>
          <a:stretch>
            <a:fillRect/>
          </a:stretch>
        </p:blipFill>
        <p:spPr>
          <a:xfrm>
            <a:off x="1971183" y="5340243"/>
            <a:ext cx="2640705" cy="869230"/>
          </a:xfrm>
          <a:prstGeom prst="rect">
            <a:avLst/>
          </a:prstGeom>
        </p:spPr>
      </p:pic>
      <p:pic>
        <p:nvPicPr>
          <p:cNvPr id="6" name="object 6"/>
          <p:cNvPicPr/>
          <p:nvPr/>
        </p:nvPicPr>
        <p:blipFill>
          <a:blip r:embed="rId3" cstate="print"/>
          <a:stretch>
            <a:fillRect/>
          </a:stretch>
        </p:blipFill>
        <p:spPr>
          <a:xfrm>
            <a:off x="1819046" y="1214529"/>
            <a:ext cx="3239262" cy="3438750"/>
          </a:xfrm>
          <a:prstGeom prst="rect">
            <a:avLst/>
          </a:prstGeom>
        </p:spPr>
      </p:pic>
      <p:pic>
        <p:nvPicPr>
          <p:cNvPr id="7" name="object 7"/>
          <p:cNvPicPr/>
          <p:nvPr/>
        </p:nvPicPr>
        <p:blipFill>
          <a:blip r:embed="rId4" cstate="print"/>
          <a:stretch>
            <a:fillRect/>
          </a:stretch>
        </p:blipFill>
        <p:spPr>
          <a:xfrm>
            <a:off x="7972777" y="4820259"/>
            <a:ext cx="2077155" cy="1375867"/>
          </a:xfrm>
          <a:prstGeom prst="rect">
            <a:avLst/>
          </a:prstGeom>
        </p:spPr>
      </p:pic>
      <p:sp>
        <p:nvSpPr>
          <p:cNvPr id="8" name="object 8"/>
          <p:cNvSpPr txBox="1"/>
          <p:nvPr/>
        </p:nvSpPr>
        <p:spPr>
          <a:xfrm>
            <a:off x="8385429" y="6263976"/>
            <a:ext cx="1434465" cy="314960"/>
          </a:xfrm>
          <a:prstGeom prst="rect">
            <a:avLst/>
          </a:prstGeom>
        </p:spPr>
        <p:txBody>
          <a:bodyPr vert="horz" wrap="square" lIns="0" tIns="12065" rIns="0" bIns="0" rtlCol="0">
            <a:spAutoFit/>
          </a:bodyPr>
          <a:lstStyle/>
          <a:p>
            <a:pPr marL="12700">
              <a:lnSpc>
                <a:spcPct val="100000"/>
              </a:lnSpc>
              <a:spcBef>
                <a:spcPts val="95"/>
              </a:spcBef>
            </a:pPr>
            <a:r>
              <a:rPr sz="1800" b="1" i="1" spc="-10" dirty="0">
                <a:latin typeface="Arial"/>
                <a:cs typeface="Arial"/>
              </a:rPr>
              <a:t>estradiol-</a:t>
            </a:r>
            <a:r>
              <a:rPr sz="1800" b="1" i="1" spc="-25" dirty="0">
                <a:latin typeface="Arial"/>
                <a:cs typeface="Arial"/>
              </a:rPr>
              <a:t>17</a:t>
            </a:r>
            <a:r>
              <a:rPr sz="1900" b="1" i="1" spc="-25" dirty="0">
                <a:latin typeface="Symbol"/>
                <a:cs typeface="Symbol"/>
              </a:rPr>
              <a:t></a:t>
            </a:r>
            <a:endParaRPr sz="1900">
              <a:latin typeface="Symbol"/>
              <a:cs typeface="Symbol"/>
            </a:endParaRPr>
          </a:p>
        </p:txBody>
      </p:sp>
      <p:sp>
        <p:nvSpPr>
          <p:cNvPr id="9" name="object 9"/>
          <p:cNvSpPr txBox="1"/>
          <p:nvPr/>
        </p:nvSpPr>
        <p:spPr>
          <a:xfrm>
            <a:off x="6175375" y="6276340"/>
            <a:ext cx="495934" cy="299720"/>
          </a:xfrm>
          <a:prstGeom prst="rect">
            <a:avLst/>
          </a:prstGeom>
        </p:spPr>
        <p:txBody>
          <a:bodyPr vert="horz" wrap="square" lIns="0" tIns="12700" rIns="0" bIns="0" rtlCol="0">
            <a:spAutoFit/>
          </a:bodyPr>
          <a:lstStyle/>
          <a:p>
            <a:pPr marL="12700">
              <a:lnSpc>
                <a:spcPct val="100000"/>
              </a:lnSpc>
              <a:spcBef>
                <a:spcPts val="100"/>
              </a:spcBef>
            </a:pPr>
            <a:r>
              <a:rPr sz="1800" b="1" i="1" spc="-25" dirty="0">
                <a:latin typeface="Arial"/>
                <a:cs typeface="Arial"/>
              </a:rPr>
              <a:t>DES</a:t>
            </a:r>
            <a:endParaRPr sz="1800">
              <a:latin typeface="Arial"/>
              <a:cs typeface="Arial"/>
            </a:endParaRPr>
          </a:p>
        </p:txBody>
      </p:sp>
      <p:sp>
        <p:nvSpPr>
          <p:cNvPr id="10" name="object 10"/>
          <p:cNvSpPr txBox="1"/>
          <p:nvPr/>
        </p:nvSpPr>
        <p:spPr>
          <a:xfrm>
            <a:off x="4879975" y="5587682"/>
            <a:ext cx="19304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Symbol"/>
                <a:cs typeface="Symbol"/>
              </a:rPr>
              <a:t></a:t>
            </a:r>
            <a:endParaRPr sz="2400">
              <a:latin typeface="Symbol"/>
              <a:cs typeface="Symbol"/>
            </a:endParaRPr>
          </a:p>
        </p:txBody>
      </p:sp>
      <p:sp>
        <p:nvSpPr>
          <p:cNvPr id="11" name="object 11"/>
          <p:cNvSpPr txBox="1"/>
          <p:nvPr/>
        </p:nvSpPr>
        <p:spPr>
          <a:xfrm>
            <a:off x="5095875" y="1146175"/>
            <a:ext cx="5107940" cy="1320800"/>
          </a:xfrm>
          <a:prstGeom prst="rect">
            <a:avLst/>
          </a:prstGeom>
        </p:spPr>
        <p:txBody>
          <a:bodyPr vert="horz" wrap="square" lIns="0" tIns="12700" rIns="0" bIns="0" rtlCol="0">
            <a:spAutoFit/>
          </a:bodyPr>
          <a:lstStyle/>
          <a:p>
            <a:pPr marL="236854" marR="5080" indent="-224790">
              <a:lnSpc>
                <a:spcPct val="100000"/>
              </a:lnSpc>
              <a:spcBef>
                <a:spcPts val="100"/>
              </a:spcBef>
              <a:buChar char="•"/>
              <a:tabLst>
                <a:tab pos="237490" algn="l"/>
              </a:tabLst>
            </a:pPr>
            <a:r>
              <a:rPr sz="2000" dirty="0">
                <a:latin typeface="Comic Sans MS"/>
                <a:cs typeface="Comic Sans MS"/>
              </a:rPr>
              <a:t>1938: first</a:t>
            </a:r>
            <a:r>
              <a:rPr sz="2000" spc="-20" dirty="0">
                <a:latin typeface="Comic Sans MS"/>
                <a:cs typeface="Comic Sans MS"/>
              </a:rPr>
              <a:t> </a:t>
            </a:r>
            <a:r>
              <a:rPr sz="2000" dirty="0">
                <a:latin typeface="Comic Sans MS"/>
                <a:cs typeface="Comic Sans MS"/>
              </a:rPr>
              <a:t>synthetic</a:t>
            </a:r>
            <a:r>
              <a:rPr sz="2000" spc="-30" dirty="0">
                <a:latin typeface="Comic Sans MS"/>
                <a:cs typeface="Comic Sans MS"/>
              </a:rPr>
              <a:t> </a:t>
            </a:r>
            <a:r>
              <a:rPr sz="2000" dirty="0">
                <a:latin typeface="Comic Sans MS"/>
                <a:cs typeface="Comic Sans MS"/>
              </a:rPr>
              <a:t>agent</a:t>
            </a:r>
            <a:r>
              <a:rPr sz="2000" spc="-10" dirty="0">
                <a:latin typeface="Comic Sans MS"/>
                <a:cs typeface="Comic Sans MS"/>
              </a:rPr>
              <a:t> specifically </a:t>
            </a:r>
            <a:r>
              <a:rPr sz="2000" dirty="0">
                <a:latin typeface="Comic Sans MS"/>
                <a:cs typeface="Comic Sans MS"/>
              </a:rPr>
              <a:t>designed</a:t>
            </a:r>
            <a:r>
              <a:rPr sz="2000" spc="-10" dirty="0">
                <a:latin typeface="Comic Sans MS"/>
                <a:cs typeface="Comic Sans MS"/>
              </a:rPr>
              <a:t> </a:t>
            </a:r>
            <a:r>
              <a:rPr sz="2000" dirty="0">
                <a:latin typeface="Comic Sans MS"/>
                <a:cs typeface="Comic Sans MS"/>
              </a:rPr>
              <a:t>to</a:t>
            </a:r>
            <a:r>
              <a:rPr sz="2000" spc="-15" dirty="0">
                <a:latin typeface="Comic Sans MS"/>
                <a:cs typeface="Comic Sans MS"/>
              </a:rPr>
              <a:t> </a:t>
            </a:r>
            <a:r>
              <a:rPr sz="2000" dirty="0">
                <a:latin typeface="Comic Sans MS"/>
                <a:cs typeface="Comic Sans MS"/>
              </a:rPr>
              <a:t>have</a:t>
            </a:r>
            <a:r>
              <a:rPr sz="2000" spc="-10" dirty="0">
                <a:latin typeface="Comic Sans MS"/>
                <a:cs typeface="Comic Sans MS"/>
              </a:rPr>
              <a:t> </a:t>
            </a:r>
            <a:r>
              <a:rPr sz="2000" dirty="0">
                <a:latin typeface="Comic Sans MS"/>
                <a:cs typeface="Comic Sans MS"/>
              </a:rPr>
              <a:t>high</a:t>
            </a:r>
            <a:r>
              <a:rPr sz="2000" spc="-25" dirty="0">
                <a:latin typeface="Comic Sans MS"/>
                <a:cs typeface="Comic Sans MS"/>
              </a:rPr>
              <a:t> </a:t>
            </a:r>
            <a:r>
              <a:rPr sz="2000" dirty="0">
                <a:latin typeface="Comic Sans MS"/>
                <a:cs typeface="Comic Sans MS"/>
              </a:rPr>
              <a:t>estrogenic</a:t>
            </a:r>
            <a:r>
              <a:rPr sz="2000" spc="5" dirty="0">
                <a:latin typeface="Comic Sans MS"/>
                <a:cs typeface="Comic Sans MS"/>
              </a:rPr>
              <a:t> </a:t>
            </a:r>
            <a:r>
              <a:rPr sz="2000" spc="-10" dirty="0">
                <a:latin typeface="Comic Sans MS"/>
                <a:cs typeface="Comic Sans MS"/>
              </a:rPr>
              <a:t>activity</a:t>
            </a:r>
            <a:endParaRPr sz="2000">
              <a:latin typeface="Comic Sans MS"/>
              <a:cs typeface="Comic Sans MS"/>
            </a:endParaRPr>
          </a:p>
          <a:p>
            <a:pPr marL="236854" marR="853440" indent="-224790">
              <a:lnSpc>
                <a:spcPct val="100000"/>
              </a:lnSpc>
              <a:spcBef>
                <a:spcPts val="600"/>
              </a:spcBef>
              <a:buChar char="•"/>
              <a:tabLst>
                <a:tab pos="237490" algn="l"/>
              </a:tabLst>
            </a:pPr>
            <a:r>
              <a:rPr sz="2000" dirty="0">
                <a:latin typeface="Comic Sans MS"/>
                <a:cs typeface="Comic Sans MS"/>
              </a:rPr>
              <a:t>prescribed</a:t>
            </a:r>
            <a:r>
              <a:rPr sz="2000" spc="-5" dirty="0">
                <a:latin typeface="Comic Sans MS"/>
                <a:cs typeface="Comic Sans MS"/>
              </a:rPr>
              <a:t> </a:t>
            </a:r>
            <a:r>
              <a:rPr sz="2000" dirty="0">
                <a:latin typeface="Comic Sans MS"/>
                <a:cs typeface="Comic Sans MS"/>
              </a:rPr>
              <a:t>widely</a:t>
            </a:r>
            <a:r>
              <a:rPr sz="2000" spc="-15" dirty="0">
                <a:latin typeface="Comic Sans MS"/>
                <a:cs typeface="Comic Sans MS"/>
              </a:rPr>
              <a:t> </a:t>
            </a:r>
            <a:r>
              <a:rPr sz="2000" dirty="0">
                <a:latin typeface="Comic Sans MS"/>
                <a:cs typeface="Comic Sans MS"/>
              </a:rPr>
              <a:t>in</a:t>
            </a:r>
            <a:r>
              <a:rPr sz="2000" spc="-10" dirty="0">
                <a:latin typeface="Comic Sans MS"/>
                <a:cs typeface="Comic Sans MS"/>
              </a:rPr>
              <a:t> </a:t>
            </a:r>
            <a:r>
              <a:rPr sz="2000" dirty="0">
                <a:latin typeface="Comic Sans MS"/>
                <a:cs typeface="Comic Sans MS"/>
              </a:rPr>
              <a:t>1950s+</a:t>
            </a:r>
            <a:r>
              <a:rPr sz="2000" spc="5" dirty="0">
                <a:latin typeface="Comic Sans MS"/>
                <a:cs typeface="Comic Sans MS"/>
              </a:rPr>
              <a:t> </a:t>
            </a:r>
            <a:r>
              <a:rPr sz="2000" spc="-25" dirty="0">
                <a:latin typeface="Comic Sans MS"/>
                <a:cs typeface="Comic Sans MS"/>
              </a:rPr>
              <a:t>for </a:t>
            </a:r>
            <a:r>
              <a:rPr sz="2000" dirty="0">
                <a:latin typeface="Comic Sans MS"/>
                <a:cs typeface="Comic Sans MS"/>
              </a:rPr>
              <a:t>difficult/complicated</a:t>
            </a:r>
            <a:r>
              <a:rPr sz="2000" spc="-55" dirty="0">
                <a:latin typeface="Comic Sans MS"/>
                <a:cs typeface="Comic Sans MS"/>
              </a:rPr>
              <a:t> </a:t>
            </a:r>
            <a:r>
              <a:rPr sz="2000" spc="-10" dirty="0">
                <a:latin typeface="Comic Sans MS"/>
                <a:cs typeface="Comic Sans MS"/>
              </a:rPr>
              <a:t>pregnancies</a:t>
            </a:r>
            <a:endParaRPr sz="2000">
              <a:latin typeface="Comic Sans MS"/>
              <a:cs typeface="Comic Sans MS"/>
            </a:endParaRPr>
          </a:p>
        </p:txBody>
      </p:sp>
      <p:sp>
        <p:nvSpPr>
          <p:cNvPr id="12" name="object 12"/>
          <p:cNvSpPr txBox="1"/>
          <p:nvPr/>
        </p:nvSpPr>
        <p:spPr>
          <a:xfrm>
            <a:off x="5791834" y="2667635"/>
            <a:ext cx="4419600" cy="2033270"/>
          </a:xfrm>
          <a:prstGeom prst="rect">
            <a:avLst/>
          </a:prstGeom>
          <a:ln w="19050">
            <a:solidFill>
              <a:srgbClr val="EC7C30"/>
            </a:solidFill>
          </a:ln>
        </p:spPr>
        <p:txBody>
          <a:bodyPr vert="horz" wrap="square" lIns="0" tIns="39369" rIns="0" bIns="0" rtlCol="0">
            <a:spAutoFit/>
          </a:bodyPr>
          <a:lstStyle/>
          <a:p>
            <a:pPr marL="90805" marR="137160">
              <a:lnSpc>
                <a:spcPct val="100000"/>
              </a:lnSpc>
              <a:spcBef>
                <a:spcPts val="309"/>
              </a:spcBef>
            </a:pPr>
            <a:r>
              <a:rPr sz="1800" i="1" spc="-10" dirty="0">
                <a:latin typeface="Arial"/>
                <a:cs typeface="Arial"/>
              </a:rPr>
              <a:t>"Recommended</a:t>
            </a:r>
            <a:r>
              <a:rPr sz="1800" i="1" spc="-25" dirty="0">
                <a:latin typeface="Arial"/>
                <a:cs typeface="Arial"/>
              </a:rPr>
              <a:t> </a:t>
            </a:r>
            <a:r>
              <a:rPr sz="1800" i="1" dirty="0">
                <a:latin typeface="Arial"/>
                <a:cs typeface="Arial"/>
              </a:rPr>
              <a:t>for</a:t>
            </a:r>
            <a:r>
              <a:rPr sz="1800" i="1" spc="-50" dirty="0">
                <a:latin typeface="Arial"/>
                <a:cs typeface="Arial"/>
              </a:rPr>
              <a:t> </a:t>
            </a:r>
            <a:r>
              <a:rPr sz="1800" i="1" dirty="0">
                <a:latin typeface="Arial"/>
                <a:cs typeface="Arial"/>
              </a:rPr>
              <a:t>routine</a:t>
            </a:r>
            <a:r>
              <a:rPr sz="1800" i="1" spc="-50" dirty="0">
                <a:latin typeface="Arial"/>
                <a:cs typeface="Arial"/>
              </a:rPr>
              <a:t> </a:t>
            </a:r>
            <a:r>
              <a:rPr sz="1800" i="1" spc="-10" dirty="0">
                <a:latin typeface="Arial"/>
                <a:cs typeface="Arial"/>
              </a:rPr>
              <a:t>prophylaxis</a:t>
            </a:r>
            <a:r>
              <a:rPr sz="1800" i="1" spc="-55" dirty="0">
                <a:latin typeface="Arial"/>
                <a:cs typeface="Arial"/>
              </a:rPr>
              <a:t> </a:t>
            </a:r>
            <a:r>
              <a:rPr sz="1800" i="1" spc="-25" dirty="0">
                <a:latin typeface="Arial"/>
                <a:cs typeface="Arial"/>
              </a:rPr>
              <a:t>in </a:t>
            </a:r>
            <a:r>
              <a:rPr sz="1800" i="1" dirty="0">
                <a:latin typeface="Arial"/>
                <a:cs typeface="Arial"/>
              </a:rPr>
              <a:t>ALL</a:t>
            </a:r>
            <a:r>
              <a:rPr sz="1800" i="1" spc="-65" dirty="0">
                <a:latin typeface="Arial"/>
                <a:cs typeface="Arial"/>
              </a:rPr>
              <a:t> </a:t>
            </a:r>
            <a:r>
              <a:rPr sz="1800" i="1" dirty="0">
                <a:latin typeface="Arial"/>
                <a:cs typeface="Arial"/>
              </a:rPr>
              <a:t>pregnancies...</a:t>
            </a:r>
            <a:r>
              <a:rPr sz="1800" i="1" spc="-30" dirty="0">
                <a:latin typeface="Arial"/>
                <a:cs typeface="Arial"/>
              </a:rPr>
              <a:t> </a:t>
            </a:r>
            <a:r>
              <a:rPr sz="1800" i="1" dirty="0">
                <a:latin typeface="Arial"/>
                <a:cs typeface="Arial"/>
              </a:rPr>
              <a:t>96</a:t>
            </a:r>
            <a:r>
              <a:rPr sz="1800" i="1" spc="-25" dirty="0">
                <a:latin typeface="Arial"/>
                <a:cs typeface="Arial"/>
              </a:rPr>
              <a:t> </a:t>
            </a:r>
            <a:r>
              <a:rPr sz="1800" i="1" dirty="0">
                <a:latin typeface="Arial"/>
                <a:cs typeface="Arial"/>
              </a:rPr>
              <a:t>per</a:t>
            </a:r>
            <a:r>
              <a:rPr sz="1800" i="1" spc="-35" dirty="0">
                <a:latin typeface="Arial"/>
                <a:cs typeface="Arial"/>
              </a:rPr>
              <a:t> </a:t>
            </a:r>
            <a:r>
              <a:rPr sz="1800" i="1" dirty="0">
                <a:latin typeface="Arial"/>
                <a:cs typeface="Arial"/>
              </a:rPr>
              <a:t>cent</a:t>
            </a:r>
            <a:r>
              <a:rPr sz="1800" i="1" spc="-35" dirty="0">
                <a:latin typeface="Arial"/>
                <a:cs typeface="Arial"/>
              </a:rPr>
              <a:t> </a:t>
            </a:r>
            <a:r>
              <a:rPr sz="1800" i="1" spc="-20" dirty="0">
                <a:latin typeface="Arial"/>
                <a:cs typeface="Arial"/>
              </a:rPr>
              <a:t>live </a:t>
            </a:r>
            <a:r>
              <a:rPr sz="1800" i="1" dirty="0">
                <a:latin typeface="Arial"/>
                <a:cs typeface="Arial"/>
              </a:rPr>
              <a:t>delivery</a:t>
            </a:r>
            <a:r>
              <a:rPr sz="1800" i="1" spc="-35" dirty="0">
                <a:latin typeface="Arial"/>
                <a:cs typeface="Arial"/>
              </a:rPr>
              <a:t> </a:t>
            </a:r>
            <a:r>
              <a:rPr sz="1800" i="1" dirty="0">
                <a:latin typeface="Arial"/>
                <a:cs typeface="Arial"/>
              </a:rPr>
              <a:t>with</a:t>
            </a:r>
            <a:r>
              <a:rPr sz="1800" i="1" spc="-25" dirty="0">
                <a:latin typeface="Arial"/>
                <a:cs typeface="Arial"/>
              </a:rPr>
              <a:t> </a:t>
            </a:r>
            <a:r>
              <a:rPr sz="1800" i="1" dirty="0">
                <a:latin typeface="Arial"/>
                <a:cs typeface="Arial"/>
              </a:rPr>
              <a:t>desPLEX</a:t>
            </a:r>
            <a:r>
              <a:rPr sz="1800" i="1" spc="-15" dirty="0">
                <a:latin typeface="Arial"/>
                <a:cs typeface="Arial"/>
              </a:rPr>
              <a:t> </a:t>
            </a:r>
            <a:r>
              <a:rPr sz="1800" i="1" dirty="0">
                <a:latin typeface="Arial"/>
                <a:cs typeface="Arial"/>
              </a:rPr>
              <a:t>in</a:t>
            </a:r>
            <a:r>
              <a:rPr sz="1800" i="1" spc="-25" dirty="0">
                <a:latin typeface="Arial"/>
                <a:cs typeface="Arial"/>
              </a:rPr>
              <a:t> </a:t>
            </a:r>
            <a:r>
              <a:rPr sz="1800" i="1" dirty="0">
                <a:latin typeface="Arial"/>
                <a:cs typeface="Arial"/>
              </a:rPr>
              <a:t>one</a:t>
            </a:r>
            <a:r>
              <a:rPr sz="1800" i="1" spc="-25" dirty="0">
                <a:latin typeface="Arial"/>
                <a:cs typeface="Arial"/>
              </a:rPr>
              <a:t> </a:t>
            </a:r>
            <a:r>
              <a:rPr sz="1800" i="1" dirty="0">
                <a:latin typeface="Arial"/>
                <a:cs typeface="Arial"/>
              </a:rPr>
              <a:t>series</a:t>
            </a:r>
            <a:r>
              <a:rPr sz="1800" i="1" spc="-15" dirty="0">
                <a:latin typeface="Arial"/>
                <a:cs typeface="Arial"/>
              </a:rPr>
              <a:t> </a:t>
            </a:r>
            <a:r>
              <a:rPr sz="1800" i="1" spc="-25" dirty="0">
                <a:latin typeface="Arial"/>
                <a:cs typeface="Arial"/>
              </a:rPr>
              <a:t>of </a:t>
            </a:r>
            <a:r>
              <a:rPr sz="1800" i="1" dirty="0">
                <a:latin typeface="Arial"/>
                <a:cs typeface="Arial"/>
              </a:rPr>
              <a:t>1200</a:t>
            </a:r>
            <a:r>
              <a:rPr sz="1800" i="1" spc="-40" dirty="0">
                <a:latin typeface="Arial"/>
                <a:cs typeface="Arial"/>
              </a:rPr>
              <a:t> </a:t>
            </a:r>
            <a:r>
              <a:rPr sz="1800" i="1" dirty="0">
                <a:latin typeface="Arial"/>
                <a:cs typeface="Arial"/>
              </a:rPr>
              <a:t>patients</a:t>
            </a:r>
            <a:r>
              <a:rPr sz="1800" i="1" spc="-25" dirty="0">
                <a:latin typeface="Arial"/>
                <a:cs typeface="Arial"/>
              </a:rPr>
              <a:t> </a:t>
            </a:r>
            <a:r>
              <a:rPr sz="1800" i="1" dirty="0">
                <a:latin typeface="Arial"/>
                <a:cs typeface="Arial"/>
              </a:rPr>
              <a:t>-</a:t>
            </a:r>
            <a:r>
              <a:rPr sz="1800" i="1" spc="-25" dirty="0">
                <a:latin typeface="Arial"/>
                <a:cs typeface="Arial"/>
              </a:rPr>
              <a:t> </a:t>
            </a:r>
            <a:r>
              <a:rPr sz="1800" i="1" dirty="0">
                <a:latin typeface="Arial"/>
                <a:cs typeface="Arial"/>
              </a:rPr>
              <a:t>bigger</a:t>
            </a:r>
            <a:r>
              <a:rPr sz="1800" i="1" spc="-30" dirty="0">
                <a:latin typeface="Arial"/>
                <a:cs typeface="Arial"/>
              </a:rPr>
              <a:t> </a:t>
            </a:r>
            <a:r>
              <a:rPr sz="1800" i="1" dirty="0">
                <a:latin typeface="Arial"/>
                <a:cs typeface="Arial"/>
              </a:rPr>
              <a:t>and</a:t>
            </a:r>
            <a:r>
              <a:rPr sz="1800" i="1" spc="-30" dirty="0">
                <a:latin typeface="Arial"/>
                <a:cs typeface="Arial"/>
              </a:rPr>
              <a:t> </a:t>
            </a:r>
            <a:r>
              <a:rPr sz="1800" i="1" spc="-10" dirty="0">
                <a:latin typeface="Arial"/>
                <a:cs typeface="Arial"/>
              </a:rPr>
              <a:t>stronger </a:t>
            </a:r>
            <a:r>
              <a:rPr sz="1800" i="1" dirty="0">
                <a:latin typeface="Arial"/>
                <a:cs typeface="Arial"/>
              </a:rPr>
              <a:t>babies,</a:t>
            </a:r>
            <a:r>
              <a:rPr sz="1800" i="1" spc="-30" dirty="0">
                <a:latin typeface="Arial"/>
                <a:cs typeface="Arial"/>
              </a:rPr>
              <a:t> </a:t>
            </a:r>
            <a:r>
              <a:rPr sz="1800" i="1" dirty="0">
                <a:latin typeface="Arial"/>
                <a:cs typeface="Arial"/>
              </a:rPr>
              <a:t>too.</a:t>
            </a:r>
            <a:r>
              <a:rPr sz="1800" i="1" spc="-20" dirty="0">
                <a:latin typeface="Arial"/>
                <a:cs typeface="Arial"/>
              </a:rPr>
              <a:t> </a:t>
            </a:r>
            <a:r>
              <a:rPr sz="1800" i="1" dirty="0">
                <a:latin typeface="Arial"/>
                <a:cs typeface="Arial"/>
              </a:rPr>
              <a:t>No</a:t>
            </a:r>
            <a:r>
              <a:rPr sz="1800" i="1" spc="-20" dirty="0">
                <a:latin typeface="Arial"/>
                <a:cs typeface="Arial"/>
              </a:rPr>
              <a:t> </a:t>
            </a:r>
            <a:r>
              <a:rPr sz="1800" i="1" dirty="0">
                <a:latin typeface="Arial"/>
                <a:cs typeface="Arial"/>
              </a:rPr>
              <a:t>gastric</a:t>
            </a:r>
            <a:r>
              <a:rPr sz="1800" i="1" spc="-25" dirty="0">
                <a:latin typeface="Arial"/>
                <a:cs typeface="Arial"/>
              </a:rPr>
              <a:t> </a:t>
            </a:r>
            <a:r>
              <a:rPr sz="1800" i="1" dirty="0">
                <a:latin typeface="Arial"/>
                <a:cs typeface="Arial"/>
              </a:rPr>
              <a:t>or</a:t>
            </a:r>
            <a:r>
              <a:rPr sz="1800" i="1" spc="-25" dirty="0">
                <a:latin typeface="Arial"/>
                <a:cs typeface="Arial"/>
              </a:rPr>
              <a:t> </a:t>
            </a:r>
            <a:r>
              <a:rPr sz="1800" i="1" dirty="0">
                <a:latin typeface="Arial"/>
                <a:cs typeface="Arial"/>
              </a:rPr>
              <a:t>other</a:t>
            </a:r>
            <a:r>
              <a:rPr sz="1800" i="1" spc="-25" dirty="0">
                <a:latin typeface="Arial"/>
                <a:cs typeface="Arial"/>
              </a:rPr>
              <a:t> </a:t>
            </a:r>
            <a:r>
              <a:rPr sz="1800" i="1" spc="-20" dirty="0">
                <a:latin typeface="Arial"/>
                <a:cs typeface="Arial"/>
              </a:rPr>
              <a:t>side </a:t>
            </a:r>
            <a:r>
              <a:rPr sz="1800" i="1" dirty="0">
                <a:latin typeface="Arial"/>
                <a:cs typeface="Arial"/>
              </a:rPr>
              <a:t>effects</a:t>
            </a:r>
            <a:r>
              <a:rPr sz="1800" i="1" spc="-35" dirty="0">
                <a:latin typeface="Arial"/>
                <a:cs typeface="Arial"/>
              </a:rPr>
              <a:t> </a:t>
            </a:r>
            <a:r>
              <a:rPr sz="1800" i="1" dirty="0">
                <a:latin typeface="Arial"/>
                <a:cs typeface="Arial"/>
              </a:rPr>
              <a:t>with</a:t>
            </a:r>
            <a:r>
              <a:rPr sz="1800" i="1" spc="-20" dirty="0">
                <a:latin typeface="Arial"/>
                <a:cs typeface="Arial"/>
              </a:rPr>
              <a:t> </a:t>
            </a:r>
            <a:r>
              <a:rPr sz="1800" i="1" dirty="0">
                <a:latin typeface="Arial"/>
                <a:cs typeface="Arial"/>
              </a:rPr>
              <a:t>desPLEX</a:t>
            </a:r>
            <a:r>
              <a:rPr sz="1800" i="1" spc="-5" dirty="0">
                <a:latin typeface="Arial"/>
                <a:cs typeface="Arial"/>
              </a:rPr>
              <a:t> </a:t>
            </a:r>
            <a:r>
              <a:rPr sz="1800" i="1" dirty="0">
                <a:latin typeface="Arial"/>
                <a:cs typeface="Arial"/>
              </a:rPr>
              <a:t>-</a:t>
            </a:r>
            <a:r>
              <a:rPr sz="1800" i="1" spc="-20" dirty="0">
                <a:latin typeface="Arial"/>
                <a:cs typeface="Arial"/>
              </a:rPr>
              <a:t> </a:t>
            </a:r>
            <a:r>
              <a:rPr sz="1800" i="1" dirty="0">
                <a:latin typeface="Arial"/>
                <a:cs typeface="Arial"/>
              </a:rPr>
              <a:t>in</a:t>
            </a:r>
            <a:r>
              <a:rPr sz="1800" i="1" spc="-20" dirty="0">
                <a:latin typeface="Arial"/>
                <a:cs typeface="Arial"/>
              </a:rPr>
              <a:t> </a:t>
            </a:r>
            <a:r>
              <a:rPr sz="1800" i="1" dirty="0">
                <a:latin typeface="Arial"/>
                <a:cs typeface="Arial"/>
              </a:rPr>
              <a:t>either</a:t>
            </a:r>
            <a:r>
              <a:rPr sz="1800" i="1" spc="-20" dirty="0">
                <a:latin typeface="Arial"/>
                <a:cs typeface="Arial"/>
              </a:rPr>
              <a:t> </a:t>
            </a:r>
            <a:r>
              <a:rPr sz="1800" i="1" dirty="0">
                <a:latin typeface="Arial"/>
                <a:cs typeface="Arial"/>
              </a:rPr>
              <a:t>high</a:t>
            </a:r>
            <a:r>
              <a:rPr sz="1800" i="1" spc="-20" dirty="0">
                <a:latin typeface="Arial"/>
                <a:cs typeface="Arial"/>
              </a:rPr>
              <a:t> </a:t>
            </a:r>
            <a:r>
              <a:rPr sz="1800" i="1" spc="-25" dirty="0">
                <a:latin typeface="Arial"/>
                <a:cs typeface="Arial"/>
              </a:rPr>
              <a:t>or </a:t>
            </a:r>
            <a:r>
              <a:rPr sz="1800" i="1" dirty="0">
                <a:latin typeface="Arial"/>
                <a:cs typeface="Arial"/>
              </a:rPr>
              <a:t>low</a:t>
            </a:r>
            <a:r>
              <a:rPr sz="1800" i="1" spc="-20" dirty="0">
                <a:latin typeface="Arial"/>
                <a:cs typeface="Arial"/>
              </a:rPr>
              <a:t> </a:t>
            </a:r>
            <a:r>
              <a:rPr sz="1800" i="1" dirty="0">
                <a:latin typeface="Arial"/>
                <a:cs typeface="Arial"/>
              </a:rPr>
              <a:t>dosage."</a:t>
            </a:r>
            <a:r>
              <a:rPr sz="1800" i="1" spc="470" dirty="0">
                <a:latin typeface="Arial"/>
                <a:cs typeface="Arial"/>
              </a:rPr>
              <a:t> </a:t>
            </a:r>
            <a:r>
              <a:rPr sz="1800" i="1" spc="-10" dirty="0">
                <a:latin typeface="Arial"/>
                <a:cs typeface="Arial"/>
              </a:rPr>
              <a:t>[1957]</a:t>
            </a:r>
            <a:endParaRPr sz="1800">
              <a:latin typeface="Arial"/>
              <a:cs typeface="Arial"/>
            </a:endParaRPr>
          </a:p>
        </p:txBody>
      </p:sp>
      <p:grpSp>
        <p:nvGrpSpPr>
          <p:cNvPr id="13" name="object 13"/>
          <p:cNvGrpSpPr/>
          <p:nvPr/>
        </p:nvGrpSpPr>
        <p:grpSpPr>
          <a:xfrm>
            <a:off x="1738947" y="3339147"/>
            <a:ext cx="3977004" cy="1323975"/>
            <a:chOff x="1738947" y="3339147"/>
            <a:chExt cx="3977004" cy="1323975"/>
          </a:xfrm>
        </p:grpSpPr>
        <p:sp>
          <p:nvSpPr>
            <p:cNvPr id="14" name="object 14"/>
            <p:cNvSpPr/>
            <p:nvPr/>
          </p:nvSpPr>
          <p:spPr>
            <a:xfrm>
              <a:off x="1753235" y="3353434"/>
              <a:ext cx="2286000" cy="1295400"/>
            </a:xfrm>
            <a:custGeom>
              <a:avLst/>
              <a:gdLst/>
              <a:ahLst/>
              <a:cxnLst/>
              <a:rect l="l" t="t" r="r" b="b"/>
              <a:pathLst>
                <a:path w="2286000" h="1295400">
                  <a:moveTo>
                    <a:pt x="0" y="647700"/>
                  </a:moveTo>
                  <a:lnTo>
                    <a:pt x="6284" y="579362"/>
                  </a:lnTo>
                  <a:lnTo>
                    <a:pt x="24715" y="513077"/>
                  </a:lnTo>
                  <a:lnTo>
                    <a:pt x="54661" y="449201"/>
                  </a:lnTo>
                  <a:lnTo>
                    <a:pt x="95492" y="388092"/>
                  </a:lnTo>
                  <a:lnTo>
                    <a:pt x="119791" y="358687"/>
                  </a:lnTo>
                  <a:lnTo>
                    <a:pt x="146574" y="330108"/>
                  </a:lnTo>
                  <a:lnTo>
                    <a:pt x="175762" y="302400"/>
                  </a:lnTo>
                  <a:lnTo>
                    <a:pt x="207277" y="275608"/>
                  </a:lnTo>
                  <a:lnTo>
                    <a:pt x="241038" y="249776"/>
                  </a:lnTo>
                  <a:lnTo>
                    <a:pt x="276968" y="224948"/>
                  </a:lnTo>
                  <a:lnTo>
                    <a:pt x="314987" y="201171"/>
                  </a:lnTo>
                  <a:lnTo>
                    <a:pt x="355017" y="178488"/>
                  </a:lnTo>
                  <a:lnTo>
                    <a:pt x="396977" y="156944"/>
                  </a:lnTo>
                  <a:lnTo>
                    <a:pt x="440790" y="136584"/>
                  </a:lnTo>
                  <a:lnTo>
                    <a:pt x="486377" y="117453"/>
                  </a:lnTo>
                  <a:lnTo>
                    <a:pt x="533658" y="99595"/>
                  </a:lnTo>
                  <a:lnTo>
                    <a:pt x="582554" y="83056"/>
                  </a:lnTo>
                  <a:lnTo>
                    <a:pt x="632987" y="67879"/>
                  </a:lnTo>
                  <a:lnTo>
                    <a:pt x="684878" y="54110"/>
                  </a:lnTo>
                  <a:lnTo>
                    <a:pt x="738147" y="41793"/>
                  </a:lnTo>
                  <a:lnTo>
                    <a:pt x="792716" y="30973"/>
                  </a:lnTo>
                  <a:lnTo>
                    <a:pt x="848505" y="21696"/>
                  </a:lnTo>
                  <a:lnTo>
                    <a:pt x="905436" y="14004"/>
                  </a:lnTo>
                  <a:lnTo>
                    <a:pt x="963430" y="7944"/>
                  </a:lnTo>
                  <a:lnTo>
                    <a:pt x="1022408" y="3560"/>
                  </a:lnTo>
                  <a:lnTo>
                    <a:pt x="1082291" y="897"/>
                  </a:lnTo>
                  <a:lnTo>
                    <a:pt x="1143000" y="0"/>
                  </a:lnTo>
                  <a:lnTo>
                    <a:pt x="1203708" y="897"/>
                  </a:lnTo>
                  <a:lnTo>
                    <a:pt x="1263591" y="3560"/>
                  </a:lnTo>
                  <a:lnTo>
                    <a:pt x="1322569" y="7944"/>
                  </a:lnTo>
                  <a:lnTo>
                    <a:pt x="1380563" y="14004"/>
                  </a:lnTo>
                  <a:lnTo>
                    <a:pt x="1437494" y="21696"/>
                  </a:lnTo>
                  <a:lnTo>
                    <a:pt x="1493283" y="30973"/>
                  </a:lnTo>
                  <a:lnTo>
                    <a:pt x="1547852" y="41793"/>
                  </a:lnTo>
                  <a:lnTo>
                    <a:pt x="1601121" y="54110"/>
                  </a:lnTo>
                  <a:lnTo>
                    <a:pt x="1653012" y="67879"/>
                  </a:lnTo>
                  <a:lnTo>
                    <a:pt x="1703445" y="83056"/>
                  </a:lnTo>
                  <a:lnTo>
                    <a:pt x="1752341" y="99595"/>
                  </a:lnTo>
                  <a:lnTo>
                    <a:pt x="1799622" y="117453"/>
                  </a:lnTo>
                  <a:lnTo>
                    <a:pt x="1845209" y="136584"/>
                  </a:lnTo>
                  <a:lnTo>
                    <a:pt x="1889022" y="156944"/>
                  </a:lnTo>
                  <a:lnTo>
                    <a:pt x="1930982" y="178488"/>
                  </a:lnTo>
                  <a:lnTo>
                    <a:pt x="1971012" y="201171"/>
                  </a:lnTo>
                  <a:lnTo>
                    <a:pt x="2009031" y="224948"/>
                  </a:lnTo>
                  <a:lnTo>
                    <a:pt x="2044961" y="249776"/>
                  </a:lnTo>
                  <a:lnTo>
                    <a:pt x="2078722" y="275608"/>
                  </a:lnTo>
                  <a:lnTo>
                    <a:pt x="2110237" y="302400"/>
                  </a:lnTo>
                  <a:lnTo>
                    <a:pt x="2139425" y="330108"/>
                  </a:lnTo>
                  <a:lnTo>
                    <a:pt x="2166208" y="358687"/>
                  </a:lnTo>
                  <a:lnTo>
                    <a:pt x="2190507" y="388092"/>
                  </a:lnTo>
                  <a:lnTo>
                    <a:pt x="2231338" y="449201"/>
                  </a:lnTo>
                  <a:lnTo>
                    <a:pt x="2261284" y="513077"/>
                  </a:lnTo>
                  <a:lnTo>
                    <a:pt x="2279715" y="579362"/>
                  </a:lnTo>
                  <a:lnTo>
                    <a:pt x="2286000" y="647700"/>
                  </a:lnTo>
                  <a:lnTo>
                    <a:pt x="2284415" y="682102"/>
                  </a:lnTo>
                  <a:lnTo>
                    <a:pt x="2271979" y="749458"/>
                  </a:lnTo>
                  <a:lnTo>
                    <a:pt x="2247711" y="814584"/>
                  </a:lnTo>
                  <a:lnTo>
                    <a:pt x="2212243" y="877121"/>
                  </a:lnTo>
                  <a:lnTo>
                    <a:pt x="2166208" y="936712"/>
                  </a:lnTo>
                  <a:lnTo>
                    <a:pt x="2139425" y="965291"/>
                  </a:lnTo>
                  <a:lnTo>
                    <a:pt x="2110237" y="992999"/>
                  </a:lnTo>
                  <a:lnTo>
                    <a:pt x="2078722" y="1019791"/>
                  </a:lnTo>
                  <a:lnTo>
                    <a:pt x="2044961" y="1045623"/>
                  </a:lnTo>
                  <a:lnTo>
                    <a:pt x="2009031" y="1070451"/>
                  </a:lnTo>
                  <a:lnTo>
                    <a:pt x="1971012" y="1094228"/>
                  </a:lnTo>
                  <a:lnTo>
                    <a:pt x="1930982" y="1116911"/>
                  </a:lnTo>
                  <a:lnTo>
                    <a:pt x="1889022" y="1138455"/>
                  </a:lnTo>
                  <a:lnTo>
                    <a:pt x="1845209" y="1158815"/>
                  </a:lnTo>
                  <a:lnTo>
                    <a:pt x="1799622" y="1177946"/>
                  </a:lnTo>
                  <a:lnTo>
                    <a:pt x="1752341" y="1195804"/>
                  </a:lnTo>
                  <a:lnTo>
                    <a:pt x="1703445" y="1212343"/>
                  </a:lnTo>
                  <a:lnTo>
                    <a:pt x="1653012" y="1227520"/>
                  </a:lnTo>
                  <a:lnTo>
                    <a:pt x="1601121" y="1241289"/>
                  </a:lnTo>
                  <a:lnTo>
                    <a:pt x="1547852" y="1253606"/>
                  </a:lnTo>
                  <a:lnTo>
                    <a:pt x="1493283" y="1264426"/>
                  </a:lnTo>
                  <a:lnTo>
                    <a:pt x="1437494" y="1273703"/>
                  </a:lnTo>
                  <a:lnTo>
                    <a:pt x="1380563" y="1281395"/>
                  </a:lnTo>
                  <a:lnTo>
                    <a:pt x="1322569" y="1287455"/>
                  </a:lnTo>
                  <a:lnTo>
                    <a:pt x="1263591" y="1291839"/>
                  </a:lnTo>
                  <a:lnTo>
                    <a:pt x="1203708" y="1294502"/>
                  </a:lnTo>
                  <a:lnTo>
                    <a:pt x="1143000" y="1295400"/>
                  </a:lnTo>
                  <a:lnTo>
                    <a:pt x="1082291" y="1294502"/>
                  </a:lnTo>
                  <a:lnTo>
                    <a:pt x="1022408" y="1291839"/>
                  </a:lnTo>
                  <a:lnTo>
                    <a:pt x="963430" y="1287455"/>
                  </a:lnTo>
                  <a:lnTo>
                    <a:pt x="905436" y="1281395"/>
                  </a:lnTo>
                  <a:lnTo>
                    <a:pt x="848505" y="1273703"/>
                  </a:lnTo>
                  <a:lnTo>
                    <a:pt x="792716" y="1264426"/>
                  </a:lnTo>
                  <a:lnTo>
                    <a:pt x="738147" y="1253606"/>
                  </a:lnTo>
                  <a:lnTo>
                    <a:pt x="684878" y="1241289"/>
                  </a:lnTo>
                  <a:lnTo>
                    <a:pt x="632987" y="1227520"/>
                  </a:lnTo>
                  <a:lnTo>
                    <a:pt x="582554" y="1212343"/>
                  </a:lnTo>
                  <a:lnTo>
                    <a:pt x="533658" y="1195804"/>
                  </a:lnTo>
                  <a:lnTo>
                    <a:pt x="486377" y="1177946"/>
                  </a:lnTo>
                  <a:lnTo>
                    <a:pt x="440790" y="1158815"/>
                  </a:lnTo>
                  <a:lnTo>
                    <a:pt x="396977" y="1138455"/>
                  </a:lnTo>
                  <a:lnTo>
                    <a:pt x="355017" y="1116911"/>
                  </a:lnTo>
                  <a:lnTo>
                    <a:pt x="314987" y="1094228"/>
                  </a:lnTo>
                  <a:lnTo>
                    <a:pt x="276968" y="1070451"/>
                  </a:lnTo>
                  <a:lnTo>
                    <a:pt x="241038" y="1045623"/>
                  </a:lnTo>
                  <a:lnTo>
                    <a:pt x="207277" y="1019791"/>
                  </a:lnTo>
                  <a:lnTo>
                    <a:pt x="175762" y="992999"/>
                  </a:lnTo>
                  <a:lnTo>
                    <a:pt x="146574" y="965291"/>
                  </a:lnTo>
                  <a:lnTo>
                    <a:pt x="119791" y="936712"/>
                  </a:lnTo>
                  <a:lnTo>
                    <a:pt x="95492" y="907307"/>
                  </a:lnTo>
                  <a:lnTo>
                    <a:pt x="54661" y="846198"/>
                  </a:lnTo>
                  <a:lnTo>
                    <a:pt x="24715" y="782322"/>
                  </a:lnTo>
                  <a:lnTo>
                    <a:pt x="6284" y="716037"/>
                  </a:lnTo>
                  <a:lnTo>
                    <a:pt x="0" y="647700"/>
                  </a:lnTo>
                  <a:close/>
                </a:path>
              </a:pathLst>
            </a:custGeom>
            <a:ln w="28575">
              <a:solidFill>
                <a:srgbClr val="EC7C30"/>
              </a:solidFill>
            </a:ln>
          </p:spPr>
          <p:txBody>
            <a:bodyPr wrap="square" lIns="0" tIns="0" rIns="0" bIns="0" rtlCol="0"/>
            <a:lstStyle/>
            <a:p>
              <a:endParaRPr/>
            </a:p>
          </p:txBody>
        </p:sp>
        <p:sp>
          <p:nvSpPr>
            <p:cNvPr id="15" name="object 15"/>
            <p:cNvSpPr/>
            <p:nvPr/>
          </p:nvSpPr>
          <p:spPr>
            <a:xfrm>
              <a:off x="4036695" y="3631437"/>
              <a:ext cx="1678939" cy="346075"/>
            </a:xfrm>
            <a:custGeom>
              <a:avLst/>
              <a:gdLst/>
              <a:ahLst/>
              <a:cxnLst/>
              <a:rect l="l" t="t" r="r" b="b"/>
              <a:pathLst>
                <a:path w="1678939" h="346075">
                  <a:moveTo>
                    <a:pt x="1591982" y="28082"/>
                  </a:moveTo>
                  <a:lnTo>
                    <a:pt x="0" y="317500"/>
                  </a:lnTo>
                  <a:lnTo>
                    <a:pt x="5079" y="345694"/>
                  </a:lnTo>
                  <a:lnTo>
                    <a:pt x="1597100" y="56167"/>
                  </a:lnTo>
                  <a:lnTo>
                    <a:pt x="1591982" y="28082"/>
                  </a:lnTo>
                  <a:close/>
                </a:path>
                <a:path w="1678939" h="346075">
                  <a:moveTo>
                    <a:pt x="1674576" y="25526"/>
                  </a:moveTo>
                  <a:lnTo>
                    <a:pt x="1606041" y="25526"/>
                  </a:lnTo>
                  <a:lnTo>
                    <a:pt x="1611249" y="53593"/>
                  </a:lnTo>
                  <a:lnTo>
                    <a:pt x="1597100" y="56167"/>
                  </a:lnTo>
                  <a:lnTo>
                    <a:pt x="1602231" y="84328"/>
                  </a:lnTo>
                  <a:lnTo>
                    <a:pt x="1678939" y="26797"/>
                  </a:lnTo>
                  <a:lnTo>
                    <a:pt x="1674576" y="25526"/>
                  </a:lnTo>
                  <a:close/>
                </a:path>
                <a:path w="1678939" h="346075">
                  <a:moveTo>
                    <a:pt x="1606041" y="25526"/>
                  </a:moveTo>
                  <a:lnTo>
                    <a:pt x="1591982" y="28082"/>
                  </a:lnTo>
                  <a:lnTo>
                    <a:pt x="1597100" y="56167"/>
                  </a:lnTo>
                  <a:lnTo>
                    <a:pt x="1611249" y="53593"/>
                  </a:lnTo>
                  <a:lnTo>
                    <a:pt x="1606041" y="25526"/>
                  </a:lnTo>
                  <a:close/>
                </a:path>
                <a:path w="1678939" h="346075">
                  <a:moveTo>
                    <a:pt x="1586864" y="0"/>
                  </a:moveTo>
                  <a:lnTo>
                    <a:pt x="1591982" y="28082"/>
                  </a:lnTo>
                  <a:lnTo>
                    <a:pt x="1606041" y="25526"/>
                  </a:lnTo>
                  <a:lnTo>
                    <a:pt x="1674576" y="25526"/>
                  </a:lnTo>
                  <a:lnTo>
                    <a:pt x="1586864" y="0"/>
                  </a:lnTo>
                  <a:close/>
                </a:path>
              </a:pathLst>
            </a:custGeom>
            <a:solidFill>
              <a:srgbClr val="EC7C30"/>
            </a:solidFill>
          </p:spPr>
          <p:txBody>
            <a:bodyPr wrap="square" lIns="0" tIns="0" rIns="0" bIns="0" rtlCol="0"/>
            <a:lstStyle/>
            <a:p>
              <a:endParaRPr/>
            </a:p>
          </p:txBody>
        </p:sp>
      </p:grpSp>
      <p:grpSp>
        <p:nvGrpSpPr>
          <p:cNvPr id="16" name="object 16"/>
          <p:cNvGrpSpPr/>
          <p:nvPr/>
        </p:nvGrpSpPr>
        <p:grpSpPr>
          <a:xfrm>
            <a:off x="5243586" y="5063646"/>
            <a:ext cx="2326640" cy="1148080"/>
            <a:chOff x="5243586" y="5063646"/>
            <a:chExt cx="2326640" cy="1148080"/>
          </a:xfrm>
        </p:grpSpPr>
        <p:pic>
          <p:nvPicPr>
            <p:cNvPr id="17" name="object 17"/>
            <p:cNvPicPr/>
            <p:nvPr/>
          </p:nvPicPr>
          <p:blipFill>
            <a:blip r:embed="rId5" cstate="print"/>
            <a:stretch>
              <a:fillRect/>
            </a:stretch>
          </p:blipFill>
          <p:spPr>
            <a:xfrm>
              <a:off x="5243586" y="5063646"/>
              <a:ext cx="2326139" cy="1147958"/>
            </a:xfrm>
            <a:prstGeom prst="rect">
              <a:avLst/>
            </a:prstGeom>
          </p:spPr>
        </p:pic>
        <p:sp>
          <p:nvSpPr>
            <p:cNvPr id="18" name="object 18"/>
            <p:cNvSpPr/>
            <p:nvPr/>
          </p:nvSpPr>
          <p:spPr>
            <a:xfrm>
              <a:off x="6601460" y="5229860"/>
              <a:ext cx="142240" cy="143510"/>
            </a:xfrm>
            <a:custGeom>
              <a:avLst/>
              <a:gdLst/>
              <a:ahLst/>
              <a:cxnLst/>
              <a:rect l="l" t="t" r="r" b="b"/>
              <a:pathLst>
                <a:path w="142240" h="143510">
                  <a:moveTo>
                    <a:pt x="0" y="143510"/>
                  </a:moveTo>
                  <a:lnTo>
                    <a:pt x="142240" y="143510"/>
                  </a:lnTo>
                  <a:lnTo>
                    <a:pt x="142240" y="0"/>
                  </a:lnTo>
                  <a:lnTo>
                    <a:pt x="0" y="0"/>
                  </a:lnTo>
                  <a:lnTo>
                    <a:pt x="0" y="143510"/>
                  </a:lnTo>
                  <a:close/>
                </a:path>
              </a:pathLst>
            </a:custGeom>
            <a:ln w="9525">
              <a:solidFill>
                <a:srgbClr val="FFFFFF"/>
              </a:solidFill>
            </a:ln>
          </p:spPr>
          <p:txBody>
            <a:bodyPr wrap="square" lIns="0" tIns="0" rIns="0" bIns="0" rtlCol="0"/>
            <a:lstStyle/>
            <a:p>
              <a:endParaRPr/>
            </a:p>
          </p:txBody>
        </p:sp>
      </p:grpSp>
      <p:sp>
        <p:nvSpPr>
          <p:cNvPr id="19" name="object 19"/>
          <p:cNvSpPr txBox="1">
            <a:spLocks noGrp="1"/>
          </p:cNvSpPr>
          <p:nvPr>
            <p:ph type="title"/>
          </p:nvPr>
        </p:nvSpPr>
        <p:spPr>
          <a:xfrm>
            <a:off x="2430526" y="217741"/>
            <a:ext cx="7546975" cy="452755"/>
          </a:xfrm>
          <a:prstGeom prst="rect">
            <a:avLst/>
          </a:prstGeom>
        </p:spPr>
        <p:txBody>
          <a:bodyPr vert="horz" wrap="square" lIns="0" tIns="12700" rIns="0" bIns="0" rtlCol="0">
            <a:spAutoFit/>
          </a:bodyPr>
          <a:lstStyle/>
          <a:p>
            <a:pPr marL="12700">
              <a:lnSpc>
                <a:spcPct val="100000"/>
              </a:lnSpc>
              <a:spcBef>
                <a:spcPts val="100"/>
              </a:spcBef>
              <a:tabLst>
                <a:tab pos="4373880" algn="l"/>
              </a:tabLst>
            </a:pPr>
            <a:r>
              <a:rPr sz="2800" dirty="0">
                <a:solidFill>
                  <a:srgbClr val="000066"/>
                </a:solidFill>
              </a:rPr>
              <a:t>Diethylstilbestrol</a:t>
            </a:r>
            <a:r>
              <a:rPr sz="2800" spc="-45" dirty="0">
                <a:solidFill>
                  <a:srgbClr val="000066"/>
                </a:solidFill>
              </a:rPr>
              <a:t> </a:t>
            </a:r>
            <a:r>
              <a:rPr sz="2800" spc="-10" dirty="0">
                <a:solidFill>
                  <a:srgbClr val="000066"/>
                </a:solidFill>
              </a:rPr>
              <a:t>(DES):</a:t>
            </a:r>
            <a:r>
              <a:rPr lang="fr-FR" sz="2800" spc="-10" dirty="0">
                <a:solidFill>
                  <a:srgbClr val="000066"/>
                </a:solidFill>
              </a:rPr>
              <a:t> </a:t>
            </a:r>
            <a:r>
              <a:rPr sz="2400" dirty="0">
                <a:solidFill>
                  <a:srgbClr val="000066"/>
                </a:solidFill>
              </a:rPr>
              <a:t>An</a:t>
            </a:r>
            <a:r>
              <a:rPr sz="2400" spc="-55" dirty="0">
                <a:solidFill>
                  <a:srgbClr val="000066"/>
                </a:solidFill>
              </a:rPr>
              <a:t> </a:t>
            </a:r>
            <a:r>
              <a:rPr sz="2400" dirty="0">
                <a:solidFill>
                  <a:srgbClr val="000066"/>
                </a:solidFill>
              </a:rPr>
              <a:t>Artificial</a:t>
            </a:r>
            <a:r>
              <a:rPr sz="2400" spc="-25" dirty="0">
                <a:solidFill>
                  <a:srgbClr val="000066"/>
                </a:solidFill>
              </a:rPr>
              <a:t> </a:t>
            </a:r>
            <a:r>
              <a:rPr sz="2400" spc="-10" dirty="0">
                <a:solidFill>
                  <a:srgbClr val="000066"/>
                </a:solidFill>
              </a:rPr>
              <a:t>Estrogen</a:t>
            </a:r>
            <a:endParaRPr sz="2400" dirty="0"/>
          </a:p>
        </p:txBody>
      </p:sp>
      <p:sp>
        <p:nvSpPr>
          <p:cNvPr id="20" name="ZoneTexte 19">
            <a:extLst>
              <a:ext uri="{FF2B5EF4-FFF2-40B4-BE49-F238E27FC236}">
                <a16:creationId xmlns:a16="http://schemas.microsoft.com/office/drawing/2014/main" id="{A8F4DD3E-76BA-1DC4-4ED9-456571295199}"/>
              </a:ext>
            </a:extLst>
          </p:cNvPr>
          <p:cNvSpPr txBox="1"/>
          <p:nvPr/>
        </p:nvSpPr>
        <p:spPr>
          <a:xfrm>
            <a:off x="991948" y="6468715"/>
            <a:ext cx="1986121" cy="338554"/>
          </a:xfrm>
          <a:prstGeom prst="rect">
            <a:avLst/>
          </a:prstGeom>
          <a:noFill/>
        </p:spPr>
        <p:txBody>
          <a:bodyPr wrap="none" rtlCol="0">
            <a:spAutoFit/>
          </a:bodyPr>
          <a:lstStyle/>
          <a:p>
            <a:r>
              <a:rPr lang="fr-FR" sz="1600" i="1" dirty="0" err="1"/>
              <a:t>Courtesy</a:t>
            </a:r>
            <a:r>
              <a:rPr lang="fr-FR" sz="1600" i="1" dirty="0"/>
              <a:t> Prof J </a:t>
            </a:r>
            <a:r>
              <a:rPr lang="fr-FR" sz="1600" i="1" dirty="0" err="1"/>
              <a:t>Kohrle</a:t>
            </a:r>
            <a:endParaRPr lang="fr-FR" sz="1600" i="1" dirty="0"/>
          </a:p>
        </p:txBody>
      </p:sp>
    </p:spTree>
    <p:extLst>
      <p:ext uri="{BB962C8B-B14F-4D97-AF65-F5344CB8AC3E}">
        <p14:creationId xmlns:p14="http://schemas.microsoft.com/office/powerpoint/2010/main" val="302182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307580" y="6400276"/>
            <a:ext cx="204470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omic Sans MS"/>
                <a:cs typeface="Comic Sans MS"/>
              </a:rPr>
              <a:t>https://expendo.charite.de/</a:t>
            </a:r>
            <a:endParaRPr sz="1200" dirty="0">
              <a:latin typeface="Comic Sans MS"/>
              <a:cs typeface="Comic Sans MS"/>
            </a:endParaRPr>
          </a:p>
        </p:txBody>
      </p:sp>
      <p:sp>
        <p:nvSpPr>
          <p:cNvPr id="5" name="object 5"/>
          <p:cNvSpPr txBox="1">
            <a:spLocks noGrp="1"/>
          </p:cNvSpPr>
          <p:nvPr>
            <p:ph type="title"/>
          </p:nvPr>
        </p:nvSpPr>
        <p:spPr>
          <a:xfrm>
            <a:off x="434865" y="287458"/>
            <a:ext cx="10972800" cy="672042"/>
          </a:xfrm>
          <a:prstGeom prst="rect">
            <a:avLst/>
          </a:prstGeom>
        </p:spPr>
        <p:txBody>
          <a:bodyPr vert="horz" wrap="square" lIns="0" tIns="238823" rIns="0" bIns="0" rtlCol="0">
            <a:spAutoFit/>
          </a:bodyPr>
          <a:lstStyle/>
          <a:p>
            <a:pPr marL="730885">
              <a:lnSpc>
                <a:spcPct val="100000"/>
              </a:lnSpc>
              <a:spcBef>
                <a:spcPts val="100"/>
              </a:spcBef>
            </a:pPr>
            <a:r>
              <a:rPr sz="2800" b="1" dirty="0">
                <a:solidFill>
                  <a:srgbClr val="002060"/>
                </a:solidFill>
              </a:rPr>
              <a:t>ENDOCRINE</a:t>
            </a:r>
            <a:r>
              <a:rPr sz="2800" b="1" spc="-20" dirty="0">
                <a:solidFill>
                  <a:srgbClr val="002060"/>
                </a:solidFill>
              </a:rPr>
              <a:t> </a:t>
            </a:r>
            <a:r>
              <a:rPr sz="2800" b="1" dirty="0">
                <a:solidFill>
                  <a:srgbClr val="002060"/>
                </a:solidFill>
              </a:rPr>
              <a:t>DISRUPTING</a:t>
            </a:r>
            <a:r>
              <a:rPr sz="2800" b="1" spc="-30" dirty="0">
                <a:solidFill>
                  <a:srgbClr val="002060"/>
                </a:solidFill>
              </a:rPr>
              <a:t> </a:t>
            </a:r>
            <a:r>
              <a:rPr sz="2800" b="1" dirty="0">
                <a:solidFill>
                  <a:srgbClr val="002060"/>
                </a:solidFill>
              </a:rPr>
              <a:t>CHEMICALS</a:t>
            </a:r>
            <a:r>
              <a:rPr sz="2800" b="1" spc="-50" dirty="0">
                <a:solidFill>
                  <a:srgbClr val="002060"/>
                </a:solidFill>
              </a:rPr>
              <a:t> </a:t>
            </a:r>
            <a:r>
              <a:rPr sz="2800" b="1" spc="-10" dirty="0">
                <a:solidFill>
                  <a:srgbClr val="002060"/>
                </a:solidFill>
              </a:rPr>
              <a:t>(EDC)</a:t>
            </a:r>
            <a:endParaRPr sz="2800" b="1" dirty="0">
              <a:solidFill>
                <a:srgbClr val="002060"/>
              </a:solidFill>
            </a:endParaRPr>
          </a:p>
        </p:txBody>
      </p:sp>
      <p:sp>
        <p:nvSpPr>
          <p:cNvPr id="6" name="object 6"/>
          <p:cNvSpPr txBox="1"/>
          <p:nvPr/>
        </p:nvSpPr>
        <p:spPr>
          <a:xfrm>
            <a:off x="520065" y="880744"/>
            <a:ext cx="7659370" cy="2875915"/>
          </a:xfrm>
          <a:prstGeom prst="rect">
            <a:avLst/>
          </a:prstGeom>
        </p:spPr>
        <p:txBody>
          <a:bodyPr vert="horz" wrap="square" lIns="0" tIns="88900" rIns="0" bIns="0" rtlCol="0">
            <a:spAutoFit/>
          </a:bodyPr>
          <a:lstStyle/>
          <a:p>
            <a:pPr marL="12700">
              <a:lnSpc>
                <a:spcPct val="100000"/>
              </a:lnSpc>
              <a:spcBef>
                <a:spcPts val="700"/>
              </a:spcBef>
            </a:pPr>
            <a:r>
              <a:rPr sz="1800" b="1" spc="-10" dirty="0">
                <a:solidFill>
                  <a:srgbClr val="000066"/>
                </a:solidFill>
                <a:latin typeface="Comic Sans MS"/>
                <a:cs typeface="Comic Sans MS"/>
              </a:rPr>
              <a:t>groups</a:t>
            </a:r>
            <a:endParaRPr sz="1800" b="1" dirty="0">
              <a:latin typeface="Comic Sans MS"/>
              <a:cs typeface="Comic Sans MS"/>
            </a:endParaRPr>
          </a:p>
          <a:p>
            <a:pPr marL="562610" marR="5080">
              <a:lnSpc>
                <a:spcPct val="100000"/>
              </a:lnSpc>
              <a:spcBef>
                <a:spcPts val="600"/>
              </a:spcBef>
            </a:pPr>
            <a:r>
              <a:rPr sz="1800" dirty="0">
                <a:latin typeface="Comic Sans MS"/>
                <a:cs typeface="Comic Sans MS"/>
              </a:rPr>
              <a:t>synthetic</a:t>
            </a:r>
            <a:r>
              <a:rPr sz="1800" spc="-40" dirty="0">
                <a:latin typeface="Comic Sans MS"/>
                <a:cs typeface="Comic Sans MS"/>
              </a:rPr>
              <a:t> </a:t>
            </a:r>
            <a:r>
              <a:rPr sz="1800" dirty="0">
                <a:latin typeface="Comic Sans MS"/>
                <a:cs typeface="Comic Sans MS"/>
              </a:rPr>
              <a:t>chemicals</a:t>
            </a:r>
            <a:r>
              <a:rPr sz="1800" spc="-20" dirty="0">
                <a:latin typeface="Comic Sans MS"/>
                <a:cs typeface="Comic Sans MS"/>
              </a:rPr>
              <a:t> </a:t>
            </a:r>
            <a:r>
              <a:rPr sz="1800" dirty="0">
                <a:latin typeface="Comic Sans MS"/>
                <a:cs typeface="Comic Sans MS"/>
              </a:rPr>
              <a:t>from</a:t>
            </a:r>
            <a:r>
              <a:rPr sz="1800" spc="-15" dirty="0">
                <a:latin typeface="Comic Sans MS"/>
                <a:cs typeface="Comic Sans MS"/>
              </a:rPr>
              <a:t> </a:t>
            </a:r>
            <a:r>
              <a:rPr sz="1800" dirty="0">
                <a:latin typeface="Comic Sans MS"/>
                <a:cs typeface="Comic Sans MS"/>
              </a:rPr>
              <a:t>industry,</a:t>
            </a:r>
            <a:r>
              <a:rPr sz="1800" spc="-25" dirty="0">
                <a:latin typeface="Comic Sans MS"/>
                <a:cs typeface="Comic Sans MS"/>
              </a:rPr>
              <a:t> </a:t>
            </a:r>
            <a:r>
              <a:rPr sz="1800" dirty="0">
                <a:latin typeface="Comic Sans MS"/>
                <a:cs typeface="Comic Sans MS"/>
              </a:rPr>
              <a:t>agriculture,</a:t>
            </a:r>
            <a:r>
              <a:rPr sz="1800" spc="-30" dirty="0">
                <a:latin typeface="Comic Sans MS"/>
                <a:cs typeface="Comic Sans MS"/>
              </a:rPr>
              <a:t> </a:t>
            </a:r>
            <a:r>
              <a:rPr sz="1800" dirty="0">
                <a:latin typeface="Comic Sans MS"/>
                <a:cs typeface="Comic Sans MS"/>
              </a:rPr>
              <a:t>consumer</a:t>
            </a:r>
            <a:r>
              <a:rPr sz="1800" spc="-15" dirty="0">
                <a:latin typeface="Comic Sans MS"/>
                <a:cs typeface="Comic Sans MS"/>
              </a:rPr>
              <a:t> </a:t>
            </a:r>
            <a:r>
              <a:rPr sz="1800" spc="-10" dirty="0">
                <a:latin typeface="Comic Sans MS"/>
                <a:cs typeface="Comic Sans MS"/>
              </a:rPr>
              <a:t>products </a:t>
            </a:r>
            <a:r>
              <a:rPr sz="1800" dirty="0">
                <a:latin typeface="Comic Sans MS"/>
                <a:cs typeface="Comic Sans MS"/>
              </a:rPr>
              <a:t>synthetic</a:t>
            </a:r>
            <a:r>
              <a:rPr sz="1800" spc="-35" dirty="0">
                <a:latin typeface="Comic Sans MS"/>
                <a:cs typeface="Comic Sans MS"/>
              </a:rPr>
              <a:t> </a:t>
            </a:r>
            <a:r>
              <a:rPr sz="1800" dirty="0">
                <a:latin typeface="Comic Sans MS"/>
                <a:cs typeface="Comic Sans MS"/>
              </a:rPr>
              <a:t>chemicals</a:t>
            </a:r>
            <a:r>
              <a:rPr sz="1800" spc="-10" dirty="0">
                <a:latin typeface="Comic Sans MS"/>
                <a:cs typeface="Comic Sans MS"/>
              </a:rPr>
              <a:t> </a:t>
            </a:r>
            <a:r>
              <a:rPr sz="1800" dirty="0">
                <a:latin typeface="Comic Sans MS"/>
                <a:cs typeface="Comic Sans MS"/>
              </a:rPr>
              <a:t>in</a:t>
            </a:r>
            <a:r>
              <a:rPr sz="1800" spc="-30" dirty="0">
                <a:latin typeface="Comic Sans MS"/>
                <a:cs typeface="Comic Sans MS"/>
              </a:rPr>
              <a:t> </a:t>
            </a:r>
            <a:r>
              <a:rPr sz="1800" dirty="0">
                <a:latin typeface="Comic Sans MS"/>
                <a:cs typeface="Comic Sans MS"/>
              </a:rPr>
              <a:t>cosmetics</a:t>
            </a:r>
            <a:r>
              <a:rPr sz="1800" spc="-10" dirty="0">
                <a:latin typeface="Comic Sans MS"/>
                <a:cs typeface="Comic Sans MS"/>
              </a:rPr>
              <a:t> </a:t>
            </a:r>
            <a:r>
              <a:rPr sz="1800" dirty="0">
                <a:latin typeface="Comic Sans MS"/>
                <a:cs typeface="Comic Sans MS"/>
              </a:rPr>
              <a:t>and</a:t>
            </a:r>
            <a:r>
              <a:rPr sz="1800" spc="-10" dirty="0">
                <a:latin typeface="Comic Sans MS"/>
                <a:cs typeface="Comic Sans MS"/>
              </a:rPr>
              <a:t> </a:t>
            </a:r>
            <a:r>
              <a:rPr sz="1800" u="sng" spc="-10" dirty="0">
                <a:latin typeface="Comic Sans MS"/>
                <a:cs typeface="Comic Sans MS"/>
              </a:rPr>
              <a:t>pharmaceuticals</a:t>
            </a:r>
            <a:endParaRPr sz="1800" u="sng" dirty="0">
              <a:latin typeface="Comic Sans MS"/>
              <a:cs typeface="Comic Sans MS"/>
            </a:endParaRPr>
          </a:p>
          <a:p>
            <a:pPr marL="562610">
              <a:lnSpc>
                <a:spcPct val="100000"/>
              </a:lnSpc>
            </a:pPr>
            <a:r>
              <a:rPr sz="1800" dirty="0">
                <a:latin typeface="Comic Sans MS"/>
                <a:cs typeface="Comic Sans MS"/>
              </a:rPr>
              <a:t>natural</a:t>
            </a:r>
            <a:r>
              <a:rPr sz="1800" spc="-40" dirty="0">
                <a:latin typeface="Comic Sans MS"/>
                <a:cs typeface="Comic Sans MS"/>
              </a:rPr>
              <a:t> </a:t>
            </a:r>
            <a:r>
              <a:rPr sz="1800" dirty="0">
                <a:latin typeface="Comic Sans MS"/>
                <a:cs typeface="Comic Sans MS"/>
              </a:rPr>
              <a:t>plant</a:t>
            </a:r>
            <a:r>
              <a:rPr sz="1800" spc="-35" dirty="0">
                <a:latin typeface="Comic Sans MS"/>
                <a:cs typeface="Comic Sans MS"/>
              </a:rPr>
              <a:t> </a:t>
            </a:r>
            <a:r>
              <a:rPr sz="1800" dirty="0">
                <a:latin typeface="Comic Sans MS"/>
                <a:cs typeface="Comic Sans MS"/>
              </a:rPr>
              <a:t>products</a:t>
            </a:r>
            <a:r>
              <a:rPr sz="1800" spc="-20" dirty="0">
                <a:latin typeface="Comic Sans MS"/>
                <a:cs typeface="Comic Sans MS"/>
              </a:rPr>
              <a:t> </a:t>
            </a:r>
            <a:r>
              <a:rPr sz="1800" dirty="0">
                <a:latin typeface="Comic Sans MS"/>
                <a:cs typeface="Comic Sans MS"/>
              </a:rPr>
              <a:t>(„phytoestrogens“,</a:t>
            </a:r>
            <a:r>
              <a:rPr sz="1800" spc="-55" dirty="0">
                <a:latin typeface="Comic Sans MS"/>
                <a:cs typeface="Comic Sans MS"/>
              </a:rPr>
              <a:t> </a:t>
            </a:r>
            <a:r>
              <a:rPr sz="1800" dirty="0">
                <a:latin typeface="Comic Sans MS"/>
                <a:cs typeface="Comic Sans MS"/>
              </a:rPr>
              <a:t>isoflavones,</a:t>
            </a:r>
            <a:r>
              <a:rPr sz="1800" spc="-45" dirty="0">
                <a:latin typeface="Comic Sans MS"/>
                <a:cs typeface="Comic Sans MS"/>
              </a:rPr>
              <a:t> </a:t>
            </a:r>
            <a:r>
              <a:rPr sz="1800" spc="-10" dirty="0">
                <a:latin typeface="Comic Sans MS"/>
                <a:cs typeface="Comic Sans MS"/>
              </a:rPr>
              <a:t>goitrogens)</a:t>
            </a:r>
            <a:endParaRPr sz="1800" dirty="0">
              <a:latin typeface="Comic Sans MS"/>
              <a:cs typeface="Comic Sans MS"/>
            </a:endParaRPr>
          </a:p>
          <a:p>
            <a:pPr marL="12700">
              <a:lnSpc>
                <a:spcPct val="100000"/>
              </a:lnSpc>
              <a:spcBef>
                <a:spcPts val="600"/>
              </a:spcBef>
            </a:pPr>
            <a:r>
              <a:rPr sz="1800" b="1" spc="-10" dirty="0">
                <a:solidFill>
                  <a:srgbClr val="000066"/>
                </a:solidFill>
                <a:latin typeface="Comic Sans MS"/>
                <a:cs typeface="Comic Sans MS"/>
              </a:rPr>
              <a:t>characteristics</a:t>
            </a:r>
            <a:endParaRPr sz="1800" b="1" dirty="0">
              <a:latin typeface="Comic Sans MS"/>
              <a:cs typeface="Comic Sans MS"/>
            </a:endParaRPr>
          </a:p>
          <a:p>
            <a:pPr marL="190500" marR="4521200">
              <a:lnSpc>
                <a:spcPct val="100000"/>
              </a:lnSpc>
              <a:spcBef>
                <a:spcPts val="600"/>
              </a:spcBef>
            </a:pPr>
            <a:r>
              <a:rPr sz="1800" dirty="0">
                <a:latin typeface="Comic Sans MS"/>
                <a:cs typeface="Comic Sans MS"/>
              </a:rPr>
              <a:t>stability</a:t>
            </a:r>
            <a:r>
              <a:rPr sz="1800" spc="-20" dirty="0">
                <a:latin typeface="Comic Sans MS"/>
                <a:cs typeface="Comic Sans MS"/>
              </a:rPr>
              <a:t> </a:t>
            </a:r>
            <a:r>
              <a:rPr sz="1800" dirty="0">
                <a:latin typeface="Comic Sans MS"/>
                <a:cs typeface="Comic Sans MS"/>
              </a:rPr>
              <a:t>in</a:t>
            </a:r>
            <a:r>
              <a:rPr sz="1800" spc="-30" dirty="0">
                <a:latin typeface="Comic Sans MS"/>
                <a:cs typeface="Comic Sans MS"/>
              </a:rPr>
              <a:t> </a:t>
            </a:r>
            <a:r>
              <a:rPr sz="1800" dirty="0">
                <a:latin typeface="Comic Sans MS"/>
                <a:cs typeface="Comic Sans MS"/>
              </a:rPr>
              <a:t>the</a:t>
            </a:r>
            <a:r>
              <a:rPr sz="1800" spc="-15" dirty="0">
                <a:latin typeface="Comic Sans MS"/>
                <a:cs typeface="Comic Sans MS"/>
              </a:rPr>
              <a:t> </a:t>
            </a:r>
            <a:r>
              <a:rPr sz="1800" spc="-10" dirty="0">
                <a:latin typeface="Comic Sans MS"/>
                <a:cs typeface="Comic Sans MS"/>
              </a:rPr>
              <a:t>environment </a:t>
            </a:r>
            <a:r>
              <a:rPr sz="1800" dirty="0">
                <a:latin typeface="Comic Sans MS"/>
                <a:cs typeface="Comic Sans MS"/>
              </a:rPr>
              <a:t>mass</a:t>
            </a:r>
            <a:r>
              <a:rPr sz="1800" spc="-5" dirty="0">
                <a:latin typeface="Comic Sans MS"/>
                <a:cs typeface="Comic Sans MS"/>
              </a:rPr>
              <a:t> </a:t>
            </a:r>
            <a:r>
              <a:rPr sz="1800" spc="-10" dirty="0">
                <a:latin typeface="Comic Sans MS"/>
                <a:cs typeface="Comic Sans MS"/>
              </a:rPr>
              <a:t>production</a:t>
            </a:r>
            <a:endParaRPr sz="1800" dirty="0">
              <a:latin typeface="Comic Sans MS"/>
              <a:cs typeface="Comic Sans MS"/>
            </a:endParaRPr>
          </a:p>
          <a:p>
            <a:pPr marL="190500" marR="2119630">
              <a:lnSpc>
                <a:spcPct val="100000"/>
              </a:lnSpc>
              <a:spcBef>
                <a:spcPts val="600"/>
              </a:spcBef>
            </a:pPr>
            <a:r>
              <a:rPr sz="1800" dirty="0">
                <a:latin typeface="Comic Sans MS"/>
                <a:cs typeface="Comic Sans MS"/>
              </a:rPr>
              <a:t>accumulation in</a:t>
            </a:r>
            <a:r>
              <a:rPr sz="1800" spc="-30" dirty="0">
                <a:latin typeface="Comic Sans MS"/>
                <a:cs typeface="Comic Sans MS"/>
              </a:rPr>
              <a:t> </a:t>
            </a:r>
            <a:r>
              <a:rPr sz="1800" dirty="0">
                <a:latin typeface="Comic Sans MS"/>
                <a:cs typeface="Comic Sans MS"/>
              </a:rPr>
              <a:t>the</a:t>
            </a:r>
            <a:r>
              <a:rPr sz="1800" spc="-5" dirty="0">
                <a:latin typeface="Comic Sans MS"/>
                <a:cs typeface="Comic Sans MS"/>
              </a:rPr>
              <a:t> </a:t>
            </a:r>
            <a:r>
              <a:rPr sz="1800" dirty="0">
                <a:latin typeface="Comic Sans MS"/>
                <a:cs typeface="Comic Sans MS"/>
              </a:rPr>
              <a:t>food</a:t>
            </a:r>
            <a:r>
              <a:rPr sz="1800" spc="-5" dirty="0">
                <a:latin typeface="Comic Sans MS"/>
                <a:cs typeface="Comic Sans MS"/>
              </a:rPr>
              <a:t> </a:t>
            </a:r>
            <a:r>
              <a:rPr sz="1800" dirty="0">
                <a:latin typeface="Comic Sans MS"/>
                <a:cs typeface="Comic Sans MS"/>
              </a:rPr>
              <a:t>chain</a:t>
            </a:r>
            <a:r>
              <a:rPr sz="1800" spc="-15" dirty="0">
                <a:latin typeface="Comic Sans MS"/>
                <a:cs typeface="Comic Sans MS"/>
              </a:rPr>
              <a:t> </a:t>
            </a:r>
            <a:r>
              <a:rPr sz="1800" dirty="0">
                <a:latin typeface="Comic Sans MS"/>
                <a:cs typeface="Comic Sans MS"/>
              </a:rPr>
              <a:t>or</a:t>
            </a:r>
            <a:r>
              <a:rPr sz="1800" spc="-10" dirty="0">
                <a:latin typeface="Comic Sans MS"/>
                <a:cs typeface="Comic Sans MS"/>
              </a:rPr>
              <a:t> </a:t>
            </a:r>
            <a:r>
              <a:rPr sz="1800" dirty="0">
                <a:latin typeface="Comic Sans MS"/>
                <a:cs typeface="Comic Sans MS"/>
              </a:rPr>
              <a:t>body</a:t>
            </a:r>
            <a:r>
              <a:rPr sz="1800" spc="-10" dirty="0">
                <a:latin typeface="Comic Sans MS"/>
                <a:cs typeface="Comic Sans MS"/>
              </a:rPr>
              <a:t> </a:t>
            </a:r>
            <a:r>
              <a:rPr sz="1800" spc="-25" dirty="0">
                <a:latin typeface="Comic Sans MS"/>
                <a:cs typeface="Comic Sans MS"/>
              </a:rPr>
              <a:t>fat </a:t>
            </a:r>
            <a:r>
              <a:rPr sz="1800" dirty="0">
                <a:latin typeface="Comic Sans MS"/>
                <a:cs typeface="Comic Sans MS"/>
              </a:rPr>
              <a:t>interference</a:t>
            </a:r>
            <a:r>
              <a:rPr sz="1800" spc="-25" dirty="0">
                <a:latin typeface="Comic Sans MS"/>
                <a:cs typeface="Comic Sans MS"/>
              </a:rPr>
              <a:t> </a:t>
            </a:r>
            <a:r>
              <a:rPr sz="1800" dirty="0">
                <a:latin typeface="Comic Sans MS"/>
                <a:cs typeface="Comic Sans MS"/>
              </a:rPr>
              <a:t>with</a:t>
            </a:r>
            <a:r>
              <a:rPr sz="1800" spc="-10" dirty="0">
                <a:latin typeface="Comic Sans MS"/>
                <a:cs typeface="Comic Sans MS"/>
              </a:rPr>
              <a:t> </a:t>
            </a:r>
            <a:r>
              <a:rPr sz="1800" dirty="0">
                <a:latin typeface="Comic Sans MS"/>
                <a:cs typeface="Comic Sans MS"/>
              </a:rPr>
              <a:t>hormone</a:t>
            </a:r>
            <a:r>
              <a:rPr sz="1800" spc="-15" dirty="0">
                <a:latin typeface="Comic Sans MS"/>
                <a:cs typeface="Comic Sans MS"/>
              </a:rPr>
              <a:t> </a:t>
            </a:r>
            <a:r>
              <a:rPr sz="1800" dirty="0">
                <a:latin typeface="Comic Sans MS"/>
                <a:cs typeface="Comic Sans MS"/>
              </a:rPr>
              <a:t>system</a:t>
            </a:r>
            <a:r>
              <a:rPr sz="1800" spc="-20" dirty="0">
                <a:latin typeface="Comic Sans MS"/>
                <a:cs typeface="Comic Sans MS"/>
              </a:rPr>
              <a:t> </a:t>
            </a:r>
            <a:r>
              <a:rPr sz="1800" dirty="0">
                <a:latin typeface="Comic Sans MS"/>
                <a:cs typeface="Comic Sans MS"/>
              </a:rPr>
              <a:t>&amp;</a:t>
            </a:r>
            <a:r>
              <a:rPr sz="1800" spc="-15" dirty="0">
                <a:latin typeface="Comic Sans MS"/>
                <a:cs typeface="Comic Sans MS"/>
              </a:rPr>
              <a:t> </a:t>
            </a:r>
            <a:r>
              <a:rPr sz="1800" spc="-10" dirty="0">
                <a:latin typeface="Comic Sans MS"/>
                <a:cs typeface="Comic Sans MS"/>
              </a:rPr>
              <a:t>reproduction</a:t>
            </a:r>
            <a:endParaRPr sz="1800" dirty="0">
              <a:latin typeface="Comic Sans MS"/>
              <a:cs typeface="Comic Sans MS"/>
            </a:endParaRPr>
          </a:p>
        </p:txBody>
      </p:sp>
      <p:grpSp>
        <p:nvGrpSpPr>
          <p:cNvPr id="7" name="object 7"/>
          <p:cNvGrpSpPr/>
          <p:nvPr/>
        </p:nvGrpSpPr>
        <p:grpSpPr>
          <a:xfrm>
            <a:off x="9287509" y="1426120"/>
            <a:ext cx="2448560" cy="2486025"/>
            <a:chOff x="9287509" y="1426120"/>
            <a:chExt cx="2448560" cy="2486025"/>
          </a:xfrm>
        </p:grpSpPr>
        <p:pic>
          <p:nvPicPr>
            <p:cNvPr id="8" name="object 8"/>
            <p:cNvPicPr/>
            <p:nvPr/>
          </p:nvPicPr>
          <p:blipFill>
            <a:blip r:embed="rId2" cstate="print"/>
            <a:stretch>
              <a:fillRect/>
            </a:stretch>
          </p:blipFill>
          <p:spPr>
            <a:xfrm>
              <a:off x="10638789" y="1426120"/>
              <a:ext cx="1097279" cy="1648549"/>
            </a:xfrm>
            <a:prstGeom prst="rect">
              <a:avLst/>
            </a:prstGeom>
          </p:spPr>
        </p:pic>
        <p:pic>
          <p:nvPicPr>
            <p:cNvPr id="9" name="object 9"/>
            <p:cNvPicPr/>
            <p:nvPr/>
          </p:nvPicPr>
          <p:blipFill>
            <a:blip r:embed="rId3" cstate="print"/>
            <a:stretch>
              <a:fillRect/>
            </a:stretch>
          </p:blipFill>
          <p:spPr>
            <a:xfrm>
              <a:off x="9698989" y="1813559"/>
              <a:ext cx="995679" cy="1153160"/>
            </a:xfrm>
            <a:prstGeom prst="rect">
              <a:avLst/>
            </a:prstGeom>
          </p:spPr>
        </p:pic>
        <p:pic>
          <p:nvPicPr>
            <p:cNvPr id="10" name="object 10"/>
            <p:cNvPicPr/>
            <p:nvPr/>
          </p:nvPicPr>
          <p:blipFill>
            <a:blip r:embed="rId4" cstate="print"/>
            <a:stretch>
              <a:fillRect/>
            </a:stretch>
          </p:blipFill>
          <p:spPr>
            <a:xfrm>
              <a:off x="9657079" y="2851150"/>
              <a:ext cx="1262379" cy="1060450"/>
            </a:xfrm>
            <a:prstGeom prst="rect">
              <a:avLst/>
            </a:prstGeom>
          </p:spPr>
        </p:pic>
        <p:pic>
          <p:nvPicPr>
            <p:cNvPr id="11" name="object 11"/>
            <p:cNvPicPr/>
            <p:nvPr/>
          </p:nvPicPr>
          <p:blipFill>
            <a:blip r:embed="rId5" cstate="print"/>
            <a:stretch>
              <a:fillRect/>
            </a:stretch>
          </p:blipFill>
          <p:spPr>
            <a:xfrm>
              <a:off x="9287509" y="2644139"/>
              <a:ext cx="871220" cy="883919"/>
            </a:xfrm>
            <a:prstGeom prst="rect">
              <a:avLst/>
            </a:prstGeom>
          </p:spPr>
        </p:pic>
      </p:grpSp>
      <p:grpSp>
        <p:nvGrpSpPr>
          <p:cNvPr id="12" name="object 12"/>
          <p:cNvGrpSpPr/>
          <p:nvPr/>
        </p:nvGrpSpPr>
        <p:grpSpPr>
          <a:xfrm>
            <a:off x="1366519" y="4367529"/>
            <a:ext cx="1908810" cy="2014220"/>
            <a:chOff x="1366519" y="4367529"/>
            <a:chExt cx="1908810" cy="2014220"/>
          </a:xfrm>
        </p:grpSpPr>
        <p:pic>
          <p:nvPicPr>
            <p:cNvPr id="13" name="object 13">
              <a:hlinkClick r:id="rId6"/>
            </p:cNvPr>
            <p:cNvPicPr/>
            <p:nvPr/>
          </p:nvPicPr>
          <p:blipFill>
            <a:blip r:embed="rId7" cstate="print"/>
            <a:stretch>
              <a:fillRect/>
            </a:stretch>
          </p:blipFill>
          <p:spPr>
            <a:xfrm>
              <a:off x="1366519" y="4367529"/>
              <a:ext cx="1236980" cy="1766570"/>
            </a:xfrm>
            <a:prstGeom prst="rect">
              <a:avLst/>
            </a:prstGeom>
          </p:spPr>
        </p:pic>
        <p:pic>
          <p:nvPicPr>
            <p:cNvPr id="14" name="object 14">
              <a:hlinkClick r:id="rId8"/>
            </p:cNvPr>
            <p:cNvPicPr/>
            <p:nvPr/>
          </p:nvPicPr>
          <p:blipFill>
            <a:blip r:embed="rId9" cstate="print"/>
            <a:stretch>
              <a:fillRect/>
            </a:stretch>
          </p:blipFill>
          <p:spPr>
            <a:xfrm>
              <a:off x="2056129" y="5623559"/>
              <a:ext cx="1219199" cy="758190"/>
            </a:xfrm>
            <a:prstGeom prst="rect">
              <a:avLst/>
            </a:prstGeom>
          </p:spPr>
        </p:pic>
      </p:grpSp>
      <p:grpSp>
        <p:nvGrpSpPr>
          <p:cNvPr id="15" name="object 15"/>
          <p:cNvGrpSpPr/>
          <p:nvPr/>
        </p:nvGrpSpPr>
        <p:grpSpPr>
          <a:xfrm>
            <a:off x="3765550" y="4039870"/>
            <a:ext cx="2462530" cy="2087880"/>
            <a:chOff x="3765550" y="4039870"/>
            <a:chExt cx="2462530" cy="2087880"/>
          </a:xfrm>
        </p:grpSpPr>
        <p:pic>
          <p:nvPicPr>
            <p:cNvPr id="16" name="object 16"/>
            <p:cNvPicPr/>
            <p:nvPr/>
          </p:nvPicPr>
          <p:blipFill>
            <a:blip r:embed="rId10" cstate="print"/>
            <a:stretch>
              <a:fillRect/>
            </a:stretch>
          </p:blipFill>
          <p:spPr>
            <a:xfrm>
              <a:off x="4716780" y="4493470"/>
              <a:ext cx="1511300" cy="867199"/>
            </a:xfrm>
            <a:prstGeom prst="rect">
              <a:avLst/>
            </a:prstGeom>
          </p:spPr>
        </p:pic>
        <p:pic>
          <p:nvPicPr>
            <p:cNvPr id="17" name="object 17"/>
            <p:cNvPicPr/>
            <p:nvPr/>
          </p:nvPicPr>
          <p:blipFill>
            <a:blip r:embed="rId11" cstate="print"/>
            <a:stretch>
              <a:fillRect/>
            </a:stretch>
          </p:blipFill>
          <p:spPr>
            <a:xfrm>
              <a:off x="3765550" y="4039870"/>
              <a:ext cx="1076960" cy="1471930"/>
            </a:xfrm>
            <a:prstGeom prst="rect">
              <a:avLst/>
            </a:prstGeom>
          </p:spPr>
        </p:pic>
        <p:pic>
          <p:nvPicPr>
            <p:cNvPr id="18" name="object 18"/>
            <p:cNvPicPr/>
            <p:nvPr/>
          </p:nvPicPr>
          <p:blipFill>
            <a:blip r:embed="rId12" cstate="print"/>
            <a:stretch>
              <a:fillRect/>
            </a:stretch>
          </p:blipFill>
          <p:spPr>
            <a:xfrm>
              <a:off x="4450080" y="5276850"/>
              <a:ext cx="1322070" cy="850900"/>
            </a:xfrm>
            <a:prstGeom prst="rect">
              <a:avLst/>
            </a:prstGeom>
          </p:spPr>
        </p:pic>
      </p:grpSp>
      <p:grpSp>
        <p:nvGrpSpPr>
          <p:cNvPr id="19" name="object 19"/>
          <p:cNvGrpSpPr/>
          <p:nvPr/>
        </p:nvGrpSpPr>
        <p:grpSpPr>
          <a:xfrm>
            <a:off x="6888480" y="3550920"/>
            <a:ext cx="4032250" cy="2367280"/>
            <a:chOff x="6888480" y="3550920"/>
            <a:chExt cx="4032250" cy="2367280"/>
          </a:xfrm>
        </p:grpSpPr>
        <p:pic>
          <p:nvPicPr>
            <p:cNvPr id="20" name="object 20">
              <a:hlinkClick r:id="rId13"/>
            </p:cNvPr>
            <p:cNvPicPr/>
            <p:nvPr/>
          </p:nvPicPr>
          <p:blipFill>
            <a:blip r:embed="rId14" cstate="print"/>
            <a:stretch>
              <a:fillRect/>
            </a:stretch>
          </p:blipFill>
          <p:spPr>
            <a:xfrm>
              <a:off x="9409430" y="4343400"/>
              <a:ext cx="1511300" cy="1480820"/>
            </a:xfrm>
            <a:prstGeom prst="rect">
              <a:avLst/>
            </a:prstGeom>
          </p:spPr>
        </p:pic>
        <p:pic>
          <p:nvPicPr>
            <p:cNvPr id="21" name="object 21"/>
            <p:cNvPicPr/>
            <p:nvPr/>
          </p:nvPicPr>
          <p:blipFill>
            <a:blip r:embed="rId15" cstate="print"/>
            <a:stretch>
              <a:fillRect/>
            </a:stretch>
          </p:blipFill>
          <p:spPr>
            <a:xfrm>
              <a:off x="7321550" y="4559300"/>
              <a:ext cx="2232659" cy="1358900"/>
            </a:xfrm>
            <a:prstGeom prst="rect">
              <a:avLst/>
            </a:prstGeom>
          </p:spPr>
        </p:pic>
        <p:pic>
          <p:nvPicPr>
            <p:cNvPr id="22" name="object 22">
              <a:hlinkClick r:id="rId16"/>
            </p:cNvPr>
            <p:cNvPicPr/>
            <p:nvPr/>
          </p:nvPicPr>
          <p:blipFill>
            <a:blip r:embed="rId17" cstate="print"/>
            <a:stretch>
              <a:fillRect/>
            </a:stretch>
          </p:blipFill>
          <p:spPr>
            <a:xfrm>
              <a:off x="6888480" y="3550920"/>
              <a:ext cx="1441450" cy="1244599"/>
            </a:xfrm>
            <a:prstGeom prst="rect">
              <a:avLst/>
            </a:prstGeom>
          </p:spPr>
        </p:pic>
      </p:grpSp>
      <p:sp>
        <p:nvSpPr>
          <p:cNvPr id="23" name="ZoneTexte 22">
            <a:extLst>
              <a:ext uri="{FF2B5EF4-FFF2-40B4-BE49-F238E27FC236}">
                <a16:creationId xmlns:a16="http://schemas.microsoft.com/office/drawing/2014/main" id="{3E67E623-2993-18B8-FD3F-14342F6F417C}"/>
              </a:ext>
            </a:extLst>
          </p:cNvPr>
          <p:cNvSpPr txBox="1"/>
          <p:nvPr/>
        </p:nvSpPr>
        <p:spPr>
          <a:xfrm>
            <a:off x="991948" y="6468715"/>
            <a:ext cx="1986121" cy="338554"/>
          </a:xfrm>
          <a:prstGeom prst="rect">
            <a:avLst/>
          </a:prstGeom>
          <a:noFill/>
        </p:spPr>
        <p:txBody>
          <a:bodyPr wrap="none" rtlCol="0">
            <a:spAutoFit/>
          </a:bodyPr>
          <a:lstStyle/>
          <a:p>
            <a:r>
              <a:rPr lang="fr-FR" sz="1600" i="1" dirty="0" err="1"/>
              <a:t>Courtesy</a:t>
            </a:r>
            <a:r>
              <a:rPr lang="fr-FR" sz="1600" i="1" dirty="0"/>
              <a:t> Prof J </a:t>
            </a:r>
            <a:r>
              <a:rPr lang="fr-FR" sz="1600" i="1" dirty="0" err="1"/>
              <a:t>Kohrle</a:t>
            </a:r>
            <a:endParaRPr lang="fr-FR" sz="1600" i="1" dirty="0"/>
          </a:p>
        </p:txBody>
      </p:sp>
    </p:spTree>
    <p:extLst>
      <p:ext uri="{BB962C8B-B14F-4D97-AF65-F5344CB8AC3E}">
        <p14:creationId xmlns:p14="http://schemas.microsoft.com/office/powerpoint/2010/main" val="2941400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50D7-5A1E-5B09-564F-B5F655CB33A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73F2249-DC98-BC3C-8DC3-D845FE118AB8}"/>
              </a:ext>
            </a:extLst>
          </p:cNvPr>
          <p:cNvSpPr txBox="1"/>
          <p:nvPr/>
        </p:nvSpPr>
        <p:spPr>
          <a:xfrm>
            <a:off x="1343472" y="1225689"/>
            <a:ext cx="10369152" cy="5940088"/>
          </a:xfrm>
          <a:prstGeom prst="rect">
            <a:avLst/>
          </a:prstGeom>
          <a:noFill/>
        </p:spPr>
        <p:txBody>
          <a:bodyPr wrap="square">
            <a:spAutoFit/>
          </a:bodyPr>
          <a:lstStyle/>
          <a:p>
            <a:r>
              <a:rPr lang="fr-FR" sz="2000" b="1" dirty="0">
                <a:solidFill>
                  <a:srgbClr val="000000"/>
                </a:solidFill>
                <a:effectLst/>
              </a:rPr>
              <a:t>Per- and </a:t>
            </a:r>
            <a:r>
              <a:rPr lang="fr-FR" sz="2000" b="1" dirty="0" err="1">
                <a:solidFill>
                  <a:srgbClr val="000000"/>
                </a:solidFill>
                <a:effectLst/>
              </a:rPr>
              <a:t>polyfluoroalkyl</a:t>
            </a:r>
            <a:r>
              <a:rPr lang="fr-FR" sz="2000" b="1" dirty="0">
                <a:solidFill>
                  <a:srgbClr val="000000"/>
                </a:solidFill>
                <a:effectLst/>
              </a:rPr>
              <a:t> substances (PFAS) </a:t>
            </a:r>
            <a:r>
              <a:rPr lang="fr-FR" sz="2000" b="1" dirty="0">
                <a:solidFill>
                  <a:srgbClr val="FF0000"/>
                </a:solidFill>
              </a:rPr>
              <a:t>(persistant)</a:t>
            </a:r>
            <a:endParaRPr lang="fr-FR" sz="2000" dirty="0">
              <a:solidFill>
                <a:srgbClr val="000000"/>
              </a:solidFill>
              <a:effectLst/>
            </a:endParaRPr>
          </a:p>
          <a:p>
            <a:pPr>
              <a:buNone/>
            </a:pPr>
            <a:r>
              <a:rPr lang="fr-FR" sz="2000" dirty="0">
                <a:solidFill>
                  <a:srgbClr val="3D0026"/>
                </a:solidFill>
                <a:effectLst/>
              </a:rPr>
              <a:t>• </a:t>
            </a:r>
            <a:r>
              <a:rPr lang="fr-FR" sz="2000" dirty="0" err="1">
                <a:solidFill>
                  <a:srgbClr val="000000"/>
                </a:solidFill>
                <a:effectLst/>
              </a:rPr>
              <a:t>Perfluorooctane</a:t>
            </a:r>
            <a:r>
              <a:rPr lang="fr-FR" sz="2000" dirty="0">
                <a:solidFill>
                  <a:srgbClr val="000000"/>
                </a:solidFill>
                <a:effectLst/>
              </a:rPr>
              <a:t> </a:t>
            </a:r>
            <a:r>
              <a:rPr lang="fr-FR" sz="2000" dirty="0" err="1">
                <a:solidFill>
                  <a:srgbClr val="000000"/>
                </a:solidFill>
                <a:effectLst/>
              </a:rPr>
              <a:t>sulfonic</a:t>
            </a:r>
            <a:r>
              <a:rPr lang="fr-FR" sz="2000" dirty="0">
                <a:solidFill>
                  <a:srgbClr val="000000"/>
                </a:solidFill>
                <a:effectLst/>
              </a:rPr>
              <a:t> </a:t>
            </a:r>
            <a:r>
              <a:rPr lang="fr-FR" sz="2000" dirty="0" err="1">
                <a:solidFill>
                  <a:srgbClr val="000000"/>
                </a:solidFill>
                <a:effectLst/>
              </a:rPr>
              <a:t>acid</a:t>
            </a:r>
            <a:r>
              <a:rPr lang="fr-FR" sz="2000" dirty="0">
                <a:solidFill>
                  <a:srgbClr val="000000"/>
                </a:solidFill>
                <a:effectLst/>
              </a:rPr>
              <a:t> (PFOS)</a:t>
            </a:r>
          </a:p>
          <a:p>
            <a:pPr>
              <a:buNone/>
            </a:pPr>
            <a:r>
              <a:rPr lang="fr-FR" sz="2000" dirty="0">
                <a:solidFill>
                  <a:srgbClr val="3D0026"/>
                </a:solidFill>
                <a:effectLst/>
              </a:rPr>
              <a:t>• </a:t>
            </a:r>
            <a:r>
              <a:rPr lang="fr-FR" sz="2000" dirty="0" err="1">
                <a:solidFill>
                  <a:srgbClr val="000000"/>
                </a:solidFill>
                <a:effectLst/>
              </a:rPr>
              <a:t>Perfluorooctanoic</a:t>
            </a:r>
            <a:r>
              <a:rPr lang="fr-FR" sz="2000" dirty="0">
                <a:solidFill>
                  <a:srgbClr val="000000"/>
                </a:solidFill>
                <a:effectLst/>
              </a:rPr>
              <a:t> </a:t>
            </a:r>
            <a:r>
              <a:rPr lang="fr-FR" sz="2000" dirty="0" err="1">
                <a:solidFill>
                  <a:srgbClr val="000000"/>
                </a:solidFill>
                <a:effectLst/>
              </a:rPr>
              <a:t>acid</a:t>
            </a:r>
            <a:r>
              <a:rPr lang="fr-FR" sz="2000" dirty="0">
                <a:solidFill>
                  <a:srgbClr val="000000"/>
                </a:solidFill>
                <a:effectLst/>
              </a:rPr>
              <a:t> (PFOA)</a:t>
            </a:r>
          </a:p>
          <a:p>
            <a:pPr>
              <a:buNone/>
            </a:pPr>
            <a:r>
              <a:rPr lang="fr-FR" sz="2000" dirty="0">
                <a:solidFill>
                  <a:srgbClr val="3D0026"/>
                </a:solidFill>
                <a:effectLst/>
              </a:rPr>
              <a:t>• </a:t>
            </a:r>
            <a:r>
              <a:rPr lang="fr-FR" sz="2000" dirty="0" err="1">
                <a:solidFill>
                  <a:srgbClr val="000000"/>
                </a:solidFill>
                <a:effectLst/>
              </a:rPr>
              <a:t>Perfluorononaoic</a:t>
            </a:r>
            <a:r>
              <a:rPr lang="fr-FR" sz="2000" dirty="0">
                <a:solidFill>
                  <a:srgbClr val="000000"/>
                </a:solidFill>
                <a:effectLst/>
              </a:rPr>
              <a:t> </a:t>
            </a:r>
            <a:r>
              <a:rPr lang="fr-FR" sz="2000" dirty="0" err="1">
                <a:solidFill>
                  <a:srgbClr val="000000"/>
                </a:solidFill>
                <a:effectLst/>
              </a:rPr>
              <a:t>acid</a:t>
            </a:r>
            <a:r>
              <a:rPr lang="fr-FR" sz="2000" dirty="0">
                <a:solidFill>
                  <a:srgbClr val="000000"/>
                </a:solidFill>
                <a:effectLst/>
              </a:rPr>
              <a:t> (PFNA)</a:t>
            </a:r>
          </a:p>
          <a:p>
            <a:pPr>
              <a:buNone/>
            </a:pPr>
            <a:r>
              <a:rPr lang="fr-FR" sz="2000" dirty="0">
                <a:solidFill>
                  <a:srgbClr val="3D0026"/>
                </a:solidFill>
                <a:effectLst/>
              </a:rPr>
              <a:t>• </a:t>
            </a:r>
            <a:r>
              <a:rPr lang="fr-FR" sz="2000" dirty="0" err="1">
                <a:solidFill>
                  <a:srgbClr val="000000"/>
                </a:solidFill>
                <a:effectLst/>
              </a:rPr>
              <a:t>Perfluorodecanoic</a:t>
            </a:r>
            <a:r>
              <a:rPr lang="fr-FR" sz="2000" dirty="0">
                <a:solidFill>
                  <a:srgbClr val="000000"/>
                </a:solidFill>
                <a:effectLst/>
              </a:rPr>
              <a:t> </a:t>
            </a:r>
            <a:r>
              <a:rPr lang="fr-FR" sz="2000" dirty="0" err="1">
                <a:solidFill>
                  <a:srgbClr val="000000"/>
                </a:solidFill>
                <a:effectLst/>
              </a:rPr>
              <a:t>acid</a:t>
            </a:r>
            <a:r>
              <a:rPr lang="fr-FR" sz="2000" dirty="0">
                <a:solidFill>
                  <a:srgbClr val="000000"/>
                </a:solidFill>
                <a:effectLst/>
              </a:rPr>
              <a:t> (PFDA)</a:t>
            </a:r>
          </a:p>
          <a:p>
            <a:pPr>
              <a:buNone/>
            </a:pPr>
            <a:r>
              <a:rPr lang="fr-FR" sz="2000" dirty="0">
                <a:solidFill>
                  <a:srgbClr val="3D0026"/>
                </a:solidFill>
                <a:effectLst/>
              </a:rPr>
              <a:t>• </a:t>
            </a:r>
            <a:r>
              <a:rPr lang="fr-FR" sz="2000" dirty="0" err="1">
                <a:solidFill>
                  <a:srgbClr val="000000"/>
                </a:solidFill>
                <a:effectLst/>
              </a:rPr>
              <a:t>Perfluoroundecanoic</a:t>
            </a:r>
            <a:r>
              <a:rPr lang="fr-FR" sz="2000" dirty="0">
                <a:solidFill>
                  <a:srgbClr val="000000"/>
                </a:solidFill>
                <a:effectLst/>
              </a:rPr>
              <a:t> </a:t>
            </a:r>
            <a:r>
              <a:rPr lang="fr-FR" sz="2000" dirty="0" err="1">
                <a:solidFill>
                  <a:srgbClr val="000000"/>
                </a:solidFill>
                <a:effectLst/>
              </a:rPr>
              <a:t>acid</a:t>
            </a:r>
            <a:r>
              <a:rPr lang="fr-FR" sz="2000" dirty="0">
                <a:solidFill>
                  <a:srgbClr val="000000"/>
                </a:solidFill>
                <a:effectLst/>
              </a:rPr>
              <a:t> (</a:t>
            </a:r>
            <a:r>
              <a:rPr lang="fr-FR" sz="2000" dirty="0" err="1">
                <a:solidFill>
                  <a:srgbClr val="000000"/>
                </a:solidFill>
                <a:effectLst/>
              </a:rPr>
              <a:t>PFUnA</a:t>
            </a:r>
            <a:r>
              <a:rPr lang="fr-FR" sz="2000" dirty="0">
                <a:solidFill>
                  <a:srgbClr val="000000"/>
                </a:solidFill>
                <a:effectLst/>
              </a:rPr>
              <a:t>)</a:t>
            </a:r>
          </a:p>
          <a:p>
            <a:r>
              <a:rPr lang="fr-FR" sz="2000" dirty="0">
                <a:solidFill>
                  <a:srgbClr val="3D0026"/>
                </a:solidFill>
                <a:effectLst/>
              </a:rPr>
              <a:t>• </a:t>
            </a:r>
            <a:r>
              <a:rPr lang="fr-FR" sz="2000" dirty="0" err="1">
                <a:solidFill>
                  <a:srgbClr val="000000"/>
                </a:solidFill>
                <a:effectLst/>
              </a:rPr>
              <a:t>Perfluorohexane</a:t>
            </a:r>
            <a:r>
              <a:rPr lang="fr-FR" sz="2000" dirty="0">
                <a:solidFill>
                  <a:srgbClr val="000000"/>
                </a:solidFill>
                <a:effectLst/>
              </a:rPr>
              <a:t> </a:t>
            </a:r>
            <a:r>
              <a:rPr lang="fr-FR" sz="2000" dirty="0" err="1">
                <a:solidFill>
                  <a:srgbClr val="000000"/>
                </a:solidFill>
                <a:effectLst/>
              </a:rPr>
              <a:t>sulfonic</a:t>
            </a:r>
            <a:r>
              <a:rPr lang="fr-FR" sz="2000" dirty="0">
                <a:solidFill>
                  <a:srgbClr val="000000"/>
                </a:solidFill>
                <a:effectLst/>
              </a:rPr>
              <a:t> </a:t>
            </a:r>
            <a:r>
              <a:rPr lang="fr-FR" sz="2000" dirty="0" err="1">
                <a:solidFill>
                  <a:srgbClr val="000000"/>
                </a:solidFill>
                <a:effectLst/>
              </a:rPr>
              <a:t>acid</a:t>
            </a:r>
            <a:r>
              <a:rPr lang="fr-FR" sz="2000" dirty="0">
                <a:solidFill>
                  <a:srgbClr val="000000"/>
                </a:solidFill>
                <a:effectLst/>
              </a:rPr>
              <a:t> (</a:t>
            </a:r>
            <a:r>
              <a:rPr lang="fr-FR" sz="2000" dirty="0" err="1">
                <a:solidFill>
                  <a:srgbClr val="000000"/>
                </a:solidFill>
                <a:effectLst/>
              </a:rPr>
              <a:t>PFHxS</a:t>
            </a:r>
            <a:r>
              <a:rPr lang="fr-FR" sz="2000" dirty="0" smtClean="0">
                <a:solidFill>
                  <a:srgbClr val="000000"/>
                </a:solidFill>
                <a:effectLst/>
              </a:rPr>
              <a:t>)</a:t>
            </a:r>
          </a:p>
          <a:p>
            <a:endParaRPr lang="fr-FR" sz="2000" dirty="0">
              <a:solidFill>
                <a:srgbClr val="000000"/>
              </a:solidFill>
            </a:endParaRPr>
          </a:p>
          <a:p>
            <a:r>
              <a:rPr lang="fr-FR" sz="2000" b="1" dirty="0" err="1"/>
              <a:t>Organochlorine</a:t>
            </a:r>
            <a:r>
              <a:rPr lang="fr-FR" sz="2000" b="1" dirty="0"/>
              <a:t> </a:t>
            </a:r>
            <a:r>
              <a:rPr lang="fr-FR" sz="2000" b="1" dirty="0" err="1"/>
              <a:t>chemicals</a:t>
            </a:r>
            <a:r>
              <a:rPr lang="fr-FR" sz="2000" b="1" dirty="0"/>
              <a:t> </a:t>
            </a:r>
            <a:r>
              <a:rPr lang="fr-FR" sz="2000" b="1" dirty="0">
                <a:solidFill>
                  <a:srgbClr val="FF0000"/>
                </a:solidFill>
              </a:rPr>
              <a:t>(persistant)</a:t>
            </a:r>
            <a:endParaRPr lang="fr-FR" sz="2000" dirty="0">
              <a:solidFill>
                <a:srgbClr val="FF0000"/>
              </a:solidFill>
            </a:endParaRPr>
          </a:p>
          <a:p>
            <a:r>
              <a:rPr lang="fr-FR" sz="2000" dirty="0"/>
              <a:t>• </a:t>
            </a:r>
            <a:r>
              <a:rPr lang="fr-FR" sz="2000" dirty="0" err="1"/>
              <a:t>PBDEs</a:t>
            </a:r>
            <a:r>
              <a:rPr lang="fr-FR" sz="2000" dirty="0"/>
              <a:t> 47, 99, 153</a:t>
            </a:r>
          </a:p>
          <a:p>
            <a:r>
              <a:rPr lang="fr-FR" sz="2000" dirty="0"/>
              <a:t>• </a:t>
            </a:r>
            <a:r>
              <a:rPr lang="fr-FR" sz="2000" dirty="0" err="1"/>
              <a:t>PCBs</a:t>
            </a:r>
            <a:r>
              <a:rPr lang="fr-FR" sz="2000" dirty="0"/>
              <a:t> 74, 99, 118, 138, 153, 156, 170, 180, 183, 187</a:t>
            </a:r>
          </a:p>
          <a:p>
            <a:r>
              <a:rPr lang="fr-FR" sz="2000" dirty="0"/>
              <a:t>• Pesticides </a:t>
            </a:r>
            <a:r>
              <a:rPr lang="fr-FR" sz="2000" dirty="0" err="1"/>
              <a:t>PeCB</a:t>
            </a:r>
            <a:r>
              <a:rPr lang="fr-FR" sz="2000" dirty="0"/>
              <a:t>, HCB, a-HCH, b-HCH, </a:t>
            </a:r>
            <a:r>
              <a:rPr lang="fr-FR" sz="2000" dirty="0" err="1"/>
              <a:t>gHCH</a:t>
            </a:r>
            <a:r>
              <a:rPr lang="fr-FR" sz="2000" dirty="0"/>
              <a:t>, </a:t>
            </a:r>
            <a:r>
              <a:rPr lang="fr-FR" sz="2000" dirty="0" err="1"/>
              <a:t>oxychlordane</a:t>
            </a:r>
            <a:r>
              <a:rPr lang="fr-FR" sz="2000" dirty="0"/>
              <a:t>, </a:t>
            </a:r>
            <a:r>
              <a:rPr lang="fr-FR" sz="2000" dirty="0" err="1"/>
              <a:t>trans-nonachlor</a:t>
            </a:r>
            <a:r>
              <a:rPr lang="fr-FR" sz="2000" dirty="0"/>
              <a:t>, </a:t>
            </a:r>
            <a:r>
              <a:rPr lang="fr-FR" sz="2000" dirty="0" err="1"/>
              <a:t>p,p</a:t>
            </a:r>
            <a:r>
              <a:rPr lang="fr-FR" sz="2000" dirty="0"/>
              <a:t>’ -DDT, </a:t>
            </a:r>
            <a:r>
              <a:rPr lang="fr-FR" sz="2000" dirty="0" err="1"/>
              <a:t>p,p</a:t>
            </a:r>
            <a:r>
              <a:rPr lang="fr-FR" sz="2000" dirty="0"/>
              <a:t>’ –</a:t>
            </a:r>
            <a:r>
              <a:rPr lang="fr-FR" sz="2000" dirty="0" smtClean="0"/>
              <a:t>DDE</a:t>
            </a:r>
          </a:p>
          <a:p>
            <a:endParaRPr lang="fr-FR" sz="2000" dirty="0"/>
          </a:p>
          <a:p>
            <a:r>
              <a:rPr lang="fr-FR" sz="2000" b="1" dirty="0"/>
              <a:t>Additives in plastics and </a:t>
            </a:r>
            <a:r>
              <a:rPr lang="fr-FR" sz="2000" b="1" dirty="0" err="1"/>
              <a:t>cosmetics</a:t>
            </a:r>
            <a:r>
              <a:rPr lang="fr-FR" sz="2000" b="1" dirty="0"/>
              <a:t> </a:t>
            </a:r>
            <a:r>
              <a:rPr lang="fr-FR" sz="2000" b="1" dirty="0">
                <a:solidFill>
                  <a:srgbClr val="FF0000"/>
                </a:solidFill>
              </a:rPr>
              <a:t>(semi-persistant)</a:t>
            </a:r>
            <a:endParaRPr lang="fr-FR" sz="2000" dirty="0">
              <a:solidFill>
                <a:srgbClr val="FF0000"/>
              </a:solidFill>
            </a:endParaRPr>
          </a:p>
          <a:p>
            <a:r>
              <a:rPr lang="fr-FR" sz="2000" dirty="0"/>
              <a:t>• </a:t>
            </a:r>
            <a:r>
              <a:rPr lang="fr-FR" sz="2000" dirty="0" err="1"/>
              <a:t>Bisphenols</a:t>
            </a:r>
            <a:endParaRPr lang="fr-FR" sz="2000" dirty="0"/>
          </a:p>
          <a:p>
            <a:r>
              <a:rPr lang="fr-FR" sz="2000" dirty="0"/>
              <a:t>• </a:t>
            </a:r>
            <a:r>
              <a:rPr lang="fr-FR" sz="2000" dirty="0" err="1"/>
              <a:t>Parabens</a:t>
            </a:r>
            <a:endParaRPr lang="fr-FR" sz="2000" dirty="0"/>
          </a:p>
          <a:p>
            <a:r>
              <a:rPr lang="fr-FR" sz="2000" dirty="0"/>
              <a:t>• Phtalates</a:t>
            </a:r>
          </a:p>
          <a:p>
            <a:endParaRPr lang="fr-FR" sz="2000" dirty="0"/>
          </a:p>
          <a:p>
            <a:endParaRPr lang="fr-FR" sz="2000" dirty="0">
              <a:solidFill>
                <a:srgbClr val="000000"/>
              </a:solidFill>
              <a:effectLst/>
            </a:endParaRPr>
          </a:p>
        </p:txBody>
      </p:sp>
      <p:sp>
        <p:nvSpPr>
          <p:cNvPr id="8" name="object 5">
            <a:extLst>
              <a:ext uri="{FF2B5EF4-FFF2-40B4-BE49-F238E27FC236}">
                <a16:creationId xmlns:a16="http://schemas.microsoft.com/office/drawing/2014/main" id="{ED25E053-B693-AF3A-E3F1-3A9278B0024F}"/>
              </a:ext>
            </a:extLst>
          </p:cNvPr>
          <p:cNvSpPr txBox="1">
            <a:spLocks noGrp="1"/>
          </p:cNvSpPr>
          <p:nvPr>
            <p:ph type="title"/>
          </p:nvPr>
        </p:nvSpPr>
        <p:spPr>
          <a:prstGeom prst="rect">
            <a:avLst/>
          </a:prstGeom>
        </p:spPr>
        <p:txBody>
          <a:bodyPr vert="horz" wrap="square" lIns="0" tIns="238823" rIns="0" bIns="0" rtlCol="0">
            <a:spAutoFit/>
          </a:bodyPr>
          <a:lstStyle/>
          <a:p>
            <a:pPr marL="730885">
              <a:lnSpc>
                <a:spcPct val="100000"/>
              </a:lnSpc>
              <a:spcBef>
                <a:spcPts val="100"/>
              </a:spcBef>
            </a:pPr>
            <a:r>
              <a:rPr sz="2800" b="1" dirty="0">
                <a:solidFill>
                  <a:srgbClr val="002060"/>
                </a:solidFill>
              </a:rPr>
              <a:t>ENDOCRINE</a:t>
            </a:r>
            <a:r>
              <a:rPr sz="2800" b="1" spc="-20" dirty="0">
                <a:solidFill>
                  <a:srgbClr val="002060"/>
                </a:solidFill>
              </a:rPr>
              <a:t> </a:t>
            </a:r>
            <a:r>
              <a:rPr sz="2800" b="1" dirty="0">
                <a:solidFill>
                  <a:srgbClr val="002060"/>
                </a:solidFill>
              </a:rPr>
              <a:t>DISRUPTING</a:t>
            </a:r>
            <a:r>
              <a:rPr sz="2800" b="1" spc="-30" dirty="0">
                <a:solidFill>
                  <a:srgbClr val="002060"/>
                </a:solidFill>
              </a:rPr>
              <a:t> </a:t>
            </a:r>
            <a:r>
              <a:rPr sz="2800" b="1" dirty="0">
                <a:solidFill>
                  <a:srgbClr val="002060"/>
                </a:solidFill>
              </a:rPr>
              <a:t>CHEMICALS</a:t>
            </a:r>
            <a:r>
              <a:rPr sz="2800" b="1" spc="-50" dirty="0">
                <a:solidFill>
                  <a:srgbClr val="002060"/>
                </a:solidFill>
              </a:rPr>
              <a:t> </a:t>
            </a:r>
            <a:r>
              <a:rPr sz="2800" b="1" spc="-10" dirty="0">
                <a:solidFill>
                  <a:srgbClr val="002060"/>
                </a:solidFill>
              </a:rPr>
              <a:t>(EDC)</a:t>
            </a:r>
            <a:endParaRPr sz="2800" b="1" dirty="0">
              <a:solidFill>
                <a:srgbClr val="002060"/>
              </a:solidFill>
            </a:endParaRPr>
          </a:p>
        </p:txBody>
      </p:sp>
    </p:spTree>
    <p:extLst>
      <p:ext uri="{BB962C8B-B14F-4D97-AF65-F5344CB8AC3E}">
        <p14:creationId xmlns:p14="http://schemas.microsoft.com/office/powerpoint/2010/main" val="963747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AB0683C-3C91-726D-10D5-79AD72BECFF1}"/>
              </a:ext>
            </a:extLst>
          </p:cNvPr>
          <p:cNvSpPr>
            <a:spLocks noGrp="1"/>
          </p:cNvSpPr>
          <p:nvPr>
            <p:ph idx="1"/>
          </p:nvPr>
        </p:nvSpPr>
        <p:spPr/>
        <p:txBody>
          <a:bodyPr/>
          <a:lstStyle/>
          <a:p>
            <a:endParaRPr lang="fr-FR" dirty="0"/>
          </a:p>
        </p:txBody>
      </p:sp>
      <p:sp>
        <p:nvSpPr>
          <p:cNvPr id="8" name="object 5">
            <a:extLst>
              <a:ext uri="{FF2B5EF4-FFF2-40B4-BE49-F238E27FC236}">
                <a16:creationId xmlns:a16="http://schemas.microsoft.com/office/drawing/2014/main" id="{09F4B01E-FA26-C836-FD6F-3E939C351F0C}"/>
              </a:ext>
            </a:extLst>
          </p:cNvPr>
          <p:cNvSpPr txBox="1">
            <a:spLocks noGrp="1"/>
          </p:cNvSpPr>
          <p:nvPr>
            <p:ph type="title"/>
          </p:nvPr>
        </p:nvSpPr>
        <p:spPr>
          <a:xfrm>
            <a:off x="609600" y="0"/>
            <a:ext cx="10972800" cy="1143000"/>
          </a:xfrm>
          <a:prstGeom prst="rect">
            <a:avLst/>
          </a:prstGeom>
        </p:spPr>
        <p:txBody>
          <a:bodyPr vert="horz" wrap="square" lIns="0" tIns="238823" rIns="0" bIns="0" rtlCol="0">
            <a:spAutoFit/>
          </a:bodyPr>
          <a:lstStyle/>
          <a:p>
            <a:pPr marL="730885">
              <a:lnSpc>
                <a:spcPct val="100000"/>
              </a:lnSpc>
              <a:spcBef>
                <a:spcPts val="100"/>
              </a:spcBef>
            </a:pPr>
            <a:r>
              <a:rPr sz="2800" b="1" dirty="0">
                <a:solidFill>
                  <a:srgbClr val="002060"/>
                </a:solidFill>
              </a:rPr>
              <a:t>ENDOCRINE</a:t>
            </a:r>
            <a:r>
              <a:rPr sz="2800" b="1" spc="-20" dirty="0">
                <a:solidFill>
                  <a:srgbClr val="002060"/>
                </a:solidFill>
              </a:rPr>
              <a:t> </a:t>
            </a:r>
            <a:r>
              <a:rPr sz="2800" b="1" dirty="0">
                <a:solidFill>
                  <a:srgbClr val="002060"/>
                </a:solidFill>
              </a:rPr>
              <a:t>DISRUPTING</a:t>
            </a:r>
            <a:r>
              <a:rPr sz="2800" b="1" spc="-30" dirty="0">
                <a:solidFill>
                  <a:srgbClr val="002060"/>
                </a:solidFill>
              </a:rPr>
              <a:t> </a:t>
            </a:r>
            <a:r>
              <a:rPr sz="2800" b="1" dirty="0">
                <a:solidFill>
                  <a:srgbClr val="002060"/>
                </a:solidFill>
              </a:rPr>
              <a:t>CHEMICALS</a:t>
            </a:r>
            <a:r>
              <a:rPr sz="2800" b="1" spc="-50" dirty="0">
                <a:solidFill>
                  <a:srgbClr val="002060"/>
                </a:solidFill>
              </a:rPr>
              <a:t> </a:t>
            </a:r>
            <a:r>
              <a:rPr sz="2800" b="1" spc="-10" dirty="0">
                <a:solidFill>
                  <a:srgbClr val="002060"/>
                </a:solidFill>
              </a:rPr>
              <a:t>(EDC)</a:t>
            </a:r>
            <a:endParaRPr sz="2800" b="1" dirty="0">
              <a:solidFill>
                <a:srgbClr val="002060"/>
              </a:solidFill>
            </a:endParaRPr>
          </a:p>
        </p:txBody>
      </p:sp>
      <p:sp>
        <p:nvSpPr>
          <p:cNvPr id="10" name="object 6">
            <a:extLst>
              <a:ext uri="{FF2B5EF4-FFF2-40B4-BE49-F238E27FC236}">
                <a16:creationId xmlns:a16="http://schemas.microsoft.com/office/drawing/2014/main" id="{AD7A04A4-C99A-F256-9F6A-882BE48ABEBE}"/>
              </a:ext>
            </a:extLst>
          </p:cNvPr>
          <p:cNvSpPr txBox="1">
            <a:spLocks/>
          </p:cNvSpPr>
          <p:nvPr/>
        </p:nvSpPr>
        <p:spPr>
          <a:xfrm>
            <a:off x="609600" y="928198"/>
            <a:ext cx="10878820" cy="4116896"/>
          </a:xfrm>
          <a:prstGeom prst="rect">
            <a:avLst/>
          </a:prstGeom>
        </p:spPr>
        <p:txBody>
          <a:bodyPr vert="horz" wrap="square" lIns="0" tIns="60325" rIns="0" bIns="0" rtlCol="0">
            <a:sp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41300" indent="-228600">
              <a:spcBef>
                <a:spcPts val="615"/>
              </a:spcBef>
              <a:buClr>
                <a:srgbClr val="C00000"/>
              </a:buClr>
              <a:tabLst>
                <a:tab pos="241300" algn="l"/>
              </a:tabLst>
            </a:pPr>
            <a:r>
              <a:rPr lang="fr-FR" sz="2400" dirty="0" err="1">
                <a:latin typeface="+mj-lt"/>
              </a:rPr>
              <a:t>currently</a:t>
            </a:r>
            <a:r>
              <a:rPr lang="fr-FR" sz="2400" spc="-10" dirty="0">
                <a:latin typeface="+mj-lt"/>
              </a:rPr>
              <a:t> </a:t>
            </a:r>
            <a:r>
              <a:rPr lang="fr-FR" sz="2400" dirty="0">
                <a:latin typeface="+mj-lt"/>
              </a:rPr>
              <a:t>ca.</a:t>
            </a:r>
            <a:r>
              <a:rPr lang="fr-FR" sz="2400" spc="10" dirty="0">
                <a:latin typeface="+mj-lt"/>
              </a:rPr>
              <a:t> </a:t>
            </a:r>
            <a:r>
              <a:rPr lang="fr-FR" sz="2400" b="1" dirty="0">
                <a:latin typeface="+mj-lt"/>
                <a:cs typeface="Comic Sans MS"/>
              </a:rPr>
              <a:t>350 </a:t>
            </a:r>
            <a:r>
              <a:rPr lang="fr-FR" sz="2400" b="1" spc="-10" dirty="0">
                <a:latin typeface="+mj-lt"/>
                <a:cs typeface="Comic Sans MS"/>
              </a:rPr>
              <a:t>000</a:t>
            </a:r>
            <a:r>
              <a:rPr lang="fr-FR" sz="2400" b="1" spc="-365" dirty="0">
                <a:latin typeface="+mj-lt"/>
                <a:cs typeface="Comic Sans MS"/>
              </a:rPr>
              <a:t> </a:t>
            </a:r>
            <a:r>
              <a:rPr lang="fr-FR" sz="2400" dirty="0" err="1">
                <a:latin typeface="+mj-lt"/>
              </a:rPr>
              <a:t>chemicals</a:t>
            </a:r>
            <a:r>
              <a:rPr lang="fr-FR" sz="2400" spc="-5" dirty="0">
                <a:latin typeface="+mj-lt"/>
              </a:rPr>
              <a:t> </a:t>
            </a:r>
            <a:r>
              <a:rPr lang="fr-FR" sz="2400" dirty="0" err="1">
                <a:latin typeface="+mj-lt"/>
              </a:rPr>
              <a:t>used</a:t>
            </a:r>
            <a:r>
              <a:rPr lang="fr-FR" sz="2400" spc="-5" dirty="0">
                <a:latin typeface="+mj-lt"/>
              </a:rPr>
              <a:t> </a:t>
            </a:r>
            <a:r>
              <a:rPr lang="fr-FR" sz="2400" dirty="0">
                <a:latin typeface="+mj-lt"/>
              </a:rPr>
              <a:t>in</a:t>
            </a:r>
            <a:r>
              <a:rPr lang="fr-FR" sz="2400" spc="-10" dirty="0">
                <a:latin typeface="+mj-lt"/>
              </a:rPr>
              <a:t> </a:t>
            </a:r>
            <a:r>
              <a:rPr lang="fr-FR" sz="2400" dirty="0">
                <a:latin typeface="+mj-lt"/>
              </a:rPr>
              <a:t>commerce </a:t>
            </a:r>
            <a:r>
              <a:rPr lang="fr-FR" sz="2400" spc="-10" dirty="0" err="1">
                <a:latin typeface="+mj-lt"/>
              </a:rPr>
              <a:t>somewhere</a:t>
            </a:r>
            <a:endParaRPr lang="fr-FR" sz="2400" spc="-10" dirty="0">
              <a:latin typeface="+mj-lt"/>
            </a:endParaRPr>
          </a:p>
          <a:p>
            <a:pPr marL="698500" lvl="1" indent="-228600">
              <a:spcBef>
                <a:spcPts val="229"/>
              </a:spcBef>
              <a:buClr>
                <a:srgbClr val="C00000"/>
              </a:buClr>
              <a:buFont typeface="Arial"/>
              <a:buChar char="•"/>
              <a:tabLst>
                <a:tab pos="698500" algn="l"/>
              </a:tabLst>
            </a:pPr>
            <a:r>
              <a:rPr lang="fr-FR" sz="2400" dirty="0">
                <a:latin typeface="+mj-lt"/>
                <a:cs typeface="Comic Sans MS"/>
              </a:rPr>
              <a:t>75.000</a:t>
            </a:r>
            <a:r>
              <a:rPr lang="fr-FR" sz="2400" spc="-5" dirty="0">
                <a:latin typeface="+mj-lt"/>
                <a:cs typeface="Comic Sans MS"/>
              </a:rPr>
              <a:t> </a:t>
            </a:r>
            <a:r>
              <a:rPr lang="fr-FR" sz="2400" dirty="0">
                <a:latin typeface="+mj-lt"/>
                <a:cs typeface="Comic Sans MS"/>
              </a:rPr>
              <a:t>mixtures,</a:t>
            </a:r>
            <a:r>
              <a:rPr lang="fr-FR" sz="2400" spc="-25" dirty="0">
                <a:latin typeface="+mj-lt"/>
                <a:cs typeface="Comic Sans MS"/>
              </a:rPr>
              <a:t> </a:t>
            </a:r>
            <a:r>
              <a:rPr lang="fr-FR" sz="2400" dirty="0" err="1">
                <a:latin typeface="+mj-lt"/>
                <a:cs typeface="Comic Sans MS"/>
              </a:rPr>
              <a:t>polymers</a:t>
            </a:r>
            <a:r>
              <a:rPr lang="fr-FR" sz="2400" dirty="0">
                <a:latin typeface="+mj-lt"/>
                <a:cs typeface="Comic Sans MS"/>
              </a:rPr>
              <a:t> and </a:t>
            </a:r>
            <a:r>
              <a:rPr lang="fr-FR" sz="2400" spc="-10" dirty="0" err="1">
                <a:latin typeface="+mj-lt"/>
                <a:cs typeface="Comic Sans MS"/>
              </a:rPr>
              <a:t>unknowns</a:t>
            </a:r>
            <a:endParaRPr lang="fr-FR" sz="2400" dirty="0">
              <a:latin typeface="+mj-lt"/>
              <a:cs typeface="Comic Sans MS"/>
            </a:endParaRPr>
          </a:p>
          <a:p>
            <a:pPr marL="698500" lvl="1" indent="-228600">
              <a:spcBef>
                <a:spcPts val="210"/>
              </a:spcBef>
              <a:buClr>
                <a:srgbClr val="C00000"/>
              </a:buClr>
              <a:buFont typeface="Arial"/>
              <a:buChar char="•"/>
              <a:tabLst>
                <a:tab pos="698500" algn="l"/>
              </a:tabLst>
            </a:pPr>
            <a:r>
              <a:rPr lang="fr-FR" sz="2400" dirty="0">
                <a:latin typeface="+mj-lt"/>
                <a:cs typeface="Comic Sans MS"/>
              </a:rPr>
              <a:t>120.000</a:t>
            </a:r>
            <a:r>
              <a:rPr lang="fr-FR" sz="2400" spc="-20" dirty="0">
                <a:latin typeface="+mj-lt"/>
                <a:cs typeface="Comic Sans MS"/>
              </a:rPr>
              <a:t> </a:t>
            </a:r>
            <a:r>
              <a:rPr lang="fr-FR" sz="2400" dirty="0">
                <a:latin typeface="+mj-lt"/>
                <a:cs typeface="Comic Sans MS"/>
              </a:rPr>
              <a:t>substances</a:t>
            </a:r>
            <a:r>
              <a:rPr lang="fr-FR" sz="2400" spc="-20" dirty="0">
                <a:latin typeface="+mj-lt"/>
                <a:cs typeface="Comic Sans MS"/>
              </a:rPr>
              <a:t> </a:t>
            </a:r>
            <a:r>
              <a:rPr lang="fr-FR" sz="2400" dirty="0">
                <a:latin typeface="+mj-lt"/>
                <a:cs typeface="Comic Sans MS"/>
              </a:rPr>
              <a:t>not</a:t>
            </a:r>
            <a:r>
              <a:rPr lang="fr-FR" sz="2400" spc="-5" dirty="0">
                <a:latin typeface="+mj-lt"/>
                <a:cs typeface="Comic Sans MS"/>
              </a:rPr>
              <a:t> </a:t>
            </a:r>
            <a:r>
              <a:rPr lang="fr-FR" sz="2400" dirty="0" err="1">
                <a:latin typeface="+mj-lt"/>
                <a:cs typeface="Comic Sans MS"/>
              </a:rPr>
              <a:t>unequivocally</a:t>
            </a:r>
            <a:r>
              <a:rPr lang="fr-FR" sz="2400" spc="10" dirty="0">
                <a:latin typeface="+mj-lt"/>
                <a:cs typeface="Comic Sans MS"/>
              </a:rPr>
              <a:t> </a:t>
            </a:r>
            <a:r>
              <a:rPr lang="fr-FR" sz="2400" spc="-10" dirty="0">
                <a:latin typeface="+mj-lt"/>
                <a:cs typeface="Comic Sans MS"/>
              </a:rPr>
              <a:t>identifiable</a:t>
            </a:r>
            <a:endParaRPr lang="fr-FR" sz="2400" dirty="0">
              <a:latin typeface="+mj-lt"/>
              <a:cs typeface="Comic Sans MS"/>
            </a:endParaRPr>
          </a:p>
          <a:p>
            <a:pPr marL="241300" indent="-228600">
              <a:spcBef>
                <a:spcPts val="650"/>
              </a:spcBef>
              <a:buClr>
                <a:srgbClr val="C00000"/>
              </a:buClr>
              <a:tabLst>
                <a:tab pos="241300" algn="l"/>
              </a:tabLst>
            </a:pPr>
            <a:r>
              <a:rPr lang="fr-FR" sz="2400" dirty="0">
                <a:latin typeface="+mj-lt"/>
              </a:rPr>
              <a:t>~</a:t>
            </a:r>
            <a:r>
              <a:rPr lang="fr-FR" sz="2400" spc="-20" dirty="0">
                <a:latin typeface="+mj-lt"/>
              </a:rPr>
              <a:t> </a:t>
            </a:r>
            <a:r>
              <a:rPr lang="fr-FR" sz="2400" dirty="0">
                <a:latin typeface="+mj-lt"/>
              </a:rPr>
              <a:t>40</a:t>
            </a:r>
            <a:r>
              <a:rPr lang="fr-FR" sz="2400" spc="-5" dirty="0">
                <a:latin typeface="+mj-lt"/>
              </a:rPr>
              <a:t> </a:t>
            </a:r>
            <a:r>
              <a:rPr lang="fr-FR" sz="2400" dirty="0">
                <a:latin typeface="+mj-lt"/>
              </a:rPr>
              <a:t>new</a:t>
            </a:r>
            <a:r>
              <a:rPr lang="fr-FR" sz="2400" spc="-10" dirty="0">
                <a:latin typeface="+mj-lt"/>
              </a:rPr>
              <a:t> </a:t>
            </a:r>
            <a:r>
              <a:rPr lang="fr-FR" sz="2400" dirty="0" err="1">
                <a:latin typeface="+mj-lt"/>
              </a:rPr>
              <a:t>chemicals</a:t>
            </a:r>
            <a:r>
              <a:rPr lang="fr-FR" sz="2400" spc="-25" dirty="0">
                <a:latin typeface="+mj-lt"/>
              </a:rPr>
              <a:t> </a:t>
            </a:r>
            <a:r>
              <a:rPr lang="fr-FR" sz="2400" dirty="0" err="1">
                <a:latin typeface="+mj-lt"/>
              </a:rPr>
              <a:t>discovered</a:t>
            </a:r>
            <a:r>
              <a:rPr lang="fr-FR" sz="2400" spc="30" dirty="0">
                <a:latin typeface="+mj-lt"/>
              </a:rPr>
              <a:t> </a:t>
            </a:r>
            <a:r>
              <a:rPr lang="fr-FR" sz="2400" dirty="0" err="1">
                <a:latin typeface="+mj-lt"/>
              </a:rPr>
              <a:t>every</a:t>
            </a:r>
            <a:r>
              <a:rPr lang="fr-FR" sz="2400" spc="20" dirty="0">
                <a:latin typeface="+mj-lt"/>
              </a:rPr>
              <a:t> </a:t>
            </a:r>
            <a:r>
              <a:rPr lang="fr-FR" sz="2400" spc="-10" dirty="0" err="1">
                <a:latin typeface="+mj-lt"/>
              </a:rPr>
              <a:t>hour</a:t>
            </a:r>
            <a:r>
              <a:rPr lang="fr-FR" sz="2400" spc="-10" dirty="0">
                <a:latin typeface="+mj-lt"/>
              </a:rPr>
              <a:t>!</a:t>
            </a:r>
          </a:p>
          <a:p>
            <a:r>
              <a:rPr lang="fr-FR" sz="2400" dirty="0"/>
              <a:t>Over 250 </a:t>
            </a:r>
            <a:r>
              <a:rPr lang="fr-FR" sz="2400" dirty="0" err="1"/>
              <a:t>chemicals</a:t>
            </a:r>
            <a:r>
              <a:rPr lang="fr-FR" sz="2400" dirty="0"/>
              <a:t> are </a:t>
            </a:r>
            <a:r>
              <a:rPr lang="fr-FR" sz="2400" dirty="0" err="1"/>
              <a:t>listed</a:t>
            </a:r>
            <a:r>
              <a:rPr lang="fr-FR" sz="2400" dirty="0"/>
              <a:t> by the </a:t>
            </a:r>
            <a:r>
              <a:rPr lang="fr-FR" sz="2400" dirty="0" err="1"/>
              <a:t>European</a:t>
            </a:r>
            <a:r>
              <a:rPr lang="fr-FR" sz="2400" dirty="0"/>
              <a:t> Union (EU) as </a:t>
            </a:r>
            <a:r>
              <a:rPr lang="fr-FR" sz="2400" dirty="0" err="1"/>
              <a:t>known</a:t>
            </a:r>
            <a:r>
              <a:rPr lang="fr-FR" sz="2400" dirty="0"/>
              <a:t> or </a:t>
            </a:r>
            <a:r>
              <a:rPr lang="fr-FR" sz="2400" dirty="0" err="1"/>
              <a:t>suspected</a:t>
            </a:r>
            <a:r>
              <a:rPr lang="fr-FR" sz="2400" dirty="0"/>
              <a:t> </a:t>
            </a:r>
            <a:r>
              <a:rPr lang="fr-FR" sz="2400" dirty="0" err="1"/>
              <a:t>EDCs</a:t>
            </a:r>
            <a:r>
              <a:rPr lang="fr-FR" sz="2400" dirty="0"/>
              <a:t>.</a:t>
            </a:r>
          </a:p>
          <a:p>
            <a:r>
              <a:rPr lang="fr-FR" sz="2400" dirty="0"/>
              <a:t>The </a:t>
            </a:r>
            <a:r>
              <a:rPr lang="fr-FR" sz="2400" dirty="0" err="1"/>
              <a:t>estimated</a:t>
            </a:r>
            <a:r>
              <a:rPr lang="fr-FR" sz="2400" dirty="0"/>
              <a:t> </a:t>
            </a:r>
            <a:r>
              <a:rPr lang="fr-FR" sz="2400" dirty="0" err="1"/>
              <a:t>cost</a:t>
            </a:r>
            <a:r>
              <a:rPr lang="fr-FR" sz="2400" dirty="0"/>
              <a:t> of </a:t>
            </a:r>
            <a:r>
              <a:rPr lang="fr-FR" sz="2400" dirty="0" err="1"/>
              <a:t>delaying</a:t>
            </a:r>
            <a:r>
              <a:rPr lang="fr-FR" sz="2400" dirty="0"/>
              <a:t> </a:t>
            </a:r>
            <a:r>
              <a:rPr lang="fr-FR" sz="2400" dirty="0" err="1"/>
              <a:t>regulations</a:t>
            </a:r>
            <a:r>
              <a:rPr lang="fr-FR" sz="2400" dirty="0"/>
              <a:t> </a:t>
            </a:r>
            <a:r>
              <a:rPr lang="fr-FR" sz="2400" dirty="0" err="1"/>
              <a:t>is</a:t>
            </a:r>
            <a:r>
              <a:rPr lang="fr-FR" sz="2400" dirty="0"/>
              <a:t> </a:t>
            </a:r>
            <a:r>
              <a:rPr lang="fr-FR" sz="2400" dirty="0" err="1"/>
              <a:t>estimated</a:t>
            </a:r>
            <a:r>
              <a:rPr lang="fr-FR" sz="2400" dirty="0"/>
              <a:t> to </a:t>
            </a:r>
            <a:r>
              <a:rPr lang="fr-FR" sz="2400" dirty="0" err="1"/>
              <a:t>be</a:t>
            </a:r>
            <a:r>
              <a:rPr lang="fr-FR" sz="2400" dirty="0"/>
              <a:t> 163 billion €/</a:t>
            </a:r>
            <a:r>
              <a:rPr lang="fr-FR" sz="2400" dirty="0" err="1"/>
              <a:t>year</a:t>
            </a:r>
            <a:r>
              <a:rPr lang="fr-FR" sz="2400" dirty="0"/>
              <a:t> in Europe </a:t>
            </a:r>
            <a:r>
              <a:rPr lang="fr-FR" sz="2400" dirty="0" err="1"/>
              <a:t>alone</a:t>
            </a:r>
            <a:r>
              <a:rPr lang="fr-FR" sz="2400" dirty="0"/>
              <a:t>, (</a:t>
            </a:r>
            <a:r>
              <a:rPr lang="fr-FR" sz="2400" dirty="0" err="1"/>
              <a:t>underestimate</a:t>
            </a:r>
            <a:r>
              <a:rPr lang="fr-FR" sz="2400" dirty="0"/>
              <a:t> as </a:t>
            </a:r>
            <a:r>
              <a:rPr lang="fr-FR" sz="2400" dirty="0" err="1"/>
              <a:t>only</a:t>
            </a:r>
            <a:r>
              <a:rPr lang="fr-FR" sz="2400" dirty="0"/>
              <a:t> a </a:t>
            </a:r>
            <a:r>
              <a:rPr lang="fr-FR" sz="2400" dirty="0" err="1"/>
              <a:t>limited</a:t>
            </a:r>
            <a:r>
              <a:rPr lang="fr-FR" sz="2400" dirty="0"/>
              <a:t> set of </a:t>
            </a:r>
            <a:r>
              <a:rPr lang="fr-FR" sz="2400" dirty="0" err="1"/>
              <a:t>EDCs</a:t>
            </a:r>
            <a:r>
              <a:rPr lang="fr-FR" sz="2400" dirty="0"/>
              <a:t> and </a:t>
            </a:r>
            <a:r>
              <a:rPr lang="fr-FR" sz="2400" dirty="0" err="1"/>
              <a:t>health</a:t>
            </a:r>
            <a:r>
              <a:rPr lang="fr-FR" sz="2400" dirty="0"/>
              <a:t> </a:t>
            </a:r>
            <a:r>
              <a:rPr lang="fr-FR" sz="2400" dirty="0" err="1"/>
              <a:t>outcomes</a:t>
            </a:r>
            <a:r>
              <a:rPr lang="fr-FR" sz="2400" dirty="0"/>
              <a:t> have been </a:t>
            </a:r>
            <a:r>
              <a:rPr lang="fr-FR" sz="2400" dirty="0" err="1"/>
              <a:t>assessed</a:t>
            </a:r>
            <a:r>
              <a:rPr lang="fr-FR" sz="2400" dirty="0"/>
              <a:t>)</a:t>
            </a:r>
          </a:p>
          <a:p>
            <a:r>
              <a:rPr lang="fr-FR" sz="2400" dirty="0"/>
              <a:t>.</a:t>
            </a:r>
          </a:p>
        </p:txBody>
      </p:sp>
      <p:pic>
        <p:nvPicPr>
          <p:cNvPr id="12" name="Image 11">
            <a:extLst>
              <a:ext uri="{FF2B5EF4-FFF2-40B4-BE49-F238E27FC236}">
                <a16:creationId xmlns:a16="http://schemas.microsoft.com/office/drawing/2014/main" id="{F75272B3-0858-18C9-3BD5-B76EA913F054}"/>
              </a:ext>
            </a:extLst>
          </p:cNvPr>
          <p:cNvPicPr>
            <a:picLocks noChangeAspect="1"/>
          </p:cNvPicPr>
          <p:nvPr/>
        </p:nvPicPr>
        <p:blipFill>
          <a:blip r:embed="rId2"/>
          <a:stretch>
            <a:fillRect/>
          </a:stretch>
        </p:blipFill>
        <p:spPr>
          <a:xfrm>
            <a:off x="4367808" y="4472322"/>
            <a:ext cx="3816424" cy="2385678"/>
          </a:xfrm>
          <a:prstGeom prst="rect">
            <a:avLst/>
          </a:prstGeom>
        </p:spPr>
      </p:pic>
    </p:spTree>
    <p:extLst>
      <p:ext uri="{BB962C8B-B14F-4D97-AF65-F5344CB8AC3E}">
        <p14:creationId xmlns:p14="http://schemas.microsoft.com/office/powerpoint/2010/main" val="622742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05484-7E07-1E56-DB31-1E38AE97E7E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1DA3F9E-3317-9478-8D39-8CA2D1AB80C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223C01E-030A-2596-64CB-D027BCBD8E84}"/>
              </a:ext>
            </a:extLst>
          </p:cNvPr>
          <p:cNvPicPr>
            <a:picLocks noChangeAspect="1"/>
          </p:cNvPicPr>
          <p:nvPr/>
        </p:nvPicPr>
        <p:blipFill>
          <a:blip r:embed="rId2"/>
          <a:stretch>
            <a:fillRect/>
          </a:stretch>
        </p:blipFill>
        <p:spPr>
          <a:xfrm>
            <a:off x="1558748" y="907871"/>
            <a:ext cx="7556500" cy="6007100"/>
          </a:xfrm>
          <a:prstGeom prst="rect">
            <a:avLst/>
          </a:prstGeom>
        </p:spPr>
      </p:pic>
      <p:pic>
        <p:nvPicPr>
          <p:cNvPr id="6" name="Image 5">
            <a:extLst>
              <a:ext uri="{FF2B5EF4-FFF2-40B4-BE49-F238E27FC236}">
                <a16:creationId xmlns:a16="http://schemas.microsoft.com/office/drawing/2014/main" id="{B1727921-2BB2-9531-7A00-748DD5C1F6AD}"/>
              </a:ext>
            </a:extLst>
          </p:cNvPr>
          <p:cNvPicPr>
            <a:picLocks noChangeAspect="1"/>
          </p:cNvPicPr>
          <p:nvPr/>
        </p:nvPicPr>
        <p:blipFill>
          <a:blip r:embed="rId3"/>
          <a:stretch>
            <a:fillRect/>
          </a:stretch>
        </p:blipFill>
        <p:spPr>
          <a:xfrm>
            <a:off x="119336" y="307161"/>
            <a:ext cx="4727398" cy="1404000"/>
          </a:xfrm>
          <a:prstGeom prst="rect">
            <a:avLst/>
          </a:prstGeom>
        </p:spPr>
      </p:pic>
    </p:spTree>
    <p:extLst>
      <p:ext uri="{BB962C8B-B14F-4D97-AF65-F5344CB8AC3E}">
        <p14:creationId xmlns:p14="http://schemas.microsoft.com/office/powerpoint/2010/main" val="872672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9D6D229D-7B0A-434D-9C48-C86CDEF68978}"/>
              </a:ext>
            </a:extLst>
          </p:cNvPr>
          <p:cNvSpPr txBox="1">
            <a:spLocks noGrp="1"/>
          </p:cNvSpPr>
          <p:nvPr>
            <p:ph type="title"/>
          </p:nvPr>
        </p:nvSpPr>
        <p:spPr>
          <a:xfrm>
            <a:off x="0" y="184964"/>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en-US" sz="2800" b="1" dirty="0">
                <a:solidFill>
                  <a:srgbClr val="002060"/>
                </a:solidFill>
              </a:rPr>
              <a:t>The Human Biomonitoring Initiative (HBM4EU) </a:t>
            </a:r>
          </a:p>
        </p:txBody>
      </p:sp>
      <p:pic>
        <p:nvPicPr>
          <p:cNvPr id="8" name="Image 7">
            <a:extLst>
              <a:ext uri="{FF2B5EF4-FFF2-40B4-BE49-F238E27FC236}">
                <a16:creationId xmlns:a16="http://schemas.microsoft.com/office/drawing/2014/main" id="{F6EF6BA9-6D03-451E-6EC3-B9AA43C643EA}"/>
              </a:ext>
            </a:extLst>
          </p:cNvPr>
          <p:cNvPicPr>
            <a:picLocks noChangeAspect="1"/>
          </p:cNvPicPr>
          <p:nvPr/>
        </p:nvPicPr>
        <p:blipFill>
          <a:blip r:embed="rId2"/>
          <a:stretch>
            <a:fillRect/>
          </a:stretch>
        </p:blipFill>
        <p:spPr>
          <a:xfrm>
            <a:off x="3193816" y="1772816"/>
            <a:ext cx="5863599" cy="4270520"/>
          </a:xfrm>
          <a:prstGeom prst="rect">
            <a:avLst/>
          </a:prstGeom>
        </p:spPr>
      </p:pic>
      <p:pic>
        <p:nvPicPr>
          <p:cNvPr id="1026" name="Picture 2" descr="HBM4EU - science and policy for a healthy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1018381"/>
            <a:ext cx="2856708" cy="117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24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2C4DC-34F8-C631-1E61-188F36C6542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B5881CC-E35D-7171-2CFA-9B69285463D0}"/>
              </a:ext>
            </a:extLst>
          </p:cNvPr>
          <p:cNvSpPr>
            <a:spLocks noGrp="1"/>
          </p:cNvSpPr>
          <p:nvPr>
            <p:ph idx="1"/>
          </p:nvPr>
        </p:nvSpPr>
        <p:spPr/>
        <p:txBody>
          <a:bodyPr/>
          <a:lstStyle/>
          <a:p>
            <a:endParaRPr lang="fr-FR"/>
          </a:p>
        </p:txBody>
      </p:sp>
      <p:pic>
        <p:nvPicPr>
          <p:cNvPr id="4" name="object 6">
            <a:extLst>
              <a:ext uri="{FF2B5EF4-FFF2-40B4-BE49-F238E27FC236}">
                <a16:creationId xmlns:a16="http://schemas.microsoft.com/office/drawing/2014/main" id="{DFE3726E-6471-FFF2-18B4-0F831F79FF32}"/>
              </a:ext>
            </a:extLst>
          </p:cNvPr>
          <p:cNvPicPr/>
          <p:nvPr/>
        </p:nvPicPr>
        <p:blipFill>
          <a:blip r:embed="rId2" cstate="print"/>
          <a:stretch>
            <a:fillRect/>
          </a:stretch>
        </p:blipFill>
        <p:spPr>
          <a:xfrm>
            <a:off x="1959610" y="527050"/>
            <a:ext cx="8272780" cy="5803900"/>
          </a:xfrm>
          <a:prstGeom prst="rect">
            <a:avLst/>
          </a:prstGeom>
        </p:spPr>
      </p:pic>
    </p:spTree>
    <p:extLst>
      <p:ext uri="{BB962C8B-B14F-4D97-AF65-F5344CB8AC3E}">
        <p14:creationId xmlns:p14="http://schemas.microsoft.com/office/powerpoint/2010/main" val="2255715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1775520" y="6316980"/>
            <a:ext cx="4723765"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Comic Sans MS"/>
                <a:cs typeface="Comic Sans MS"/>
              </a:rPr>
              <a:t>Björvang</a:t>
            </a:r>
            <a:r>
              <a:rPr sz="1400" spc="-35" dirty="0">
                <a:latin typeface="Comic Sans MS"/>
                <a:cs typeface="Comic Sans MS"/>
              </a:rPr>
              <a:t> </a:t>
            </a:r>
            <a:r>
              <a:rPr sz="1400" dirty="0">
                <a:latin typeface="Comic Sans MS"/>
                <a:cs typeface="Comic Sans MS"/>
              </a:rPr>
              <a:t>EDC</a:t>
            </a:r>
            <a:r>
              <a:rPr sz="1400" spc="-20" dirty="0">
                <a:latin typeface="Comic Sans MS"/>
                <a:cs typeface="Comic Sans MS"/>
              </a:rPr>
              <a:t> </a:t>
            </a:r>
            <a:r>
              <a:rPr sz="1400" dirty="0">
                <a:latin typeface="Comic Sans MS"/>
                <a:cs typeface="Comic Sans MS"/>
              </a:rPr>
              <a:t>MIX</a:t>
            </a:r>
            <a:r>
              <a:rPr sz="1400" spc="-30" dirty="0">
                <a:latin typeface="Comic Sans MS"/>
                <a:cs typeface="Comic Sans MS"/>
              </a:rPr>
              <a:t> </a:t>
            </a:r>
            <a:r>
              <a:rPr sz="1400" dirty="0">
                <a:latin typeface="Comic Sans MS"/>
                <a:cs typeface="Comic Sans MS"/>
              </a:rPr>
              <a:t>Chemosphere</a:t>
            </a:r>
            <a:r>
              <a:rPr sz="1400" spc="-35" dirty="0">
                <a:latin typeface="Comic Sans MS"/>
                <a:cs typeface="Comic Sans MS"/>
              </a:rPr>
              <a:t> </a:t>
            </a:r>
            <a:r>
              <a:rPr sz="1400" dirty="0">
                <a:latin typeface="Comic Sans MS"/>
                <a:cs typeface="Comic Sans MS"/>
              </a:rPr>
              <a:t>283</a:t>
            </a:r>
            <a:r>
              <a:rPr sz="1400" spc="-30" dirty="0">
                <a:latin typeface="Comic Sans MS"/>
                <a:cs typeface="Comic Sans MS"/>
              </a:rPr>
              <a:t> </a:t>
            </a:r>
            <a:r>
              <a:rPr sz="1400" dirty="0">
                <a:latin typeface="Comic Sans MS"/>
                <a:cs typeface="Comic Sans MS"/>
              </a:rPr>
              <a:t>(2021)</a:t>
            </a:r>
            <a:r>
              <a:rPr sz="1400" spc="-15" dirty="0">
                <a:latin typeface="Comic Sans MS"/>
                <a:cs typeface="Comic Sans MS"/>
              </a:rPr>
              <a:t> </a:t>
            </a:r>
            <a:r>
              <a:rPr sz="1400" spc="-10" dirty="0">
                <a:latin typeface="Comic Sans MS"/>
                <a:cs typeface="Comic Sans MS"/>
              </a:rPr>
              <a:t>1311252021</a:t>
            </a:r>
            <a:endParaRPr sz="1400" dirty="0">
              <a:latin typeface="Comic Sans MS"/>
              <a:cs typeface="Comic Sans MS"/>
            </a:endParaRPr>
          </a:p>
        </p:txBody>
      </p:sp>
      <p:pic>
        <p:nvPicPr>
          <p:cNvPr id="12" name="Image 11">
            <a:extLst>
              <a:ext uri="{FF2B5EF4-FFF2-40B4-BE49-F238E27FC236}">
                <a16:creationId xmlns:a16="http://schemas.microsoft.com/office/drawing/2014/main" id="{0F3C10B4-FCC7-4055-E203-38F0274C6019}"/>
              </a:ext>
            </a:extLst>
          </p:cNvPr>
          <p:cNvPicPr>
            <a:picLocks noChangeAspect="1"/>
          </p:cNvPicPr>
          <p:nvPr/>
        </p:nvPicPr>
        <p:blipFill>
          <a:blip r:embed="rId2"/>
          <a:stretch>
            <a:fillRect/>
          </a:stretch>
        </p:blipFill>
        <p:spPr>
          <a:xfrm>
            <a:off x="1919535" y="1988840"/>
            <a:ext cx="8666823" cy="3909844"/>
          </a:xfrm>
          <a:prstGeom prst="rect">
            <a:avLst/>
          </a:prstGeom>
        </p:spPr>
      </p:pic>
      <p:pic>
        <p:nvPicPr>
          <p:cNvPr id="15" name="Image 14">
            <a:extLst>
              <a:ext uri="{FF2B5EF4-FFF2-40B4-BE49-F238E27FC236}">
                <a16:creationId xmlns:a16="http://schemas.microsoft.com/office/drawing/2014/main" id="{434E9208-7E9D-4BA0-F857-0D4C75EF3020}"/>
              </a:ext>
            </a:extLst>
          </p:cNvPr>
          <p:cNvPicPr>
            <a:picLocks noChangeAspect="1"/>
          </p:cNvPicPr>
          <p:nvPr/>
        </p:nvPicPr>
        <p:blipFill>
          <a:blip r:embed="rId3"/>
          <a:stretch>
            <a:fillRect/>
          </a:stretch>
        </p:blipFill>
        <p:spPr>
          <a:xfrm>
            <a:off x="251202" y="217185"/>
            <a:ext cx="7772400" cy="1548636"/>
          </a:xfrm>
          <a:prstGeom prst="rect">
            <a:avLst/>
          </a:prstGeom>
        </p:spPr>
      </p:pic>
      <p:sp>
        <p:nvSpPr>
          <p:cNvPr id="17" name="ZoneTexte 16">
            <a:extLst>
              <a:ext uri="{FF2B5EF4-FFF2-40B4-BE49-F238E27FC236}">
                <a16:creationId xmlns:a16="http://schemas.microsoft.com/office/drawing/2014/main" id="{E0E59B5B-A532-997F-29D6-4CEE7C79BD6E}"/>
              </a:ext>
            </a:extLst>
          </p:cNvPr>
          <p:cNvSpPr txBox="1"/>
          <p:nvPr/>
        </p:nvSpPr>
        <p:spPr>
          <a:xfrm>
            <a:off x="8011346" y="5181902"/>
            <a:ext cx="6190488" cy="830997"/>
          </a:xfrm>
          <a:prstGeom prst="rect">
            <a:avLst/>
          </a:prstGeom>
          <a:noFill/>
        </p:spPr>
        <p:txBody>
          <a:bodyPr wrap="square">
            <a:spAutoFit/>
          </a:bodyPr>
          <a:lstStyle/>
          <a:p>
            <a:pPr marL="285750" indent="-285750">
              <a:buFont typeface="Arial" panose="020B0604020202020204" pitchFamily="34" charset="0"/>
              <a:buChar char="•"/>
            </a:pPr>
            <a:r>
              <a:rPr lang="fr-FR" sz="1600" dirty="0" err="1">
                <a:solidFill>
                  <a:srgbClr val="000000"/>
                </a:solidFill>
                <a:effectLst/>
                <a:latin typeface="Helvetica" pitchFamily="2" charset="0"/>
              </a:rPr>
              <a:t>organochlorine</a:t>
            </a:r>
            <a:r>
              <a:rPr lang="fr-FR" sz="1600" dirty="0">
                <a:solidFill>
                  <a:srgbClr val="000000"/>
                </a:solidFill>
                <a:effectLst/>
                <a:latin typeface="Helvetica" pitchFamily="2" charset="0"/>
              </a:rPr>
              <a:t> pesticides (</a:t>
            </a:r>
            <a:r>
              <a:rPr lang="fr-FR" sz="1600" dirty="0" err="1">
                <a:solidFill>
                  <a:srgbClr val="000000"/>
                </a:solidFill>
                <a:effectLst/>
                <a:latin typeface="Helvetica" pitchFamily="2" charset="0"/>
              </a:rPr>
              <a:t>OCPs</a:t>
            </a:r>
            <a:r>
              <a:rPr lang="fr-FR" sz="1600" dirty="0">
                <a:solidFill>
                  <a:srgbClr val="000000"/>
                </a:solidFill>
                <a:effectLst/>
                <a:latin typeface="Helvetica" pitchFamily="2" charset="0"/>
              </a:rPr>
              <a:t>)</a:t>
            </a:r>
            <a:endParaRPr lang="fr-FR" sz="1600" dirty="0">
              <a:solidFill>
                <a:srgbClr val="000000"/>
              </a:solidFill>
              <a:latin typeface="Helvetica" pitchFamily="2" charset="0"/>
            </a:endParaRPr>
          </a:p>
          <a:p>
            <a:pPr marL="285750" indent="-285750">
              <a:buFont typeface="Arial" panose="020B0604020202020204" pitchFamily="34" charset="0"/>
              <a:buChar char="•"/>
            </a:pPr>
            <a:r>
              <a:rPr lang="fr-FR" sz="1600" dirty="0">
                <a:solidFill>
                  <a:srgbClr val="000000"/>
                </a:solidFill>
                <a:effectLst/>
                <a:latin typeface="Helvetica" pitchFamily="2" charset="0"/>
              </a:rPr>
              <a:t> </a:t>
            </a:r>
            <a:r>
              <a:rPr lang="fr-FR" sz="1600" dirty="0" err="1">
                <a:solidFill>
                  <a:srgbClr val="000000"/>
                </a:solidFill>
                <a:effectLst/>
                <a:latin typeface="Helvetica" pitchFamily="2" charset="0"/>
              </a:rPr>
              <a:t>polychlorinated</a:t>
            </a:r>
            <a:r>
              <a:rPr lang="fr-FR" sz="1600" dirty="0">
                <a:solidFill>
                  <a:srgbClr val="000000"/>
                </a:solidFill>
                <a:effectLst/>
                <a:latin typeface="Helvetica" pitchFamily="2" charset="0"/>
              </a:rPr>
              <a:t> </a:t>
            </a:r>
            <a:r>
              <a:rPr lang="fr-FR" sz="1600" dirty="0" err="1">
                <a:solidFill>
                  <a:srgbClr val="000000"/>
                </a:solidFill>
                <a:effectLst/>
                <a:latin typeface="Helvetica" pitchFamily="2" charset="0"/>
              </a:rPr>
              <a:t>biphenyl</a:t>
            </a:r>
            <a:r>
              <a:rPr lang="fr-FR" sz="1600" dirty="0">
                <a:solidFill>
                  <a:srgbClr val="000000"/>
                </a:solidFill>
                <a:effectLst/>
                <a:latin typeface="Helvetica" pitchFamily="2" charset="0"/>
              </a:rPr>
              <a:t> (PCB) </a:t>
            </a:r>
          </a:p>
          <a:p>
            <a:pPr marL="285750" indent="-285750">
              <a:buFont typeface="Arial" panose="020B0604020202020204" pitchFamily="34" charset="0"/>
              <a:buChar char="•"/>
            </a:pPr>
            <a:r>
              <a:rPr lang="fr-FR" sz="1600" dirty="0" err="1">
                <a:solidFill>
                  <a:srgbClr val="000000"/>
                </a:solidFill>
                <a:effectLst/>
                <a:latin typeface="Helvetica" pitchFamily="2" charset="0"/>
              </a:rPr>
              <a:t>polybrominated</a:t>
            </a:r>
            <a:r>
              <a:rPr lang="fr-FR" sz="1600" dirty="0">
                <a:solidFill>
                  <a:srgbClr val="000000"/>
                </a:solidFill>
                <a:effectLst/>
                <a:latin typeface="Helvetica" pitchFamily="2" charset="0"/>
              </a:rPr>
              <a:t> </a:t>
            </a:r>
            <a:r>
              <a:rPr lang="fr-FR" sz="1600" dirty="0" err="1">
                <a:solidFill>
                  <a:srgbClr val="000000"/>
                </a:solidFill>
                <a:effectLst/>
                <a:latin typeface="Helvetica" pitchFamily="2" charset="0"/>
              </a:rPr>
              <a:t>diphenyl</a:t>
            </a:r>
            <a:r>
              <a:rPr lang="fr-FR" sz="1600" dirty="0">
                <a:solidFill>
                  <a:srgbClr val="000000"/>
                </a:solidFill>
                <a:latin typeface="Helvetica" pitchFamily="2" charset="0"/>
              </a:rPr>
              <a:t> </a:t>
            </a:r>
            <a:r>
              <a:rPr lang="fr-FR" sz="1600" dirty="0" err="1">
                <a:solidFill>
                  <a:srgbClr val="000000"/>
                </a:solidFill>
                <a:effectLst/>
                <a:latin typeface="Helvetica" pitchFamily="2" charset="0"/>
              </a:rPr>
              <a:t>ether</a:t>
            </a:r>
            <a:r>
              <a:rPr lang="fr-FR" sz="1600" dirty="0">
                <a:solidFill>
                  <a:srgbClr val="000000"/>
                </a:solidFill>
                <a:effectLst/>
                <a:latin typeface="Helvetica" pitchFamily="2" charset="0"/>
              </a:rPr>
              <a:t> (PBDE) </a:t>
            </a:r>
          </a:p>
        </p:txBody>
      </p:sp>
    </p:spTree>
    <p:extLst>
      <p:ext uri="{BB962C8B-B14F-4D97-AF65-F5344CB8AC3E}">
        <p14:creationId xmlns:p14="http://schemas.microsoft.com/office/powerpoint/2010/main" val="2829450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83519-126D-2EFC-BB0D-296901BD73F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B9FBC88-D5E0-A73D-D0E8-2CB31CDCE1AA}"/>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0BC0A959-B81B-B332-03B9-37625215EA1E}"/>
              </a:ext>
            </a:extLst>
          </p:cNvPr>
          <p:cNvPicPr>
            <a:picLocks noChangeAspect="1"/>
          </p:cNvPicPr>
          <p:nvPr/>
        </p:nvPicPr>
        <p:blipFill>
          <a:blip r:embed="rId2"/>
          <a:stretch>
            <a:fillRect/>
          </a:stretch>
        </p:blipFill>
        <p:spPr>
          <a:xfrm>
            <a:off x="2927350" y="603250"/>
            <a:ext cx="6337300" cy="5651500"/>
          </a:xfrm>
          <a:prstGeom prst="rect">
            <a:avLst/>
          </a:prstGeom>
        </p:spPr>
      </p:pic>
      <p:sp>
        <p:nvSpPr>
          <p:cNvPr id="5" name="ZoneTexte 4">
            <a:extLst>
              <a:ext uri="{FF2B5EF4-FFF2-40B4-BE49-F238E27FC236}">
                <a16:creationId xmlns:a16="http://schemas.microsoft.com/office/drawing/2014/main" id="{61732503-DCB0-F433-804A-72D04BC0B3F6}"/>
              </a:ext>
            </a:extLst>
          </p:cNvPr>
          <p:cNvSpPr txBox="1"/>
          <p:nvPr/>
        </p:nvSpPr>
        <p:spPr>
          <a:xfrm>
            <a:off x="838200" y="6438900"/>
            <a:ext cx="3132589" cy="369332"/>
          </a:xfrm>
          <a:prstGeom prst="rect">
            <a:avLst/>
          </a:prstGeom>
          <a:noFill/>
        </p:spPr>
        <p:txBody>
          <a:bodyPr wrap="none" rtlCol="0">
            <a:spAutoFit/>
          </a:bodyPr>
          <a:lstStyle/>
          <a:p>
            <a:r>
              <a:rPr lang="fr-FR" dirty="0"/>
              <a:t>A Nadal, Ann </a:t>
            </a:r>
            <a:r>
              <a:rPr lang="fr-FR" dirty="0" err="1"/>
              <a:t>Endocrinol</a:t>
            </a:r>
            <a:r>
              <a:rPr lang="fr-FR" dirty="0"/>
              <a:t> 2025</a:t>
            </a:r>
          </a:p>
        </p:txBody>
      </p:sp>
      <p:sp>
        <p:nvSpPr>
          <p:cNvPr id="6" name="object 5">
            <a:extLst>
              <a:ext uri="{FF2B5EF4-FFF2-40B4-BE49-F238E27FC236}">
                <a16:creationId xmlns:a16="http://schemas.microsoft.com/office/drawing/2014/main" id="{E52A9323-F2F4-8C12-0A8F-D0568F0F815F}"/>
              </a:ext>
            </a:extLst>
          </p:cNvPr>
          <p:cNvSpPr txBox="1">
            <a:spLocks/>
          </p:cNvSpPr>
          <p:nvPr/>
        </p:nvSpPr>
        <p:spPr>
          <a:xfrm>
            <a:off x="335360" y="11690"/>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Bisphenol</a:t>
            </a:r>
            <a:r>
              <a:rPr lang="fr-FR" sz="2800" b="1" dirty="0">
                <a:solidFill>
                  <a:srgbClr val="002060"/>
                </a:solidFill>
              </a:rPr>
              <a:t> and </a:t>
            </a:r>
            <a:r>
              <a:rPr lang="fr-FR" sz="2800" b="1" dirty="0" err="1">
                <a:solidFill>
                  <a:srgbClr val="002060"/>
                </a:solidFill>
              </a:rPr>
              <a:t>metabolic</a:t>
            </a:r>
            <a:r>
              <a:rPr lang="fr-FR" sz="2800" b="1" dirty="0">
                <a:solidFill>
                  <a:srgbClr val="002060"/>
                </a:solidFill>
              </a:rPr>
              <a:t> </a:t>
            </a:r>
            <a:r>
              <a:rPr lang="fr-FR" sz="2800" b="1" dirty="0" err="1">
                <a:solidFill>
                  <a:srgbClr val="002060"/>
                </a:solidFill>
              </a:rPr>
              <a:t>diseases</a:t>
            </a:r>
            <a:endParaRPr lang="fr-FR" sz="2800" b="1" dirty="0">
              <a:solidFill>
                <a:srgbClr val="002060"/>
              </a:solidFill>
            </a:endParaRPr>
          </a:p>
        </p:txBody>
      </p:sp>
    </p:spTree>
    <p:extLst>
      <p:ext uri="{BB962C8B-B14F-4D97-AF65-F5344CB8AC3E}">
        <p14:creationId xmlns:p14="http://schemas.microsoft.com/office/powerpoint/2010/main" val="2067695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235C5-D091-2EBE-E7E4-44D5BA28280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9BD2594-B56F-D194-C4D7-8A654043D86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8A73D084-4F6B-7776-ED08-5C951E4D0C86}"/>
              </a:ext>
            </a:extLst>
          </p:cNvPr>
          <p:cNvPicPr>
            <a:picLocks noChangeAspect="1"/>
          </p:cNvPicPr>
          <p:nvPr/>
        </p:nvPicPr>
        <p:blipFill>
          <a:blip r:embed="rId2"/>
          <a:stretch>
            <a:fillRect/>
          </a:stretch>
        </p:blipFill>
        <p:spPr>
          <a:xfrm>
            <a:off x="2423592" y="2252946"/>
            <a:ext cx="7772400" cy="4110150"/>
          </a:xfrm>
          <a:prstGeom prst="rect">
            <a:avLst/>
          </a:prstGeom>
        </p:spPr>
      </p:pic>
      <p:pic>
        <p:nvPicPr>
          <p:cNvPr id="5" name="Image 4">
            <a:extLst>
              <a:ext uri="{FF2B5EF4-FFF2-40B4-BE49-F238E27FC236}">
                <a16:creationId xmlns:a16="http://schemas.microsoft.com/office/drawing/2014/main" id="{2DFC84BE-1276-6DA6-277B-7A19D3455BAA}"/>
              </a:ext>
            </a:extLst>
          </p:cNvPr>
          <p:cNvPicPr>
            <a:picLocks noChangeAspect="1"/>
          </p:cNvPicPr>
          <p:nvPr/>
        </p:nvPicPr>
        <p:blipFill>
          <a:blip r:embed="rId3"/>
          <a:stretch>
            <a:fillRect/>
          </a:stretch>
        </p:blipFill>
        <p:spPr>
          <a:xfrm>
            <a:off x="263352" y="297568"/>
            <a:ext cx="5623449" cy="1772816"/>
          </a:xfrm>
          <a:prstGeom prst="rect">
            <a:avLst/>
          </a:prstGeom>
        </p:spPr>
      </p:pic>
      <p:sp>
        <p:nvSpPr>
          <p:cNvPr id="7" name="ZoneTexte 6">
            <a:extLst>
              <a:ext uri="{FF2B5EF4-FFF2-40B4-BE49-F238E27FC236}">
                <a16:creationId xmlns:a16="http://schemas.microsoft.com/office/drawing/2014/main" id="{495A5A91-F478-199E-4DC6-A6C87506C098}"/>
              </a:ext>
            </a:extLst>
          </p:cNvPr>
          <p:cNvSpPr txBox="1"/>
          <p:nvPr/>
        </p:nvSpPr>
        <p:spPr>
          <a:xfrm>
            <a:off x="1415480" y="1689654"/>
            <a:ext cx="6192078" cy="276999"/>
          </a:xfrm>
          <a:prstGeom prst="rect">
            <a:avLst/>
          </a:prstGeom>
          <a:noFill/>
        </p:spPr>
        <p:txBody>
          <a:bodyPr wrap="square">
            <a:spAutoFit/>
          </a:bodyPr>
          <a:lstStyle/>
          <a:p>
            <a:r>
              <a:rPr lang="fr-FR" sz="1200" dirty="0">
                <a:solidFill>
                  <a:srgbClr val="000000"/>
                </a:solidFill>
                <a:effectLst/>
                <a:latin typeface="Helvetica" pitchFamily="2" charset="0"/>
              </a:rPr>
              <a:t>Journal of </a:t>
            </a:r>
            <a:r>
              <a:rPr lang="fr-FR" sz="1200" dirty="0" err="1">
                <a:solidFill>
                  <a:srgbClr val="000000"/>
                </a:solidFill>
                <a:effectLst/>
                <a:latin typeface="Helvetica" pitchFamily="2" charset="0"/>
              </a:rPr>
              <a:t>Exposure</a:t>
            </a:r>
            <a:r>
              <a:rPr lang="fr-FR" sz="1200" dirty="0">
                <a:solidFill>
                  <a:srgbClr val="000000"/>
                </a:solidFill>
                <a:effectLst/>
                <a:latin typeface="Helvetica" pitchFamily="2" charset="0"/>
              </a:rPr>
              <a:t> Science &amp; </a:t>
            </a:r>
            <a:r>
              <a:rPr lang="fr-FR" sz="1200" dirty="0" err="1">
                <a:solidFill>
                  <a:srgbClr val="000000"/>
                </a:solidFill>
                <a:effectLst/>
                <a:latin typeface="Helvetica" pitchFamily="2" charset="0"/>
              </a:rPr>
              <a:t>Environmental</a:t>
            </a:r>
            <a:r>
              <a:rPr lang="fr-FR" sz="1200" dirty="0">
                <a:solidFill>
                  <a:srgbClr val="000000"/>
                </a:solidFill>
                <a:effectLst/>
                <a:latin typeface="Helvetica" pitchFamily="2" charset="0"/>
              </a:rPr>
              <a:t> </a:t>
            </a:r>
            <a:r>
              <a:rPr lang="fr-FR" sz="1200" dirty="0" err="1">
                <a:solidFill>
                  <a:srgbClr val="000000"/>
                </a:solidFill>
                <a:effectLst/>
                <a:latin typeface="Helvetica" pitchFamily="2" charset="0"/>
              </a:rPr>
              <a:t>Epidemiology</a:t>
            </a:r>
            <a:endParaRPr lang="fr-FR" sz="1200" dirty="0">
              <a:solidFill>
                <a:srgbClr val="000000"/>
              </a:solidFill>
              <a:effectLst/>
              <a:latin typeface="Helvetica" pitchFamily="2" charset="0"/>
            </a:endParaRPr>
          </a:p>
        </p:txBody>
      </p:sp>
      <p:sp>
        <p:nvSpPr>
          <p:cNvPr id="8" name="object 5">
            <a:extLst>
              <a:ext uri="{FF2B5EF4-FFF2-40B4-BE49-F238E27FC236}">
                <a16:creationId xmlns:a16="http://schemas.microsoft.com/office/drawing/2014/main" id="{FD09399F-C935-A225-F969-06DEFC479FBD}"/>
              </a:ext>
            </a:extLst>
          </p:cNvPr>
          <p:cNvSpPr txBox="1">
            <a:spLocks/>
          </p:cNvSpPr>
          <p:nvPr/>
        </p:nvSpPr>
        <p:spPr>
          <a:xfrm>
            <a:off x="-35987" y="-131812"/>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and </a:t>
            </a:r>
            <a:r>
              <a:rPr lang="fr-FR" sz="2800" b="1" dirty="0" err="1">
                <a:solidFill>
                  <a:srgbClr val="002060"/>
                </a:solidFill>
              </a:rPr>
              <a:t>ovaries</a:t>
            </a:r>
            <a:endParaRPr lang="fr-FR" sz="2800" b="1" dirty="0">
              <a:solidFill>
                <a:srgbClr val="002060"/>
              </a:solidFill>
            </a:endParaRPr>
          </a:p>
        </p:txBody>
      </p:sp>
    </p:spTree>
    <p:extLst>
      <p:ext uri="{BB962C8B-B14F-4D97-AF65-F5344CB8AC3E}">
        <p14:creationId xmlns:p14="http://schemas.microsoft.com/office/powerpoint/2010/main" val="894249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32D31-F2F9-6A75-75FE-CAC485D9D9EB}"/>
              </a:ext>
            </a:extLst>
          </p:cNvPr>
          <p:cNvSpPr>
            <a:spLocks noGrp="1"/>
          </p:cNvSpPr>
          <p:nvPr>
            <p:ph type="title"/>
          </p:nvPr>
        </p:nvSpPr>
        <p:spPr/>
        <p:txBody>
          <a:bodyPr>
            <a:normAutofit/>
          </a:bodyPr>
          <a:lstStyle/>
          <a:p>
            <a:pPr algn="ctr"/>
            <a:r>
              <a:rPr lang="en-US" sz="2133" b="1" dirty="0"/>
              <a:t>Disclosure statement</a:t>
            </a:r>
          </a:p>
        </p:txBody>
      </p:sp>
      <p:sp>
        <p:nvSpPr>
          <p:cNvPr id="7" name="Rectangle 6">
            <a:extLst>
              <a:ext uri="{FF2B5EF4-FFF2-40B4-BE49-F238E27FC236}">
                <a16:creationId xmlns:a16="http://schemas.microsoft.com/office/drawing/2014/main" id="{CAFC5FB8-E19B-8103-15B3-3EBDDEC3F81D}"/>
              </a:ext>
            </a:extLst>
          </p:cNvPr>
          <p:cNvSpPr/>
          <p:nvPr/>
        </p:nvSpPr>
        <p:spPr>
          <a:xfrm>
            <a:off x="8364253" y="5211199"/>
            <a:ext cx="1160748" cy="9411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1" dirty="0"/>
          </a:p>
        </p:txBody>
      </p:sp>
      <p:sp>
        <p:nvSpPr>
          <p:cNvPr id="3" name="TextBox 3">
            <a:extLst>
              <a:ext uri="{FF2B5EF4-FFF2-40B4-BE49-F238E27FC236}">
                <a16:creationId xmlns:a16="http://schemas.microsoft.com/office/drawing/2014/main" id="{9AD16D9E-2DE0-DE2B-9543-CAC44E67E0B5}"/>
              </a:ext>
            </a:extLst>
          </p:cNvPr>
          <p:cNvSpPr txBox="1"/>
          <p:nvPr/>
        </p:nvSpPr>
        <p:spPr>
          <a:xfrm>
            <a:off x="1559496" y="2640780"/>
            <a:ext cx="11500310" cy="1347805"/>
          </a:xfrm>
          <a:prstGeom prst="rect">
            <a:avLst/>
          </a:prstGeom>
          <a:noFill/>
        </p:spPr>
        <p:txBody>
          <a:bodyPr wrap="square" rtlCol="0">
            <a:spAutoFit/>
          </a:bodyPr>
          <a:lstStyle/>
          <a:p>
            <a:pPr marL="0" marR="0">
              <a:lnSpc>
                <a:spcPct val="115000"/>
              </a:lnSpc>
              <a:spcBef>
                <a:spcPts val="0"/>
              </a:spcBef>
              <a:spcAft>
                <a:spcPts val="0"/>
              </a:spcAft>
              <a:tabLst>
                <a:tab pos="285750" algn="l"/>
              </a:tabLst>
            </a:pPr>
            <a:r>
              <a:rPr lang="en-GB" b="1" dirty="0">
                <a:effectLst/>
                <a:ea typeface="Calibri" panose="020F0502020204030204" pitchFamily="34" charset="0"/>
                <a:cs typeface="Times New Roman" panose="02020603050405020304" pitchFamily="18" charset="0"/>
                <a:sym typeface="Wingdings 2" panose="05020102010507070707" pitchFamily="18" charset="2"/>
              </a:rPr>
              <a:t></a:t>
            </a:r>
            <a:r>
              <a:rPr lang="en-GB" b="1" dirty="0">
                <a:effectLst/>
                <a:ea typeface="Calibri" panose="020F0502020204030204" pitchFamily="34" charset="0"/>
                <a:cs typeface="Times New Roman" panose="02020603050405020304" pitchFamily="18" charset="0"/>
              </a:rPr>
              <a:t> I have the following potential conflicts of interest to report:</a:t>
            </a:r>
            <a:endParaRPr lang="en-US" dirty="0">
              <a:effectLst/>
              <a:ea typeface="Calibri" panose="020F0502020204030204" pitchFamily="34" charset="0"/>
              <a:cs typeface="Times New Roman" panose="02020603050405020304" pitchFamily="18" charset="0"/>
            </a:endParaRPr>
          </a:p>
          <a:p>
            <a:pPr marL="571500" indent="-171450">
              <a:lnSpc>
                <a:spcPct val="115000"/>
              </a:lnSpc>
              <a:buFont typeface="Wingdings 2" panose="05020102010507070707" pitchFamily="18" charset="2"/>
              <a:buChar char="*"/>
              <a:tabLst>
                <a:tab pos="285750" algn="l"/>
              </a:tabLst>
            </a:pPr>
            <a:r>
              <a:rPr lang="en-GB" b="1" dirty="0">
                <a:solidFill>
                  <a:prstClr val="black"/>
                </a:solidFill>
              </a:rPr>
              <a:t>Research Contracts: HRA Pharma RD, </a:t>
            </a:r>
            <a:r>
              <a:rPr lang="en-GB" b="1" dirty="0" err="1">
                <a:solidFill>
                  <a:prstClr val="black"/>
                </a:solidFill>
              </a:rPr>
              <a:t>Recordati</a:t>
            </a:r>
            <a:r>
              <a:rPr lang="en-GB" b="1" dirty="0">
                <a:solidFill>
                  <a:prstClr val="black"/>
                </a:solidFill>
              </a:rPr>
              <a:t> RD, </a:t>
            </a:r>
            <a:r>
              <a:rPr lang="en-GB" b="1" dirty="0" err="1">
                <a:solidFill>
                  <a:prstClr val="black"/>
                </a:solidFill>
              </a:rPr>
              <a:t>Neurocrine</a:t>
            </a:r>
            <a:endParaRPr lang="en-GB" b="1" dirty="0">
              <a:solidFill>
                <a:prstClr val="black"/>
              </a:solidFill>
            </a:endParaRPr>
          </a:p>
          <a:p>
            <a:pPr marL="571500" indent="-171450">
              <a:lnSpc>
                <a:spcPct val="115000"/>
              </a:lnSpc>
              <a:buFont typeface="Wingdings 2" panose="05020102010507070707" pitchFamily="18" charset="2"/>
              <a:buChar char="*"/>
              <a:tabLst>
                <a:tab pos="285750" algn="l"/>
              </a:tabLst>
            </a:pPr>
            <a:r>
              <a:rPr lang="en-GB" b="1" dirty="0">
                <a:solidFill>
                  <a:prstClr val="black"/>
                </a:solidFill>
                <a:sym typeface="Wingdings 2"/>
              </a:rPr>
              <a:t> </a:t>
            </a:r>
            <a:r>
              <a:rPr lang="en-GB" b="1" dirty="0">
                <a:solidFill>
                  <a:prstClr val="black"/>
                </a:solidFill>
              </a:rPr>
              <a:t>Consulting: HRA Pharma RD, </a:t>
            </a:r>
            <a:r>
              <a:rPr lang="en-GB" b="1" dirty="0" err="1">
                <a:solidFill>
                  <a:prstClr val="black"/>
                </a:solidFill>
              </a:rPr>
              <a:t>Recordati</a:t>
            </a:r>
            <a:r>
              <a:rPr lang="en-GB" b="1" dirty="0">
                <a:solidFill>
                  <a:prstClr val="black"/>
                </a:solidFill>
              </a:rPr>
              <a:t> RD, </a:t>
            </a:r>
            <a:r>
              <a:rPr lang="en-GB" b="1" dirty="0" err="1">
                <a:solidFill>
                  <a:prstClr val="black"/>
                </a:solidFill>
              </a:rPr>
              <a:t>Crinetics</a:t>
            </a:r>
            <a:endParaRPr lang="en-GB" b="1" dirty="0">
              <a:solidFill>
                <a:prstClr val="black"/>
              </a:solidFill>
            </a:endParaRPr>
          </a:p>
          <a:p>
            <a:pPr marL="571500" indent="-171450">
              <a:lnSpc>
                <a:spcPct val="115000"/>
              </a:lnSpc>
              <a:buFont typeface="Wingdings 2" panose="05020102010507070707" pitchFamily="18" charset="2"/>
              <a:buChar char="*"/>
              <a:tabLst>
                <a:tab pos="285750" algn="l"/>
              </a:tabLst>
            </a:pPr>
            <a:r>
              <a:rPr lang="en-GB" b="1" dirty="0">
                <a:solidFill>
                  <a:prstClr val="black"/>
                </a:solidFill>
                <a:sym typeface="Wingdings 2"/>
              </a:rPr>
              <a:t> </a:t>
            </a:r>
            <a:r>
              <a:rPr lang="en-GB" b="1" dirty="0">
                <a:solidFill>
                  <a:prstClr val="black"/>
                </a:solidFill>
              </a:rPr>
              <a:t>Speaker: HRA Pharma RD, </a:t>
            </a:r>
            <a:r>
              <a:rPr lang="en-GB" b="1" dirty="0" err="1">
                <a:solidFill>
                  <a:prstClr val="black"/>
                </a:solidFill>
              </a:rPr>
              <a:t>Recordati</a:t>
            </a:r>
            <a:r>
              <a:rPr lang="en-GB" b="1" dirty="0">
                <a:solidFill>
                  <a:prstClr val="black"/>
                </a:solidFill>
              </a:rPr>
              <a:t> RD</a:t>
            </a:r>
          </a:p>
        </p:txBody>
      </p:sp>
    </p:spTree>
    <p:extLst>
      <p:ext uri="{BB962C8B-B14F-4D97-AF65-F5344CB8AC3E}">
        <p14:creationId xmlns:p14="http://schemas.microsoft.com/office/powerpoint/2010/main" val="219565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9AD0B2-0468-B957-A1A7-D052726776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CC8CC4B-C89B-3EDF-3442-F13E98C2935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DF0B1C35-CCA7-6F04-99E4-3AAEF1BBEF73}"/>
              </a:ext>
            </a:extLst>
          </p:cNvPr>
          <p:cNvPicPr>
            <a:picLocks noChangeAspect="1"/>
          </p:cNvPicPr>
          <p:nvPr/>
        </p:nvPicPr>
        <p:blipFill>
          <a:blip r:embed="rId2"/>
          <a:stretch>
            <a:fillRect/>
          </a:stretch>
        </p:blipFill>
        <p:spPr>
          <a:xfrm>
            <a:off x="1847528" y="847351"/>
            <a:ext cx="7772400" cy="4410448"/>
          </a:xfrm>
          <a:prstGeom prst="rect">
            <a:avLst/>
          </a:prstGeom>
        </p:spPr>
      </p:pic>
      <p:sp>
        <p:nvSpPr>
          <p:cNvPr id="5" name="object 5">
            <a:extLst>
              <a:ext uri="{FF2B5EF4-FFF2-40B4-BE49-F238E27FC236}">
                <a16:creationId xmlns:a16="http://schemas.microsoft.com/office/drawing/2014/main" id="{C7C4AD60-A2E5-5DC8-41AD-5764D03CC40A}"/>
              </a:ext>
            </a:extLst>
          </p:cNvPr>
          <p:cNvSpPr txBox="1">
            <a:spLocks/>
          </p:cNvSpPr>
          <p:nvPr/>
        </p:nvSpPr>
        <p:spPr>
          <a:xfrm>
            <a:off x="-35987" y="-131812"/>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and </a:t>
            </a:r>
            <a:r>
              <a:rPr lang="fr-FR" sz="2800" b="1" dirty="0" err="1">
                <a:solidFill>
                  <a:srgbClr val="002060"/>
                </a:solidFill>
              </a:rPr>
              <a:t>ovaries</a:t>
            </a:r>
            <a:endParaRPr lang="fr-FR" sz="2800" b="1" dirty="0">
              <a:solidFill>
                <a:srgbClr val="002060"/>
              </a:solidFill>
            </a:endParaRPr>
          </a:p>
        </p:txBody>
      </p:sp>
      <p:sp>
        <p:nvSpPr>
          <p:cNvPr id="6" name="ZoneTexte 5">
            <a:extLst>
              <a:ext uri="{FF2B5EF4-FFF2-40B4-BE49-F238E27FC236}">
                <a16:creationId xmlns:a16="http://schemas.microsoft.com/office/drawing/2014/main" id="{58D63210-2130-587C-018C-E6BB1B6D6646}"/>
              </a:ext>
            </a:extLst>
          </p:cNvPr>
          <p:cNvSpPr txBox="1"/>
          <p:nvPr/>
        </p:nvSpPr>
        <p:spPr>
          <a:xfrm>
            <a:off x="991948" y="6468715"/>
            <a:ext cx="2886239" cy="338554"/>
          </a:xfrm>
          <a:prstGeom prst="rect">
            <a:avLst/>
          </a:prstGeom>
          <a:noFill/>
        </p:spPr>
        <p:txBody>
          <a:bodyPr wrap="none" rtlCol="0">
            <a:spAutoFit/>
          </a:bodyPr>
          <a:lstStyle/>
          <a:p>
            <a:r>
              <a:rPr lang="fr-FR" sz="1600" i="1" dirty="0" err="1"/>
              <a:t>Courtesy</a:t>
            </a:r>
            <a:r>
              <a:rPr lang="fr-FR" sz="1600" i="1" dirty="0"/>
              <a:t> Prof P </a:t>
            </a:r>
            <a:r>
              <a:rPr lang="fr-FR" sz="1600" i="1" dirty="0" err="1"/>
              <a:t>Damdimopoulou</a:t>
            </a:r>
            <a:endParaRPr lang="fr-FR" sz="1600" i="1" dirty="0"/>
          </a:p>
        </p:txBody>
      </p:sp>
    </p:spTree>
    <p:extLst>
      <p:ext uri="{BB962C8B-B14F-4D97-AF65-F5344CB8AC3E}">
        <p14:creationId xmlns:p14="http://schemas.microsoft.com/office/powerpoint/2010/main" val="3740486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6D0FF35-A764-14F9-9F08-36FCEFA38519}"/>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6BFC40E6-6A2D-76A6-253B-3CCB5CE0DB88}"/>
              </a:ext>
            </a:extLst>
          </p:cNvPr>
          <p:cNvPicPr>
            <a:picLocks noChangeAspect="1"/>
          </p:cNvPicPr>
          <p:nvPr/>
        </p:nvPicPr>
        <p:blipFill>
          <a:blip r:embed="rId2"/>
          <a:stretch>
            <a:fillRect/>
          </a:stretch>
        </p:blipFill>
        <p:spPr>
          <a:xfrm>
            <a:off x="2209800" y="1311546"/>
            <a:ext cx="7772400" cy="4234907"/>
          </a:xfrm>
          <a:prstGeom prst="rect">
            <a:avLst/>
          </a:prstGeom>
        </p:spPr>
      </p:pic>
      <p:sp>
        <p:nvSpPr>
          <p:cNvPr id="5" name="ZoneTexte 4">
            <a:extLst>
              <a:ext uri="{FF2B5EF4-FFF2-40B4-BE49-F238E27FC236}">
                <a16:creationId xmlns:a16="http://schemas.microsoft.com/office/drawing/2014/main" id="{A7663134-EF5E-D323-F6C0-90EF0EFBA808}"/>
              </a:ext>
            </a:extLst>
          </p:cNvPr>
          <p:cNvSpPr txBox="1"/>
          <p:nvPr/>
        </p:nvSpPr>
        <p:spPr>
          <a:xfrm>
            <a:off x="838200" y="6438900"/>
            <a:ext cx="3463962" cy="369332"/>
          </a:xfrm>
          <a:prstGeom prst="rect">
            <a:avLst/>
          </a:prstGeom>
          <a:noFill/>
        </p:spPr>
        <p:txBody>
          <a:bodyPr wrap="none" rtlCol="0">
            <a:spAutoFit/>
          </a:bodyPr>
          <a:lstStyle/>
          <a:p>
            <a:r>
              <a:rPr lang="fr-FR" dirty="0"/>
              <a:t>A </a:t>
            </a:r>
            <a:r>
              <a:rPr lang="fr-FR" dirty="0" err="1"/>
              <a:t>Herranen</a:t>
            </a:r>
            <a:r>
              <a:rPr lang="fr-FR" dirty="0"/>
              <a:t>, Ann </a:t>
            </a:r>
            <a:r>
              <a:rPr lang="fr-FR" dirty="0" err="1"/>
              <a:t>Endocrinol</a:t>
            </a:r>
            <a:r>
              <a:rPr lang="fr-FR" dirty="0"/>
              <a:t> 2025</a:t>
            </a:r>
          </a:p>
        </p:txBody>
      </p:sp>
      <p:sp>
        <p:nvSpPr>
          <p:cNvPr id="8" name="object 5">
            <a:extLst>
              <a:ext uri="{FF2B5EF4-FFF2-40B4-BE49-F238E27FC236}">
                <a16:creationId xmlns:a16="http://schemas.microsoft.com/office/drawing/2014/main" id="{B29F1FAA-5003-82C4-4B57-914D3BC15337}"/>
              </a:ext>
            </a:extLst>
          </p:cNvPr>
          <p:cNvSpPr txBox="1">
            <a:spLocks/>
          </p:cNvSpPr>
          <p:nvPr/>
        </p:nvSpPr>
        <p:spPr>
          <a:xfrm>
            <a:off x="119336" y="179685"/>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and </a:t>
            </a:r>
            <a:r>
              <a:rPr lang="fr-FR" sz="2800" b="1" dirty="0" err="1">
                <a:solidFill>
                  <a:srgbClr val="002060"/>
                </a:solidFill>
              </a:rPr>
              <a:t>Thyroid</a:t>
            </a:r>
            <a:r>
              <a:rPr lang="fr-FR" sz="2800" b="1" dirty="0">
                <a:solidFill>
                  <a:srgbClr val="002060"/>
                </a:solidFill>
              </a:rPr>
              <a:t> </a:t>
            </a:r>
          </a:p>
        </p:txBody>
      </p:sp>
    </p:spTree>
    <p:extLst>
      <p:ext uri="{BB962C8B-B14F-4D97-AF65-F5344CB8AC3E}">
        <p14:creationId xmlns:p14="http://schemas.microsoft.com/office/powerpoint/2010/main" val="57059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459825-EE48-BECA-4FB7-9FA73A295860}"/>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45063609-7094-B672-C3D5-270DFB77798B}"/>
              </a:ext>
            </a:extLst>
          </p:cNvPr>
          <p:cNvPicPr>
            <a:picLocks noChangeAspect="1"/>
          </p:cNvPicPr>
          <p:nvPr/>
        </p:nvPicPr>
        <p:blipFill>
          <a:blip r:embed="rId2"/>
          <a:srcRect t="10516" b="2373"/>
          <a:stretch>
            <a:fillRect/>
          </a:stretch>
        </p:blipFill>
        <p:spPr>
          <a:xfrm>
            <a:off x="739879" y="2077710"/>
            <a:ext cx="6348379" cy="3180089"/>
          </a:xfrm>
          <a:prstGeom prst="rect">
            <a:avLst/>
          </a:prstGeom>
        </p:spPr>
      </p:pic>
      <p:sp>
        <p:nvSpPr>
          <p:cNvPr id="5" name="object 5">
            <a:extLst>
              <a:ext uri="{FF2B5EF4-FFF2-40B4-BE49-F238E27FC236}">
                <a16:creationId xmlns:a16="http://schemas.microsoft.com/office/drawing/2014/main" id="{07CB0CED-54C0-BB06-337B-3A3C3FE73BBB}"/>
              </a:ext>
            </a:extLst>
          </p:cNvPr>
          <p:cNvSpPr txBox="1">
            <a:spLocks noGrp="1"/>
          </p:cNvSpPr>
          <p:nvPr>
            <p:ph type="title"/>
          </p:nvPr>
        </p:nvSpPr>
        <p:spPr>
          <a:xfrm>
            <a:off x="-744760" y="395815"/>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and </a:t>
            </a:r>
            <a:r>
              <a:rPr lang="fr-FR" sz="2800" b="1" dirty="0" err="1">
                <a:solidFill>
                  <a:srgbClr val="002060"/>
                </a:solidFill>
              </a:rPr>
              <a:t>Thyroid</a:t>
            </a:r>
            <a:r>
              <a:rPr lang="fr-FR" sz="2800" b="1" dirty="0">
                <a:solidFill>
                  <a:srgbClr val="002060"/>
                </a:solidFill>
              </a:rPr>
              <a:t> </a:t>
            </a:r>
            <a:r>
              <a:rPr lang="fr-FR" sz="2800" b="1" dirty="0" err="1">
                <a:solidFill>
                  <a:srgbClr val="002060"/>
                </a:solidFill>
              </a:rPr>
              <a:t>during</a:t>
            </a:r>
            <a:r>
              <a:rPr lang="fr-FR" sz="2800" b="1" dirty="0">
                <a:solidFill>
                  <a:srgbClr val="002060"/>
                </a:solidFill>
              </a:rPr>
              <a:t> </a:t>
            </a:r>
            <a:r>
              <a:rPr lang="fr-FR" sz="2800" b="1" dirty="0" err="1">
                <a:solidFill>
                  <a:srgbClr val="002060"/>
                </a:solidFill>
              </a:rPr>
              <a:t>pregnancy</a:t>
            </a:r>
            <a:r>
              <a:rPr lang="fr-FR" sz="2800" b="1" dirty="0">
                <a:solidFill>
                  <a:srgbClr val="002060"/>
                </a:solidFill>
              </a:rPr>
              <a:t> </a:t>
            </a:r>
          </a:p>
        </p:txBody>
      </p:sp>
      <p:pic>
        <p:nvPicPr>
          <p:cNvPr id="6" name="Image 5">
            <a:extLst>
              <a:ext uri="{FF2B5EF4-FFF2-40B4-BE49-F238E27FC236}">
                <a16:creationId xmlns:a16="http://schemas.microsoft.com/office/drawing/2014/main" id="{E3A841E4-BE95-66ED-425F-44D9D69E8A6C}"/>
              </a:ext>
            </a:extLst>
          </p:cNvPr>
          <p:cNvPicPr>
            <a:picLocks noChangeAspect="1"/>
          </p:cNvPicPr>
          <p:nvPr/>
        </p:nvPicPr>
        <p:blipFill>
          <a:blip r:embed="rId3"/>
          <a:srcRect t="15171" r="52005"/>
          <a:stretch>
            <a:fillRect/>
          </a:stretch>
        </p:blipFill>
        <p:spPr>
          <a:xfrm>
            <a:off x="7262153" y="2057842"/>
            <a:ext cx="3126910" cy="3178146"/>
          </a:xfrm>
          <a:prstGeom prst="rect">
            <a:avLst/>
          </a:prstGeom>
        </p:spPr>
      </p:pic>
      <p:sp>
        <p:nvSpPr>
          <p:cNvPr id="7" name="ZoneTexte 6">
            <a:extLst>
              <a:ext uri="{FF2B5EF4-FFF2-40B4-BE49-F238E27FC236}">
                <a16:creationId xmlns:a16="http://schemas.microsoft.com/office/drawing/2014/main" id="{C8E70931-AA92-C549-BA51-2404E0FD8E8F}"/>
              </a:ext>
            </a:extLst>
          </p:cNvPr>
          <p:cNvSpPr txBox="1"/>
          <p:nvPr/>
        </p:nvSpPr>
        <p:spPr>
          <a:xfrm>
            <a:off x="2423592" y="1504606"/>
            <a:ext cx="2028056" cy="461665"/>
          </a:xfrm>
          <a:prstGeom prst="rect">
            <a:avLst/>
          </a:prstGeom>
          <a:noFill/>
        </p:spPr>
        <p:txBody>
          <a:bodyPr wrap="none" rtlCol="0">
            <a:spAutoFit/>
          </a:bodyPr>
          <a:lstStyle/>
          <a:p>
            <a:r>
              <a:rPr lang="fr-FR" dirty="0"/>
              <a:t>Phtalates &amp; TH</a:t>
            </a:r>
          </a:p>
        </p:txBody>
      </p:sp>
      <p:sp>
        <p:nvSpPr>
          <p:cNvPr id="8" name="ZoneTexte 7">
            <a:extLst>
              <a:ext uri="{FF2B5EF4-FFF2-40B4-BE49-F238E27FC236}">
                <a16:creationId xmlns:a16="http://schemas.microsoft.com/office/drawing/2014/main" id="{35F3CEB7-3280-88D2-7268-CFD7AF69CE61}"/>
              </a:ext>
            </a:extLst>
          </p:cNvPr>
          <p:cNvSpPr txBox="1"/>
          <p:nvPr/>
        </p:nvSpPr>
        <p:spPr>
          <a:xfrm>
            <a:off x="6928429" y="1273774"/>
            <a:ext cx="5376793" cy="461665"/>
          </a:xfrm>
          <a:prstGeom prst="rect">
            <a:avLst/>
          </a:prstGeom>
          <a:noFill/>
        </p:spPr>
        <p:txBody>
          <a:bodyPr wrap="none" rtlCol="0">
            <a:spAutoFit/>
          </a:bodyPr>
          <a:lstStyle/>
          <a:p>
            <a:r>
              <a:rPr lang="fr-FR" dirty="0" err="1"/>
              <a:t>Maternal</a:t>
            </a:r>
            <a:r>
              <a:rPr lang="fr-FR" dirty="0"/>
              <a:t> U Iodine &amp; Grey </a:t>
            </a:r>
            <a:r>
              <a:rPr lang="fr-FR" dirty="0" err="1"/>
              <a:t>matter</a:t>
            </a:r>
            <a:r>
              <a:rPr lang="fr-FR" dirty="0"/>
              <a:t> volume </a:t>
            </a:r>
          </a:p>
        </p:txBody>
      </p:sp>
    </p:spTree>
    <p:extLst>
      <p:ext uri="{BB962C8B-B14F-4D97-AF65-F5344CB8AC3E}">
        <p14:creationId xmlns:p14="http://schemas.microsoft.com/office/powerpoint/2010/main" val="125033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F2A82-9933-3A8F-256C-6A1C2E874CE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F37E56-96F1-9953-701A-A75C681F5522}"/>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5121D743-8170-3677-57A7-19D74E9102FB}"/>
              </a:ext>
            </a:extLst>
          </p:cNvPr>
          <p:cNvPicPr>
            <a:picLocks noChangeAspect="1"/>
          </p:cNvPicPr>
          <p:nvPr/>
        </p:nvPicPr>
        <p:blipFill>
          <a:blip r:embed="rId2"/>
          <a:stretch>
            <a:fillRect/>
          </a:stretch>
        </p:blipFill>
        <p:spPr>
          <a:xfrm>
            <a:off x="2362200" y="901700"/>
            <a:ext cx="7467600" cy="5054600"/>
          </a:xfrm>
          <a:prstGeom prst="rect">
            <a:avLst/>
          </a:prstGeom>
        </p:spPr>
      </p:pic>
      <p:sp>
        <p:nvSpPr>
          <p:cNvPr id="5" name="object 5">
            <a:extLst>
              <a:ext uri="{FF2B5EF4-FFF2-40B4-BE49-F238E27FC236}">
                <a16:creationId xmlns:a16="http://schemas.microsoft.com/office/drawing/2014/main" id="{64D63B1F-B992-39F9-A8BF-4BFB2A056EE5}"/>
              </a:ext>
            </a:extLst>
          </p:cNvPr>
          <p:cNvSpPr txBox="1">
            <a:spLocks noGrp="1"/>
          </p:cNvSpPr>
          <p:nvPr>
            <p:ph type="title"/>
          </p:nvPr>
        </p:nvSpPr>
        <p:spPr>
          <a:xfrm>
            <a:off x="598718" y="-220495"/>
            <a:ext cx="10972800" cy="1143000"/>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and </a:t>
            </a:r>
            <a:r>
              <a:rPr lang="fr-FR" sz="2800" b="1" dirty="0" err="1">
                <a:solidFill>
                  <a:srgbClr val="002060"/>
                </a:solidFill>
              </a:rPr>
              <a:t>Thyroid</a:t>
            </a:r>
            <a:r>
              <a:rPr lang="fr-FR" sz="2800" b="1" dirty="0">
                <a:solidFill>
                  <a:srgbClr val="002060"/>
                </a:solidFill>
              </a:rPr>
              <a:t> </a:t>
            </a:r>
          </a:p>
        </p:txBody>
      </p:sp>
    </p:spTree>
    <p:extLst>
      <p:ext uri="{BB962C8B-B14F-4D97-AF65-F5344CB8AC3E}">
        <p14:creationId xmlns:p14="http://schemas.microsoft.com/office/powerpoint/2010/main" val="4225366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CFCAF15-E5E7-2913-6CBD-3E87E660975A}"/>
              </a:ext>
            </a:extLst>
          </p:cNvPr>
          <p:cNvPicPr>
            <a:picLocks noChangeAspect="1"/>
          </p:cNvPicPr>
          <p:nvPr/>
        </p:nvPicPr>
        <p:blipFill>
          <a:blip r:embed="rId2"/>
          <a:srcRect b="15465"/>
          <a:stretch>
            <a:fillRect/>
          </a:stretch>
        </p:blipFill>
        <p:spPr>
          <a:xfrm>
            <a:off x="8362440" y="1272541"/>
            <a:ext cx="3467100" cy="4680910"/>
          </a:xfrm>
          <a:prstGeom prst="rect">
            <a:avLst/>
          </a:prstGeom>
        </p:spPr>
      </p:pic>
      <p:pic>
        <p:nvPicPr>
          <p:cNvPr id="6" name="Image 5">
            <a:extLst>
              <a:ext uri="{FF2B5EF4-FFF2-40B4-BE49-F238E27FC236}">
                <a16:creationId xmlns:a16="http://schemas.microsoft.com/office/drawing/2014/main" id="{7BF548E5-A292-DBC1-CB49-79FCE7879DC9}"/>
              </a:ext>
            </a:extLst>
          </p:cNvPr>
          <p:cNvPicPr>
            <a:picLocks noChangeAspect="1"/>
          </p:cNvPicPr>
          <p:nvPr/>
        </p:nvPicPr>
        <p:blipFill>
          <a:blip r:embed="rId3"/>
          <a:stretch>
            <a:fillRect/>
          </a:stretch>
        </p:blipFill>
        <p:spPr>
          <a:xfrm>
            <a:off x="330525" y="773626"/>
            <a:ext cx="4245210" cy="6065912"/>
          </a:xfrm>
          <a:prstGeom prst="rect">
            <a:avLst/>
          </a:prstGeom>
        </p:spPr>
      </p:pic>
      <p:sp>
        <p:nvSpPr>
          <p:cNvPr id="9" name="ZoneTexte 8">
            <a:extLst>
              <a:ext uri="{FF2B5EF4-FFF2-40B4-BE49-F238E27FC236}">
                <a16:creationId xmlns:a16="http://schemas.microsoft.com/office/drawing/2014/main" id="{38C23846-2C9B-54C4-3C12-EF679DE42449}"/>
              </a:ext>
            </a:extLst>
          </p:cNvPr>
          <p:cNvSpPr txBox="1"/>
          <p:nvPr/>
        </p:nvSpPr>
        <p:spPr>
          <a:xfrm>
            <a:off x="4760590" y="4653136"/>
            <a:ext cx="3854210" cy="1323439"/>
          </a:xfrm>
          <a:prstGeom prst="rect">
            <a:avLst/>
          </a:prstGeom>
          <a:noFill/>
        </p:spPr>
        <p:txBody>
          <a:bodyPr wrap="square">
            <a:spAutoFit/>
          </a:bodyPr>
          <a:lstStyle/>
          <a:p>
            <a:pPr>
              <a:buNone/>
            </a:pPr>
            <a:r>
              <a:rPr lang="fr-FR" sz="1600" dirty="0" err="1">
                <a:solidFill>
                  <a:srgbClr val="1A1718"/>
                </a:solidFill>
                <a:latin typeface="Helvetica" pitchFamily="2" charset="0"/>
              </a:rPr>
              <a:t>O</a:t>
            </a:r>
            <a:r>
              <a:rPr lang="fr-FR" sz="1600" dirty="0" err="1">
                <a:solidFill>
                  <a:srgbClr val="1A1718"/>
                </a:solidFill>
                <a:effectLst/>
                <a:latin typeface="Helvetica" pitchFamily="2" charset="0"/>
              </a:rPr>
              <a:t>rder</a:t>
            </a:r>
            <a:r>
              <a:rPr lang="fr-FR" sz="1600" dirty="0">
                <a:solidFill>
                  <a:srgbClr val="1A1718"/>
                </a:solidFill>
                <a:effectLst/>
                <a:latin typeface="Helvetica" pitchFamily="2" charset="0"/>
              </a:rPr>
              <a:t> of hormonal </a:t>
            </a:r>
            <a:r>
              <a:rPr lang="fr-FR" sz="1600" dirty="0" err="1">
                <a:solidFill>
                  <a:srgbClr val="1A1718"/>
                </a:solidFill>
                <a:effectLst/>
                <a:latin typeface="Helvetica" pitchFamily="2" charset="0"/>
              </a:rPr>
              <a:t>targets</a:t>
            </a:r>
            <a:endParaRPr lang="fr-FR" sz="1600" dirty="0">
              <a:solidFill>
                <a:srgbClr val="1A1718"/>
              </a:solidFill>
              <a:effectLst/>
              <a:latin typeface="Helvetica" pitchFamily="2" charset="0"/>
            </a:endParaRPr>
          </a:p>
          <a:p>
            <a:r>
              <a:rPr lang="fr-FR" sz="1600" dirty="0">
                <a:solidFill>
                  <a:srgbClr val="1A1718"/>
                </a:solidFill>
                <a:effectLst/>
                <a:latin typeface="Helvetica" pitchFamily="2" charset="0"/>
              </a:rPr>
              <a:t>in the network: </a:t>
            </a:r>
            <a:r>
              <a:rPr lang="fr-FR" sz="1600" dirty="0" err="1">
                <a:solidFill>
                  <a:srgbClr val="1A1718"/>
                </a:solidFill>
                <a:effectLst/>
                <a:latin typeface="Helvetica" pitchFamily="2" charset="0"/>
              </a:rPr>
              <a:t>thyroid</a:t>
            </a:r>
            <a:r>
              <a:rPr lang="fr-FR" sz="1600" dirty="0">
                <a:solidFill>
                  <a:srgbClr val="1A1718"/>
                </a:solidFill>
                <a:effectLst/>
                <a:latin typeface="Helvetica" pitchFamily="2" charset="0"/>
              </a:rPr>
              <a:t> &gt; </a:t>
            </a:r>
            <a:r>
              <a:rPr lang="fr-FR" sz="1600" dirty="0" err="1">
                <a:solidFill>
                  <a:srgbClr val="1A1718"/>
                </a:solidFill>
                <a:effectLst/>
                <a:latin typeface="Helvetica" pitchFamily="2" charset="0"/>
              </a:rPr>
              <a:t>estrogen</a:t>
            </a:r>
            <a:r>
              <a:rPr lang="fr-FR" sz="1600" dirty="0">
                <a:solidFill>
                  <a:srgbClr val="1A1718"/>
                </a:solidFill>
                <a:effectLst/>
                <a:latin typeface="Helvetica" pitchFamily="2" charset="0"/>
              </a:rPr>
              <a:t> &gt; PPAR &gt; </a:t>
            </a:r>
            <a:r>
              <a:rPr lang="fr-FR" sz="1600" dirty="0" err="1">
                <a:solidFill>
                  <a:srgbClr val="1A1718"/>
                </a:solidFill>
                <a:effectLst/>
                <a:latin typeface="Helvetica" pitchFamily="2" charset="0"/>
              </a:rPr>
              <a:t>progesterone</a:t>
            </a:r>
            <a:r>
              <a:rPr lang="fr-FR" sz="1600" dirty="0">
                <a:solidFill>
                  <a:srgbClr val="1A1718"/>
                </a:solidFill>
                <a:effectLst/>
                <a:latin typeface="Helvetica" pitchFamily="2" charset="0"/>
              </a:rPr>
              <a:t> &gt; </a:t>
            </a:r>
            <a:r>
              <a:rPr lang="fr-FR" sz="1600" dirty="0" err="1">
                <a:solidFill>
                  <a:srgbClr val="1A1718"/>
                </a:solidFill>
                <a:effectLst/>
                <a:latin typeface="Helvetica" pitchFamily="2" charset="0"/>
              </a:rPr>
              <a:t>androgen</a:t>
            </a:r>
            <a:r>
              <a:rPr lang="fr-FR" sz="1600" dirty="0">
                <a:solidFill>
                  <a:srgbClr val="1A1718"/>
                </a:solidFill>
                <a:effectLst/>
                <a:latin typeface="Helvetica" pitchFamily="2" charset="0"/>
              </a:rPr>
              <a:t> &gt; </a:t>
            </a:r>
            <a:r>
              <a:rPr lang="fr-FR" sz="1600" dirty="0" err="1">
                <a:solidFill>
                  <a:srgbClr val="1A1718"/>
                </a:solidFill>
                <a:effectLst/>
                <a:latin typeface="Helvetica" pitchFamily="2" charset="0"/>
              </a:rPr>
              <a:t>corticoid</a:t>
            </a:r>
            <a:r>
              <a:rPr lang="fr-FR" sz="1600" dirty="0">
                <a:solidFill>
                  <a:srgbClr val="1A1718"/>
                </a:solidFill>
                <a:effectLst/>
                <a:latin typeface="Helvetica" pitchFamily="2" charset="0"/>
              </a:rPr>
              <a:t> &gt; </a:t>
            </a:r>
            <a:r>
              <a:rPr lang="fr-FR" sz="1600" dirty="0" err="1">
                <a:solidFill>
                  <a:srgbClr val="1A1718"/>
                </a:solidFill>
                <a:effectLst/>
                <a:latin typeface="Helvetica" pitchFamily="2" charset="0"/>
              </a:rPr>
              <a:t>retinoic</a:t>
            </a:r>
            <a:r>
              <a:rPr lang="fr-FR" sz="1600" dirty="0">
                <a:solidFill>
                  <a:srgbClr val="1A1718"/>
                </a:solidFill>
                <a:effectLst/>
                <a:latin typeface="Helvetica" pitchFamily="2" charset="0"/>
              </a:rPr>
              <a:t>, </a:t>
            </a:r>
            <a:r>
              <a:rPr lang="fr-FR" sz="1600" dirty="0" err="1">
                <a:solidFill>
                  <a:srgbClr val="1A1718"/>
                </a:solidFill>
                <a:effectLst/>
                <a:latin typeface="Helvetica" pitchFamily="2" charset="0"/>
              </a:rPr>
              <a:t>reflecting</a:t>
            </a:r>
            <a:r>
              <a:rPr lang="fr-FR" sz="1600" dirty="0">
                <a:solidFill>
                  <a:srgbClr val="1A1718"/>
                </a:solidFill>
                <a:effectLst/>
                <a:latin typeface="Helvetica" pitchFamily="2" charset="0"/>
              </a:rPr>
              <a:t> the </a:t>
            </a:r>
            <a:r>
              <a:rPr lang="fr-FR" sz="1600" dirty="0" err="1">
                <a:solidFill>
                  <a:srgbClr val="1A1718"/>
                </a:solidFill>
                <a:effectLst/>
                <a:latin typeface="Helvetica" pitchFamily="2" charset="0"/>
              </a:rPr>
              <a:t>overall</a:t>
            </a:r>
            <a:r>
              <a:rPr lang="fr-FR" sz="1600" dirty="0">
                <a:solidFill>
                  <a:srgbClr val="1A1718"/>
                </a:solidFill>
                <a:effectLst/>
                <a:latin typeface="Helvetica" pitchFamily="2" charset="0"/>
              </a:rPr>
              <a:t> </a:t>
            </a:r>
            <a:r>
              <a:rPr lang="fr-FR" sz="1600" dirty="0" err="1">
                <a:solidFill>
                  <a:srgbClr val="1A1718"/>
                </a:solidFill>
                <a:effectLst/>
                <a:latin typeface="Helvetica" pitchFamily="2" charset="0"/>
              </a:rPr>
              <a:t>number</a:t>
            </a:r>
            <a:r>
              <a:rPr lang="fr-FR" sz="1600" dirty="0">
                <a:solidFill>
                  <a:srgbClr val="1A1718"/>
                </a:solidFill>
                <a:effectLst/>
                <a:latin typeface="Helvetica" pitchFamily="2" charset="0"/>
              </a:rPr>
              <a:t> of </a:t>
            </a:r>
            <a:r>
              <a:rPr lang="fr-FR" sz="1600" dirty="0" err="1">
                <a:solidFill>
                  <a:srgbClr val="1A1718"/>
                </a:solidFill>
                <a:effectLst/>
                <a:latin typeface="Helvetica" pitchFamily="2" charset="0"/>
              </a:rPr>
              <a:t>DEGs</a:t>
            </a:r>
            <a:r>
              <a:rPr lang="fr-FR" sz="1600" dirty="0">
                <a:solidFill>
                  <a:srgbClr val="1A1718"/>
                </a:solidFill>
                <a:effectLst/>
                <a:latin typeface="Helvetica" pitchFamily="2" charset="0"/>
              </a:rPr>
              <a:t> </a:t>
            </a:r>
            <a:r>
              <a:rPr lang="fr-FR" sz="1600" dirty="0" err="1">
                <a:solidFill>
                  <a:srgbClr val="1A1718"/>
                </a:solidFill>
                <a:effectLst/>
                <a:latin typeface="Helvetica" pitchFamily="2" charset="0"/>
              </a:rPr>
              <a:t>identified</a:t>
            </a:r>
            <a:r>
              <a:rPr lang="fr-FR" sz="1600" dirty="0">
                <a:solidFill>
                  <a:srgbClr val="1A1718"/>
                </a:solidFill>
                <a:effectLst/>
                <a:latin typeface="Helvetica" pitchFamily="2" charset="0"/>
              </a:rPr>
              <a:t>.</a:t>
            </a:r>
          </a:p>
        </p:txBody>
      </p:sp>
      <p:pic>
        <p:nvPicPr>
          <p:cNvPr id="10" name="Image 9">
            <a:extLst>
              <a:ext uri="{FF2B5EF4-FFF2-40B4-BE49-F238E27FC236}">
                <a16:creationId xmlns:a16="http://schemas.microsoft.com/office/drawing/2014/main" id="{C2BE112F-7896-7497-2989-D6DE21B21D1A}"/>
              </a:ext>
            </a:extLst>
          </p:cNvPr>
          <p:cNvPicPr>
            <a:picLocks noChangeAspect="1"/>
          </p:cNvPicPr>
          <p:nvPr/>
        </p:nvPicPr>
        <p:blipFill>
          <a:blip r:embed="rId4"/>
          <a:stretch>
            <a:fillRect/>
          </a:stretch>
        </p:blipFill>
        <p:spPr>
          <a:xfrm>
            <a:off x="4636900" y="738794"/>
            <a:ext cx="3623849" cy="2140139"/>
          </a:xfrm>
          <a:prstGeom prst="rect">
            <a:avLst/>
          </a:prstGeom>
        </p:spPr>
      </p:pic>
      <p:sp>
        <p:nvSpPr>
          <p:cNvPr id="11" name="object 5">
            <a:extLst>
              <a:ext uri="{FF2B5EF4-FFF2-40B4-BE49-F238E27FC236}">
                <a16:creationId xmlns:a16="http://schemas.microsoft.com/office/drawing/2014/main" id="{639DF36A-D0C1-94EC-27B7-B37872CA8124}"/>
              </a:ext>
            </a:extLst>
          </p:cNvPr>
          <p:cNvSpPr txBox="1">
            <a:spLocks noGrp="1"/>
          </p:cNvSpPr>
          <p:nvPr>
            <p:ph type="title"/>
          </p:nvPr>
        </p:nvSpPr>
        <p:spPr>
          <a:xfrm>
            <a:off x="330525" y="0"/>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mixture: </a:t>
            </a:r>
            <a:r>
              <a:rPr lang="fr-FR" sz="2800" b="1" dirty="0" err="1">
                <a:solidFill>
                  <a:srgbClr val="002060"/>
                </a:solidFill>
              </a:rPr>
              <a:t>closer</a:t>
            </a:r>
            <a:r>
              <a:rPr lang="fr-FR" sz="2800" b="1" dirty="0">
                <a:solidFill>
                  <a:srgbClr val="002060"/>
                </a:solidFill>
              </a:rPr>
              <a:t> to the reality ?</a:t>
            </a:r>
          </a:p>
        </p:txBody>
      </p:sp>
    </p:spTree>
    <p:extLst>
      <p:ext uri="{BB962C8B-B14F-4D97-AF65-F5344CB8AC3E}">
        <p14:creationId xmlns:p14="http://schemas.microsoft.com/office/powerpoint/2010/main" val="3956594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2DE38A-1360-E711-5DF8-CF6190ACC108}"/>
              </a:ext>
            </a:extLst>
          </p:cNvPr>
          <p:cNvSpPr>
            <a:spLocks noGrp="1"/>
          </p:cNvSpPr>
          <p:nvPr>
            <p:ph idx="1"/>
          </p:nvPr>
        </p:nvSpPr>
        <p:spPr>
          <a:xfrm>
            <a:off x="3503712" y="2852936"/>
            <a:ext cx="10972800" cy="4525963"/>
          </a:xfrm>
        </p:spPr>
        <p:txBody>
          <a:bodyPr>
            <a:normAutofit/>
          </a:bodyPr>
          <a:lstStyle/>
          <a:p>
            <a:r>
              <a:rPr lang="fr-FR" sz="1800" dirty="0" err="1"/>
              <a:t>Drugs</a:t>
            </a:r>
            <a:r>
              <a:rPr lang="fr-FR" sz="1800" dirty="0"/>
              <a:t>:</a:t>
            </a:r>
          </a:p>
          <a:p>
            <a:pPr lvl="1"/>
            <a:r>
              <a:rPr lang="fr-FR" sz="1800" dirty="0" err="1"/>
              <a:t>Galenic</a:t>
            </a:r>
            <a:r>
              <a:rPr lang="fr-FR" sz="1800" dirty="0"/>
              <a:t> process</a:t>
            </a:r>
          </a:p>
          <a:p>
            <a:pPr lvl="1"/>
            <a:r>
              <a:rPr lang="fr-FR" sz="1800" dirty="0"/>
              <a:t>Drug </a:t>
            </a:r>
            <a:r>
              <a:rPr lang="fr-FR" sz="1800" dirty="0" err="1"/>
              <a:t>coating</a:t>
            </a:r>
            <a:endParaRPr lang="fr-FR" sz="1800" dirty="0"/>
          </a:p>
          <a:p>
            <a:pPr lvl="1"/>
            <a:r>
              <a:rPr lang="fr-FR" sz="1800" dirty="0" err="1"/>
              <a:t>Stabilizers</a:t>
            </a:r>
            <a:r>
              <a:rPr lang="fr-FR" sz="1800" dirty="0"/>
              <a:t>/antioxydants/</a:t>
            </a:r>
            <a:r>
              <a:rPr lang="fr-FR" sz="1800" dirty="0" err="1"/>
              <a:t>preservative</a:t>
            </a:r>
            <a:endParaRPr lang="fr-FR" sz="1800" dirty="0"/>
          </a:p>
          <a:p>
            <a:pPr lvl="1"/>
            <a:r>
              <a:rPr lang="fr-FR" sz="1800" dirty="0" err="1"/>
              <a:t>Liquid</a:t>
            </a:r>
            <a:r>
              <a:rPr lang="fr-FR" sz="1800" dirty="0"/>
              <a:t> </a:t>
            </a:r>
            <a:r>
              <a:rPr lang="fr-FR" sz="1800" dirty="0" err="1"/>
              <a:t>drugs</a:t>
            </a:r>
            <a:endParaRPr lang="fr-FR" sz="1800" dirty="0"/>
          </a:p>
          <a:p>
            <a:r>
              <a:rPr lang="fr-FR" sz="1800" dirty="0" err="1"/>
              <a:t>i.v</a:t>
            </a:r>
            <a:r>
              <a:rPr lang="fr-FR" sz="1800" dirty="0"/>
              <a:t>. </a:t>
            </a:r>
            <a:r>
              <a:rPr lang="fr-FR" sz="1800" dirty="0" err="1"/>
              <a:t>systems</a:t>
            </a:r>
            <a:r>
              <a:rPr lang="fr-FR" sz="1800" dirty="0"/>
              <a:t>:</a:t>
            </a:r>
          </a:p>
          <a:p>
            <a:pPr lvl="1"/>
            <a:r>
              <a:rPr lang="fr-FR" sz="1800" dirty="0"/>
              <a:t>Soft tuning , </a:t>
            </a:r>
            <a:r>
              <a:rPr lang="fr-FR" sz="1800" dirty="0" err="1"/>
              <a:t>catheters</a:t>
            </a:r>
            <a:r>
              <a:rPr lang="fr-FR" sz="1800" dirty="0"/>
              <a:t>, </a:t>
            </a:r>
            <a:r>
              <a:rPr lang="fr-FR" sz="1800" dirty="0" err="1"/>
              <a:t>medical</a:t>
            </a:r>
            <a:r>
              <a:rPr lang="fr-FR" sz="1800" dirty="0"/>
              <a:t> </a:t>
            </a:r>
            <a:r>
              <a:rPr lang="fr-FR" sz="1800" dirty="0" err="1"/>
              <a:t>devices</a:t>
            </a:r>
            <a:endParaRPr lang="fr-FR" sz="1800" dirty="0"/>
          </a:p>
          <a:p>
            <a:pPr lvl="1"/>
            <a:r>
              <a:rPr lang="fr-FR" sz="1800" dirty="0"/>
              <a:t>Intensive care </a:t>
            </a:r>
          </a:p>
          <a:p>
            <a:pPr lvl="1"/>
            <a:r>
              <a:rPr lang="fr-FR" sz="1800" dirty="0" err="1"/>
              <a:t>Neonatal</a:t>
            </a:r>
            <a:r>
              <a:rPr lang="fr-FR" sz="1800" dirty="0"/>
              <a:t> intensive care for </a:t>
            </a:r>
            <a:r>
              <a:rPr lang="fr-FR" sz="1800" dirty="0" err="1"/>
              <a:t>permature</a:t>
            </a:r>
            <a:r>
              <a:rPr lang="fr-FR" sz="1800" dirty="0"/>
              <a:t> babies</a:t>
            </a:r>
          </a:p>
        </p:txBody>
      </p:sp>
      <p:sp>
        <p:nvSpPr>
          <p:cNvPr id="5" name="object 5">
            <a:extLst>
              <a:ext uri="{FF2B5EF4-FFF2-40B4-BE49-F238E27FC236}">
                <a16:creationId xmlns:a16="http://schemas.microsoft.com/office/drawing/2014/main" id="{0D4675E0-36C5-A49F-4A96-861DA18901E5}"/>
              </a:ext>
            </a:extLst>
          </p:cNvPr>
          <p:cNvSpPr txBox="1">
            <a:spLocks noGrp="1"/>
          </p:cNvSpPr>
          <p:nvPr>
            <p:ph type="title"/>
          </p:nvPr>
        </p:nvSpPr>
        <p:spPr>
          <a:xfrm>
            <a:off x="263352" y="308686"/>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err="1">
                <a:solidFill>
                  <a:srgbClr val="002060"/>
                </a:solidFill>
              </a:rPr>
              <a:t>EDCs</a:t>
            </a:r>
            <a:r>
              <a:rPr lang="fr-FR" sz="2800" b="1" dirty="0">
                <a:solidFill>
                  <a:srgbClr val="002060"/>
                </a:solidFill>
              </a:rPr>
              <a:t> in </a:t>
            </a:r>
            <a:r>
              <a:rPr lang="fr-FR" sz="2800" b="1" dirty="0" err="1">
                <a:solidFill>
                  <a:srgbClr val="002060"/>
                </a:solidFill>
              </a:rPr>
              <a:t>health</a:t>
            </a:r>
            <a:r>
              <a:rPr lang="fr-FR" sz="2800" b="1" dirty="0">
                <a:solidFill>
                  <a:srgbClr val="002060"/>
                </a:solidFill>
              </a:rPr>
              <a:t> care</a:t>
            </a:r>
          </a:p>
        </p:txBody>
      </p:sp>
      <p:pic>
        <p:nvPicPr>
          <p:cNvPr id="6" name="Image 5">
            <a:extLst>
              <a:ext uri="{FF2B5EF4-FFF2-40B4-BE49-F238E27FC236}">
                <a16:creationId xmlns:a16="http://schemas.microsoft.com/office/drawing/2014/main" id="{6BCFDFE7-422D-C583-0D62-ED388F45BFFC}"/>
              </a:ext>
            </a:extLst>
          </p:cNvPr>
          <p:cNvPicPr>
            <a:picLocks noChangeAspect="1"/>
          </p:cNvPicPr>
          <p:nvPr/>
        </p:nvPicPr>
        <p:blipFill>
          <a:blip r:embed="rId2"/>
          <a:stretch>
            <a:fillRect/>
          </a:stretch>
        </p:blipFill>
        <p:spPr>
          <a:xfrm>
            <a:off x="1201688" y="980728"/>
            <a:ext cx="5180112" cy="1771168"/>
          </a:xfrm>
          <a:prstGeom prst="rect">
            <a:avLst/>
          </a:prstGeom>
        </p:spPr>
      </p:pic>
    </p:spTree>
    <p:extLst>
      <p:ext uri="{BB962C8B-B14F-4D97-AF65-F5344CB8AC3E}">
        <p14:creationId xmlns:p14="http://schemas.microsoft.com/office/powerpoint/2010/main" val="1504511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9D6D229D-7B0A-434D-9C48-C86CDEF68978}"/>
              </a:ext>
            </a:extLst>
          </p:cNvPr>
          <p:cNvSpPr txBox="1">
            <a:spLocks noGrp="1"/>
          </p:cNvSpPr>
          <p:nvPr>
            <p:ph type="title"/>
          </p:nvPr>
        </p:nvSpPr>
        <p:spPr>
          <a:xfrm>
            <a:off x="0" y="184964"/>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a:solidFill>
                  <a:srgbClr val="002060"/>
                </a:solidFill>
              </a:rPr>
              <a:t>How to </a:t>
            </a:r>
            <a:r>
              <a:rPr lang="fr-FR" sz="2800" b="1" dirty="0" err="1">
                <a:solidFill>
                  <a:srgbClr val="002060"/>
                </a:solidFill>
              </a:rPr>
              <a:t>reduce</a:t>
            </a:r>
            <a:r>
              <a:rPr lang="fr-FR" sz="2800" b="1" dirty="0">
                <a:solidFill>
                  <a:srgbClr val="002060"/>
                </a:solidFill>
              </a:rPr>
              <a:t> </a:t>
            </a:r>
            <a:r>
              <a:rPr lang="fr-FR" sz="2800" b="1" dirty="0" err="1">
                <a:solidFill>
                  <a:srgbClr val="002060"/>
                </a:solidFill>
              </a:rPr>
              <a:t>exposure</a:t>
            </a:r>
            <a:r>
              <a:rPr lang="fr-FR" sz="2800" b="1" dirty="0">
                <a:solidFill>
                  <a:srgbClr val="002060"/>
                </a:solidFill>
              </a:rPr>
              <a:t>: </a:t>
            </a:r>
            <a:r>
              <a:rPr lang="fr-FR" sz="2800" b="1" dirty="0" err="1">
                <a:solidFill>
                  <a:srgbClr val="002060"/>
                </a:solidFill>
              </a:rPr>
              <a:t>regulation</a:t>
            </a:r>
            <a:r>
              <a:rPr lang="fr-FR" sz="2800" b="1" dirty="0">
                <a:solidFill>
                  <a:srgbClr val="002060"/>
                </a:solidFill>
              </a:rPr>
              <a:t> </a:t>
            </a:r>
            <a:r>
              <a:rPr lang="fr-FR" sz="2800" b="1" dirty="0" err="1">
                <a:solidFill>
                  <a:srgbClr val="002060"/>
                </a:solidFill>
              </a:rPr>
              <a:t>is</a:t>
            </a:r>
            <a:r>
              <a:rPr lang="fr-FR" sz="2800" b="1" dirty="0">
                <a:solidFill>
                  <a:srgbClr val="002060"/>
                </a:solidFill>
              </a:rPr>
              <a:t> effective</a:t>
            </a:r>
          </a:p>
        </p:txBody>
      </p:sp>
      <p:sp>
        <p:nvSpPr>
          <p:cNvPr id="7" name="ZoneTexte 6">
            <a:extLst>
              <a:ext uri="{FF2B5EF4-FFF2-40B4-BE49-F238E27FC236}">
                <a16:creationId xmlns:a16="http://schemas.microsoft.com/office/drawing/2014/main" id="{858F3021-EB54-6872-4F7C-1B7C5C5671D2}"/>
              </a:ext>
            </a:extLst>
          </p:cNvPr>
          <p:cNvSpPr txBox="1"/>
          <p:nvPr/>
        </p:nvSpPr>
        <p:spPr>
          <a:xfrm>
            <a:off x="2207568" y="1052736"/>
            <a:ext cx="7200800" cy="461665"/>
          </a:xfrm>
          <a:prstGeom prst="rect">
            <a:avLst/>
          </a:prstGeom>
          <a:noFill/>
        </p:spPr>
        <p:txBody>
          <a:bodyPr wrap="square">
            <a:spAutoFit/>
          </a:bodyPr>
          <a:lstStyle/>
          <a:p>
            <a:r>
              <a:rPr lang="fr-FR" dirty="0">
                <a:solidFill>
                  <a:srgbClr val="000000"/>
                </a:solidFill>
                <a:effectLst/>
                <a:latin typeface="Helvetica" pitchFamily="2" charset="0"/>
              </a:rPr>
              <a:t>The Human </a:t>
            </a:r>
            <a:r>
              <a:rPr lang="fr-FR" dirty="0" err="1">
                <a:solidFill>
                  <a:srgbClr val="000000"/>
                </a:solidFill>
                <a:effectLst/>
                <a:latin typeface="Helvetica" pitchFamily="2" charset="0"/>
              </a:rPr>
              <a:t>Biomonitoring</a:t>
            </a:r>
            <a:r>
              <a:rPr lang="fr-FR" dirty="0">
                <a:solidFill>
                  <a:srgbClr val="000000"/>
                </a:solidFill>
                <a:effectLst/>
                <a:latin typeface="Helvetica" pitchFamily="2" charset="0"/>
              </a:rPr>
              <a:t> Initiative (HBM4EU) </a:t>
            </a:r>
          </a:p>
        </p:txBody>
      </p:sp>
      <p:pic>
        <p:nvPicPr>
          <p:cNvPr id="9" name="Image 8">
            <a:extLst>
              <a:ext uri="{FF2B5EF4-FFF2-40B4-BE49-F238E27FC236}">
                <a16:creationId xmlns:a16="http://schemas.microsoft.com/office/drawing/2014/main" id="{17DB4F91-301B-01AB-6B4D-EA3F1F148C2D}"/>
              </a:ext>
            </a:extLst>
          </p:cNvPr>
          <p:cNvPicPr>
            <a:picLocks noChangeAspect="1"/>
          </p:cNvPicPr>
          <p:nvPr/>
        </p:nvPicPr>
        <p:blipFill>
          <a:blip r:embed="rId2"/>
          <a:stretch>
            <a:fillRect/>
          </a:stretch>
        </p:blipFill>
        <p:spPr>
          <a:xfrm>
            <a:off x="2999656" y="1844824"/>
            <a:ext cx="5239527" cy="3816000"/>
          </a:xfrm>
          <a:prstGeom prst="rect">
            <a:avLst/>
          </a:prstGeom>
        </p:spPr>
      </p:pic>
    </p:spTree>
    <p:extLst>
      <p:ext uri="{BB962C8B-B14F-4D97-AF65-F5344CB8AC3E}">
        <p14:creationId xmlns:p14="http://schemas.microsoft.com/office/powerpoint/2010/main" val="2814132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783902-FB03-C8B9-2924-77150585BD2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7686340-93DD-2319-BE61-10C1AE3B09AD}"/>
              </a:ext>
            </a:extLst>
          </p:cNvPr>
          <p:cNvPicPr>
            <a:picLocks noChangeAspect="1"/>
          </p:cNvPicPr>
          <p:nvPr/>
        </p:nvPicPr>
        <p:blipFill>
          <a:blip r:embed="rId2"/>
          <a:stretch>
            <a:fillRect/>
          </a:stretch>
        </p:blipFill>
        <p:spPr>
          <a:xfrm>
            <a:off x="2209800" y="1778457"/>
            <a:ext cx="7772400" cy="3301086"/>
          </a:xfrm>
          <a:prstGeom prst="rect">
            <a:avLst/>
          </a:prstGeom>
        </p:spPr>
      </p:pic>
      <p:sp>
        <p:nvSpPr>
          <p:cNvPr id="5" name="object 5">
            <a:extLst>
              <a:ext uri="{FF2B5EF4-FFF2-40B4-BE49-F238E27FC236}">
                <a16:creationId xmlns:a16="http://schemas.microsoft.com/office/drawing/2014/main" id="{A9F17054-DCA3-66DB-DF48-4AB6B6B04757}"/>
              </a:ext>
            </a:extLst>
          </p:cNvPr>
          <p:cNvSpPr txBox="1">
            <a:spLocks noGrp="1"/>
          </p:cNvSpPr>
          <p:nvPr>
            <p:ph type="title"/>
          </p:nvPr>
        </p:nvSpPr>
        <p:spPr>
          <a:xfrm>
            <a:off x="609600" y="510118"/>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a:solidFill>
                  <a:srgbClr val="002060"/>
                </a:solidFill>
              </a:rPr>
              <a:t>How to </a:t>
            </a:r>
            <a:r>
              <a:rPr lang="fr-FR" sz="2800" b="1" dirty="0" err="1">
                <a:solidFill>
                  <a:srgbClr val="002060"/>
                </a:solidFill>
              </a:rPr>
              <a:t>reduce</a:t>
            </a:r>
            <a:r>
              <a:rPr lang="fr-FR" sz="2800" b="1" dirty="0">
                <a:solidFill>
                  <a:srgbClr val="002060"/>
                </a:solidFill>
              </a:rPr>
              <a:t> </a:t>
            </a:r>
            <a:r>
              <a:rPr lang="fr-FR" sz="2800" b="1" dirty="0" err="1">
                <a:solidFill>
                  <a:srgbClr val="002060"/>
                </a:solidFill>
              </a:rPr>
              <a:t>exposure</a:t>
            </a:r>
            <a:r>
              <a:rPr lang="fr-FR" sz="2800" b="1" dirty="0">
                <a:solidFill>
                  <a:srgbClr val="002060"/>
                </a:solidFill>
              </a:rPr>
              <a:t>: life style modification </a:t>
            </a:r>
            <a:r>
              <a:rPr lang="fr-FR" sz="2800" b="1" dirty="0" err="1">
                <a:solidFill>
                  <a:srgbClr val="002060"/>
                </a:solidFill>
              </a:rPr>
              <a:t>is</a:t>
            </a:r>
            <a:r>
              <a:rPr lang="fr-FR" sz="2800" b="1" dirty="0">
                <a:solidFill>
                  <a:srgbClr val="002060"/>
                </a:solidFill>
              </a:rPr>
              <a:t> effective</a:t>
            </a:r>
          </a:p>
        </p:txBody>
      </p:sp>
      <p:sp>
        <p:nvSpPr>
          <p:cNvPr id="7" name="ZoneTexte 6">
            <a:extLst>
              <a:ext uri="{FF2B5EF4-FFF2-40B4-BE49-F238E27FC236}">
                <a16:creationId xmlns:a16="http://schemas.microsoft.com/office/drawing/2014/main" id="{B5A3FA44-E42D-5392-469A-ED698251852D}"/>
              </a:ext>
            </a:extLst>
          </p:cNvPr>
          <p:cNvSpPr txBox="1"/>
          <p:nvPr/>
        </p:nvSpPr>
        <p:spPr>
          <a:xfrm>
            <a:off x="1343472" y="6082540"/>
            <a:ext cx="6190488" cy="461665"/>
          </a:xfrm>
          <a:prstGeom prst="rect">
            <a:avLst/>
          </a:prstGeom>
          <a:noFill/>
        </p:spPr>
        <p:txBody>
          <a:bodyPr wrap="square">
            <a:spAutoFit/>
          </a:bodyPr>
          <a:lstStyle/>
          <a:p>
            <a:r>
              <a:rPr lang="fr-FR" dirty="0">
                <a:solidFill>
                  <a:srgbClr val="141413"/>
                </a:solidFill>
                <a:effectLst/>
                <a:latin typeface="Helvetica" pitchFamily="2" charset="0"/>
              </a:rPr>
              <a:t>A </a:t>
            </a:r>
            <a:r>
              <a:rPr lang="fr-FR" dirty="0" err="1">
                <a:solidFill>
                  <a:srgbClr val="141413"/>
                </a:solidFill>
                <a:effectLst/>
                <a:latin typeface="Helvetica" pitchFamily="2" charset="0"/>
              </a:rPr>
              <a:t>Rutkowska</a:t>
            </a:r>
            <a:r>
              <a:rPr lang="fr-FR" dirty="0">
                <a:solidFill>
                  <a:srgbClr val="141413"/>
                </a:solidFill>
                <a:effectLst/>
                <a:latin typeface="Helvetica" pitchFamily="2" charset="0"/>
              </a:rPr>
              <a:t>, et al, 2020</a:t>
            </a:r>
          </a:p>
        </p:txBody>
      </p:sp>
    </p:spTree>
    <p:extLst>
      <p:ext uri="{BB962C8B-B14F-4D97-AF65-F5344CB8AC3E}">
        <p14:creationId xmlns:p14="http://schemas.microsoft.com/office/powerpoint/2010/main" val="19949098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1AB174-6CF2-AC60-54E3-C06169743559}"/>
              </a:ext>
            </a:extLst>
          </p:cNvPr>
          <p:cNvSpPr>
            <a:spLocks noGrp="1"/>
          </p:cNvSpPr>
          <p:nvPr>
            <p:ph idx="1"/>
          </p:nvPr>
        </p:nvSpPr>
        <p:spPr>
          <a:xfrm>
            <a:off x="1053208" y="1556792"/>
            <a:ext cx="8352928" cy="4525963"/>
          </a:xfrm>
        </p:spPr>
        <p:txBody>
          <a:bodyPr>
            <a:normAutofit/>
          </a:bodyPr>
          <a:lstStyle/>
          <a:p>
            <a:pPr marL="0" indent="0">
              <a:buNone/>
            </a:pPr>
            <a:r>
              <a:rPr lang="fr-FR" sz="1600" dirty="0" err="1"/>
              <a:t>Randomized</a:t>
            </a:r>
            <a:r>
              <a:rPr lang="fr-FR" sz="1600" dirty="0"/>
              <a:t> </a:t>
            </a:r>
            <a:r>
              <a:rPr lang="fr-FR" sz="1600" dirty="0" err="1"/>
              <a:t>treatment</a:t>
            </a:r>
            <a:r>
              <a:rPr lang="fr-FR" sz="1600" dirty="0"/>
              <a:t> </a:t>
            </a:r>
            <a:r>
              <a:rPr lang="fr-FR" sz="1600" dirty="0" err="1"/>
              <a:t>sequence</a:t>
            </a:r>
            <a:r>
              <a:rPr lang="fr-FR" sz="1600" dirty="0"/>
              <a:t> crossover </a:t>
            </a:r>
            <a:r>
              <a:rPr lang="fr-FR" sz="1600" dirty="0" err="1"/>
              <a:t>study</a:t>
            </a:r>
            <a:r>
              <a:rPr lang="fr-FR" sz="1600" dirty="0"/>
              <a:t> </a:t>
            </a:r>
            <a:r>
              <a:rPr lang="fr-FR" sz="1600" dirty="0" err="1"/>
              <a:t>with</a:t>
            </a:r>
            <a:r>
              <a:rPr lang="fr-FR" sz="1600" dirty="0"/>
              <a:t> anion exchange </a:t>
            </a:r>
            <a:r>
              <a:rPr lang="fr-FR" sz="1600" dirty="0" err="1"/>
              <a:t>resin</a:t>
            </a:r>
            <a:r>
              <a:rPr lang="fr-FR" sz="1600" dirty="0"/>
              <a:t> </a:t>
            </a:r>
            <a:r>
              <a:rPr lang="fr-FR" sz="1600" dirty="0" err="1"/>
              <a:t>treatment</a:t>
            </a:r>
            <a:endParaRPr lang="fr-FR" sz="1600" dirty="0"/>
          </a:p>
          <a:p>
            <a:pPr marL="0" indent="0">
              <a:buNone/>
            </a:pPr>
            <a:r>
              <a:rPr lang="fr-FR" sz="1600" dirty="0"/>
              <a:t>(cholestyramine 4 g </a:t>
            </a:r>
            <a:r>
              <a:rPr lang="fr-FR" sz="1600" dirty="0" err="1"/>
              <a:t>three</a:t>
            </a:r>
            <a:r>
              <a:rPr lang="fr-FR" sz="1600" dirty="0"/>
              <a:t> times </a:t>
            </a:r>
            <a:r>
              <a:rPr lang="fr-FR" sz="1600" dirty="0" err="1"/>
              <a:t>daily</a:t>
            </a:r>
            <a:r>
              <a:rPr lang="fr-FR" sz="1600" dirty="0"/>
              <a:t>) or observation for 12 </a:t>
            </a:r>
            <a:r>
              <a:rPr lang="fr-FR" sz="1600" dirty="0" err="1"/>
              <a:t>weeks</a:t>
            </a:r>
            <a:r>
              <a:rPr lang="fr-FR" sz="1600" dirty="0"/>
              <a:t> </a:t>
            </a:r>
            <a:r>
              <a:rPr lang="fr-FR" sz="1600" dirty="0" err="1"/>
              <a:t>was</a:t>
            </a:r>
            <a:r>
              <a:rPr lang="fr-FR" sz="1600" dirty="0"/>
              <a:t> </a:t>
            </a:r>
            <a:r>
              <a:rPr lang="fr-FR" sz="1600" dirty="0" err="1"/>
              <a:t>conducted</a:t>
            </a:r>
            <a:r>
              <a:rPr lang="fr-FR" sz="1600" dirty="0"/>
              <a:t> </a:t>
            </a:r>
            <a:r>
              <a:rPr lang="fr-FR" sz="1600" dirty="0" err="1"/>
              <a:t>among</a:t>
            </a:r>
            <a:r>
              <a:rPr lang="fr-FR" sz="1600" dirty="0"/>
              <a:t> </a:t>
            </a:r>
            <a:r>
              <a:rPr lang="fr-FR" sz="1600" dirty="0" err="1"/>
              <a:t>citizens</a:t>
            </a:r>
            <a:r>
              <a:rPr lang="fr-FR" sz="1600" dirty="0"/>
              <a:t> </a:t>
            </a:r>
            <a:r>
              <a:rPr lang="fr-FR" sz="1600" dirty="0" err="1"/>
              <a:t>from</a:t>
            </a:r>
            <a:r>
              <a:rPr lang="fr-FR" sz="1600" dirty="0"/>
              <a:t> a PFAS hotspot.</a:t>
            </a:r>
          </a:p>
          <a:p>
            <a:endParaRPr lang="fr-FR" sz="1600" dirty="0"/>
          </a:p>
        </p:txBody>
      </p:sp>
      <p:pic>
        <p:nvPicPr>
          <p:cNvPr id="4" name="Image 3">
            <a:extLst>
              <a:ext uri="{FF2B5EF4-FFF2-40B4-BE49-F238E27FC236}">
                <a16:creationId xmlns:a16="http://schemas.microsoft.com/office/drawing/2014/main" id="{FDA1F1E0-A26F-0D61-38D1-B841CFB683E0}"/>
              </a:ext>
            </a:extLst>
          </p:cNvPr>
          <p:cNvPicPr>
            <a:picLocks noChangeAspect="1"/>
          </p:cNvPicPr>
          <p:nvPr/>
        </p:nvPicPr>
        <p:blipFill>
          <a:blip r:embed="rId2"/>
          <a:stretch>
            <a:fillRect/>
          </a:stretch>
        </p:blipFill>
        <p:spPr>
          <a:xfrm>
            <a:off x="1343472" y="2642272"/>
            <a:ext cx="7772400" cy="3901933"/>
          </a:xfrm>
          <a:prstGeom prst="rect">
            <a:avLst/>
          </a:prstGeom>
        </p:spPr>
      </p:pic>
      <p:sp>
        <p:nvSpPr>
          <p:cNvPr id="5" name="object 5">
            <a:extLst>
              <a:ext uri="{FF2B5EF4-FFF2-40B4-BE49-F238E27FC236}">
                <a16:creationId xmlns:a16="http://schemas.microsoft.com/office/drawing/2014/main" id="{C6548561-EB90-2C38-F9DD-81AE58BE2015}"/>
              </a:ext>
            </a:extLst>
          </p:cNvPr>
          <p:cNvSpPr txBox="1">
            <a:spLocks noGrp="1"/>
          </p:cNvSpPr>
          <p:nvPr>
            <p:ph type="title"/>
          </p:nvPr>
        </p:nvSpPr>
        <p:spPr>
          <a:xfrm>
            <a:off x="609600" y="510118"/>
            <a:ext cx="10972800" cy="672042"/>
          </a:xfrm>
          <a:prstGeom prst="rect">
            <a:avLst/>
          </a:prstGeom>
        </p:spPr>
        <p:txBody>
          <a:bodyPr vert="horz" wrap="square" lIns="0" tIns="238823" rIns="0" bIns="0" rtlCol="0" anchor="ctr">
            <a:spAutoFit/>
          </a:bodyPr>
          <a:lstStyle>
            <a:lvl1pPr algn="ctr" defTabSz="457189" rtl="0" eaLnBrk="1" latinLnBrk="0" hangingPunct="1">
              <a:spcBef>
                <a:spcPct val="0"/>
              </a:spcBef>
              <a:buNone/>
              <a:defRPr sz="4000" u="sng" kern="1200">
                <a:solidFill>
                  <a:schemeClr val="tx1"/>
                </a:solidFill>
                <a:latin typeface="+mj-lt"/>
                <a:ea typeface="+mj-ea"/>
                <a:cs typeface="+mj-cs"/>
              </a:defRPr>
            </a:lvl1pPr>
          </a:lstStyle>
          <a:p>
            <a:pPr marL="730885">
              <a:spcBef>
                <a:spcPts val="100"/>
              </a:spcBef>
            </a:pPr>
            <a:r>
              <a:rPr lang="fr-FR" sz="2800" b="1" dirty="0">
                <a:solidFill>
                  <a:srgbClr val="002060"/>
                </a:solidFill>
              </a:rPr>
              <a:t>How to </a:t>
            </a:r>
            <a:r>
              <a:rPr lang="fr-FR" sz="2800" b="1" dirty="0" err="1">
                <a:solidFill>
                  <a:srgbClr val="002060"/>
                </a:solidFill>
              </a:rPr>
              <a:t>reduce</a:t>
            </a:r>
            <a:r>
              <a:rPr lang="fr-FR" sz="2800" b="1" dirty="0">
                <a:solidFill>
                  <a:srgbClr val="002060"/>
                </a:solidFill>
              </a:rPr>
              <a:t> </a:t>
            </a:r>
            <a:r>
              <a:rPr lang="fr-FR" sz="2800" b="1" dirty="0" err="1">
                <a:solidFill>
                  <a:srgbClr val="002060"/>
                </a:solidFill>
              </a:rPr>
              <a:t>exposure</a:t>
            </a:r>
            <a:r>
              <a:rPr lang="fr-FR" sz="2800" b="1" dirty="0">
                <a:solidFill>
                  <a:srgbClr val="002060"/>
                </a:solidFill>
              </a:rPr>
              <a:t>: </a:t>
            </a:r>
            <a:r>
              <a:rPr lang="fr-FR" sz="2800" b="1" dirty="0" err="1">
                <a:solidFill>
                  <a:srgbClr val="002060"/>
                </a:solidFill>
              </a:rPr>
              <a:t>individual</a:t>
            </a:r>
            <a:r>
              <a:rPr lang="fr-FR" sz="2800" b="1" dirty="0">
                <a:solidFill>
                  <a:srgbClr val="002060"/>
                </a:solidFill>
              </a:rPr>
              <a:t> </a:t>
            </a:r>
            <a:r>
              <a:rPr lang="fr-FR" sz="2800" b="1" dirty="0" err="1">
                <a:solidFill>
                  <a:srgbClr val="002060"/>
                </a:solidFill>
              </a:rPr>
              <a:t>approache</a:t>
            </a:r>
            <a:endParaRPr lang="fr-FR" sz="2800" b="1" dirty="0">
              <a:solidFill>
                <a:srgbClr val="002060"/>
              </a:solidFill>
            </a:endParaRPr>
          </a:p>
        </p:txBody>
      </p:sp>
    </p:spTree>
    <p:extLst>
      <p:ext uri="{BB962C8B-B14F-4D97-AF65-F5344CB8AC3E}">
        <p14:creationId xmlns:p14="http://schemas.microsoft.com/office/powerpoint/2010/main" val="1804558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E8657-13B0-C428-CD1A-FB5E41C26176}"/>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048340EA-FAF9-6864-0252-224141202B7B}"/>
              </a:ext>
            </a:extLst>
          </p:cNvPr>
          <p:cNvSpPr>
            <a:spLocks noGrp="1"/>
          </p:cNvSpPr>
          <p:nvPr>
            <p:ph idx="1"/>
          </p:nvPr>
        </p:nvSpPr>
        <p:spPr>
          <a:xfrm>
            <a:off x="479376" y="1414818"/>
            <a:ext cx="11463064" cy="4525963"/>
          </a:xfrm>
        </p:spPr>
        <p:txBody>
          <a:bodyPr>
            <a:normAutofit fontScale="77500" lnSpcReduction="20000"/>
          </a:bodyPr>
          <a:lstStyle/>
          <a:p>
            <a:pPr marL="345440" indent="-332740">
              <a:lnSpc>
                <a:spcPct val="100000"/>
              </a:lnSpc>
              <a:spcBef>
                <a:spcPts val="100"/>
              </a:spcBef>
              <a:buClr>
                <a:srgbClr val="C00000"/>
              </a:buClr>
              <a:buFont typeface="Wingdings"/>
              <a:buChar char=""/>
              <a:tabLst>
                <a:tab pos="345440" algn="l"/>
              </a:tabLst>
            </a:pPr>
            <a:r>
              <a:rPr lang="fr-FR" dirty="0" smtClean="0">
                <a:solidFill>
                  <a:srgbClr val="002060"/>
                </a:solidFill>
                <a:latin typeface="Comic Sans MS"/>
                <a:cs typeface="Comic Sans MS"/>
              </a:rPr>
              <a:t>Perturbateurs endocriniens: c’est une réalité !</a:t>
            </a:r>
            <a:endParaRPr lang="fr-FR" dirty="0">
              <a:solidFill>
                <a:srgbClr val="002060"/>
              </a:solidFill>
              <a:latin typeface="Comic Sans MS"/>
              <a:cs typeface="Comic Sans MS"/>
            </a:endParaRPr>
          </a:p>
          <a:p>
            <a:pPr marL="469900">
              <a:lnSpc>
                <a:spcPct val="100000"/>
              </a:lnSpc>
              <a:spcBef>
                <a:spcPts val="140"/>
              </a:spcBef>
              <a:tabLst>
                <a:tab pos="1635760" algn="l"/>
              </a:tabLst>
            </a:pPr>
            <a:r>
              <a:rPr lang="fr-FR" sz="2000" i="1" dirty="0">
                <a:solidFill>
                  <a:srgbClr val="002060"/>
                </a:solidFill>
                <a:latin typeface="Comic Sans MS"/>
                <a:cs typeface="Comic Sans MS"/>
              </a:rPr>
              <a:t>in</a:t>
            </a:r>
            <a:r>
              <a:rPr lang="fr-FR" sz="2000" i="1" spc="-10" dirty="0">
                <a:solidFill>
                  <a:srgbClr val="002060"/>
                </a:solidFill>
                <a:latin typeface="Comic Sans MS"/>
                <a:cs typeface="Comic Sans MS"/>
              </a:rPr>
              <a:t> </a:t>
            </a:r>
            <a:r>
              <a:rPr lang="fr-FR" sz="2000" i="1" dirty="0">
                <a:solidFill>
                  <a:srgbClr val="002060"/>
                </a:solidFill>
                <a:latin typeface="Comic Sans MS"/>
                <a:cs typeface="Comic Sans MS"/>
              </a:rPr>
              <a:t>silico</a:t>
            </a:r>
            <a:r>
              <a:rPr lang="fr-FR" sz="2000" i="1" spc="-10" dirty="0">
                <a:solidFill>
                  <a:srgbClr val="002060"/>
                </a:solidFill>
                <a:latin typeface="Comic Sans MS"/>
                <a:cs typeface="Comic Sans MS"/>
              </a:rPr>
              <a:t> </a:t>
            </a:r>
            <a:r>
              <a:rPr lang="fr-FR" sz="2800" spc="-60" dirty="0">
                <a:solidFill>
                  <a:srgbClr val="002060"/>
                </a:solidFill>
                <a:latin typeface="Wingdings"/>
                <a:cs typeface="Wingdings"/>
              </a:rPr>
              <a:t></a:t>
            </a:r>
            <a:r>
              <a:rPr lang="fr-FR" sz="2800" dirty="0">
                <a:solidFill>
                  <a:srgbClr val="002060"/>
                </a:solidFill>
                <a:latin typeface="Times New Roman"/>
                <a:cs typeface="Times New Roman"/>
              </a:rPr>
              <a:t>	</a:t>
            </a:r>
            <a:r>
              <a:rPr lang="fr-FR" sz="2400" i="1" dirty="0">
                <a:solidFill>
                  <a:srgbClr val="002060"/>
                </a:solidFill>
                <a:latin typeface="Comic Sans MS"/>
                <a:cs typeface="Comic Sans MS"/>
              </a:rPr>
              <a:t>in</a:t>
            </a:r>
            <a:r>
              <a:rPr lang="fr-FR" sz="2400" i="1" spc="-75" dirty="0">
                <a:solidFill>
                  <a:srgbClr val="002060"/>
                </a:solidFill>
                <a:latin typeface="Comic Sans MS"/>
                <a:cs typeface="Comic Sans MS"/>
              </a:rPr>
              <a:t> </a:t>
            </a:r>
            <a:r>
              <a:rPr lang="fr-FR" sz="2400" i="1" dirty="0">
                <a:solidFill>
                  <a:srgbClr val="002060"/>
                </a:solidFill>
                <a:latin typeface="Comic Sans MS"/>
                <a:cs typeface="Comic Sans MS"/>
              </a:rPr>
              <a:t>vitro</a:t>
            </a:r>
            <a:r>
              <a:rPr lang="fr-FR" sz="2400" i="1" spc="-50" dirty="0">
                <a:solidFill>
                  <a:srgbClr val="002060"/>
                </a:solidFill>
                <a:latin typeface="Comic Sans MS"/>
                <a:cs typeface="Comic Sans MS"/>
              </a:rPr>
              <a:t> </a:t>
            </a:r>
            <a:r>
              <a:rPr lang="fr-FR" sz="2800" dirty="0">
                <a:solidFill>
                  <a:srgbClr val="002060"/>
                </a:solidFill>
                <a:latin typeface="Wingdings"/>
                <a:cs typeface="Wingdings"/>
              </a:rPr>
              <a:t></a:t>
            </a:r>
            <a:r>
              <a:rPr lang="fr-FR" sz="2800" spc="40" dirty="0">
                <a:solidFill>
                  <a:srgbClr val="002060"/>
                </a:solidFill>
                <a:latin typeface="Times New Roman"/>
                <a:cs typeface="Times New Roman"/>
              </a:rPr>
              <a:t> </a:t>
            </a:r>
            <a:r>
              <a:rPr lang="fr-FR" sz="2800" i="1" dirty="0">
                <a:solidFill>
                  <a:srgbClr val="002060"/>
                </a:solidFill>
                <a:latin typeface="Comic Sans MS"/>
                <a:cs typeface="Comic Sans MS"/>
              </a:rPr>
              <a:t>ex</a:t>
            </a:r>
            <a:r>
              <a:rPr lang="fr-FR" sz="2800" i="1" spc="-60" dirty="0">
                <a:solidFill>
                  <a:srgbClr val="002060"/>
                </a:solidFill>
                <a:latin typeface="Comic Sans MS"/>
                <a:cs typeface="Comic Sans MS"/>
              </a:rPr>
              <a:t> </a:t>
            </a:r>
            <a:r>
              <a:rPr lang="fr-FR" sz="2800" i="1" dirty="0">
                <a:solidFill>
                  <a:srgbClr val="002060"/>
                </a:solidFill>
                <a:latin typeface="Comic Sans MS"/>
                <a:cs typeface="Comic Sans MS"/>
              </a:rPr>
              <a:t>vivo</a:t>
            </a:r>
            <a:r>
              <a:rPr lang="fr-FR" sz="2800" i="1" spc="-40" dirty="0">
                <a:solidFill>
                  <a:srgbClr val="002060"/>
                </a:solidFill>
                <a:latin typeface="Comic Sans MS"/>
                <a:cs typeface="Comic Sans MS"/>
              </a:rPr>
              <a:t> </a:t>
            </a:r>
            <a:r>
              <a:rPr lang="fr-FR" sz="2800" dirty="0">
                <a:solidFill>
                  <a:srgbClr val="002060"/>
                </a:solidFill>
                <a:latin typeface="Wingdings"/>
                <a:cs typeface="Wingdings"/>
              </a:rPr>
              <a:t></a:t>
            </a:r>
            <a:r>
              <a:rPr lang="fr-FR" sz="2800" spc="40" dirty="0">
                <a:solidFill>
                  <a:srgbClr val="002060"/>
                </a:solidFill>
                <a:latin typeface="Times New Roman"/>
                <a:cs typeface="Times New Roman"/>
              </a:rPr>
              <a:t> </a:t>
            </a:r>
            <a:r>
              <a:rPr lang="fr-FR" i="1" dirty="0">
                <a:solidFill>
                  <a:srgbClr val="002060"/>
                </a:solidFill>
                <a:latin typeface="Comic Sans MS"/>
                <a:cs typeface="Comic Sans MS"/>
              </a:rPr>
              <a:t>in</a:t>
            </a:r>
            <a:r>
              <a:rPr lang="fr-FR" i="1" spc="-75" dirty="0">
                <a:solidFill>
                  <a:srgbClr val="002060"/>
                </a:solidFill>
                <a:latin typeface="Comic Sans MS"/>
                <a:cs typeface="Comic Sans MS"/>
              </a:rPr>
              <a:t> </a:t>
            </a:r>
            <a:r>
              <a:rPr lang="fr-FR" i="1" dirty="0">
                <a:solidFill>
                  <a:srgbClr val="002060"/>
                </a:solidFill>
                <a:latin typeface="Comic Sans MS"/>
                <a:cs typeface="Comic Sans MS"/>
              </a:rPr>
              <a:t>vivo</a:t>
            </a:r>
            <a:r>
              <a:rPr lang="fr-FR" i="1" spc="-85" dirty="0">
                <a:solidFill>
                  <a:srgbClr val="002060"/>
                </a:solidFill>
                <a:latin typeface="Comic Sans MS"/>
                <a:cs typeface="Comic Sans MS"/>
              </a:rPr>
              <a:t> </a:t>
            </a:r>
            <a:r>
              <a:rPr lang="fr-FR" sz="2800" dirty="0">
                <a:solidFill>
                  <a:srgbClr val="002060"/>
                </a:solidFill>
                <a:latin typeface="Wingdings"/>
                <a:cs typeface="Wingdings"/>
              </a:rPr>
              <a:t></a:t>
            </a:r>
            <a:r>
              <a:rPr lang="fr-FR" sz="2800" spc="45" dirty="0">
                <a:solidFill>
                  <a:srgbClr val="002060"/>
                </a:solidFill>
                <a:latin typeface="Times New Roman"/>
                <a:cs typeface="Times New Roman"/>
              </a:rPr>
              <a:t> </a:t>
            </a:r>
            <a:r>
              <a:rPr lang="fr-FR" sz="3600" i="1" dirty="0" smtClean="0">
                <a:solidFill>
                  <a:srgbClr val="002060"/>
                </a:solidFill>
                <a:latin typeface="Comic Sans MS"/>
                <a:cs typeface="Comic Sans MS"/>
              </a:rPr>
              <a:t>épidémiologie </a:t>
            </a:r>
            <a:endParaRPr lang="fr-FR" sz="3600" dirty="0">
              <a:solidFill>
                <a:srgbClr val="002060"/>
              </a:solidFill>
              <a:latin typeface="Comic Sans MS"/>
              <a:cs typeface="Comic Sans MS"/>
            </a:endParaRPr>
          </a:p>
          <a:p>
            <a:pPr marL="345440" indent="-332740">
              <a:lnSpc>
                <a:spcPct val="100000"/>
              </a:lnSpc>
              <a:spcBef>
                <a:spcPts val="2530"/>
              </a:spcBef>
              <a:buClr>
                <a:srgbClr val="C00000"/>
              </a:buClr>
              <a:buFont typeface="Wingdings"/>
              <a:buChar char=""/>
              <a:tabLst>
                <a:tab pos="345440" algn="l"/>
              </a:tabLst>
            </a:pPr>
            <a:r>
              <a:rPr lang="fr-FR" sz="3400" dirty="0" smtClean="0">
                <a:solidFill>
                  <a:srgbClr val="002060"/>
                </a:solidFill>
                <a:latin typeface="Comic Sans MS"/>
                <a:cs typeface="Comic Sans MS"/>
              </a:rPr>
              <a:t>Femmes enceintes parmi les sujets les plus à risque </a:t>
            </a:r>
          </a:p>
          <a:p>
            <a:pPr marL="345440" indent="-332740">
              <a:lnSpc>
                <a:spcPct val="100000"/>
              </a:lnSpc>
              <a:spcBef>
                <a:spcPts val="2530"/>
              </a:spcBef>
              <a:buClr>
                <a:srgbClr val="C00000"/>
              </a:buClr>
              <a:buFont typeface="Wingdings"/>
              <a:buChar char=""/>
              <a:tabLst>
                <a:tab pos="345440" algn="l"/>
              </a:tabLst>
            </a:pPr>
            <a:r>
              <a:rPr lang="fr-FR" sz="3400" dirty="0">
                <a:solidFill>
                  <a:srgbClr val="002060"/>
                </a:solidFill>
                <a:latin typeface="Comic Sans MS"/>
                <a:cs typeface="Comic Sans MS"/>
              </a:rPr>
              <a:t> </a:t>
            </a:r>
            <a:r>
              <a:rPr lang="fr-FR" sz="3400" dirty="0" smtClean="0">
                <a:solidFill>
                  <a:srgbClr val="002060"/>
                </a:solidFill>
                <a:latin typeface="Comic Sans MS"/>
                <a:cs typeface="Comic Sans MS"/>
              </a:rPr>
              <a:t>Approche individuelle peut être efficace pour réduire l’exposition</a:t>
            </a:r>
          </a:p>
          <a:p>
            <a:pPr marL="345440" indent="-332740">
              <a:lnSpc>
                <a:spcPct val="100000"/>
              </a:lnSpc>
              <a:spcBef>
                <a:spcPts val="2530"/>
              </a:spcBef>
              <a:buClr>
                <a:srgbClr val="C00000"/>
              </a:buClr>
              <a:buFont typeface="Wingdings"/>
              <a:buChar char=""/>
              <a:tabLst>
                <a:tab pos="345440" algn="l"/>
              </a:tabLst>
            </a:pPr>
            <a:r>
              <a:rPr lang="fr-FR" sz="3400" dirty="0">
                <a:solidFill>
                  <a:srgbClr val="002060"/>
                </a:solidFill>
                <a:latin typeface="Comic Sans MS"/>
                <a:cs typeface="Comic Sans MS"/>
              </a:rPr>
              <a:t> </a:t>
            </a:r>
            <a:r>
              <a:rPr lang="fr-FR" sz="3400" dirty="0" smtClean="0">
                <a:solidFill>
                  <a:srgbClr val="002060"/>
                </a:solidFill>
                <a:latin typeface="Comic Sans MS"/>
                <a:cs typeface="Comic Sans MS"/>
              </a:rPr>
              <a:t>La réduction de l’exposition globale des populations/environnement par la réglementation est indispensable (prioritaire pour les substances classées à haute préoccupation)</a:t>
            </a:r>
          </a:p>
          <a:p>
            <a:pPr marL="345440" indent="-332740">
              <a:lnSpc>
                <a:spcPct val="100000"/>
              </a:lnSpc>
              <a:spcBef>
                <a:spcPts val="2530"/>
              </a:spcBef>
              <a:buClr>
                <a:srgbClr val="C00000"/>
              </a:buClr>
              <a:buFont typeface="Wingdings"/>
              <a:buChar char=""/>
              <a:tabLst>
                <a:tab pos="345440" algn="l"/>
              </a:tabLst>
            </a:pPr>
            <a:r>
              <a:rPr lang="fr-FR" sz="3600" dirty="0" smtClean="0">
                <a:solidFill>
                  <a:srgbClr val="002060"/>
                </a:solidFill>
                <a:latin typeface="Comic Sans MS"/>
                <a:cs typeface="Comic Sans MS"/>
              </a:rPr>
              <a:t> </a:t>
            </a:r>
            <a:endParaRPr lang="fr-FR" dirty="0">
              <a:solidFill>
                <a:srgbClr val="002060"/>
              </a:solidFill>
            </a:endParaRPr>
          </a:p>
        </p:txBody>
      </p:sp>
    </p:spTree>
    <p:extLst>
      <p:ext uri="{BB962C8B-B14F-4D97-AF65-F5344CB8AC3E}">
        <p14:creationId xmlns:p14="http://schemas.microsoft.com/office/powerpoint/2010/main" val="2768425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539D1-C50E-46F6-A927-6279157FD336}"/>
              </a:ext>
            </a:extLst>
          </p:cNvPr>
          <p:cNvSpPr>
            <a:spLocks noGrp="1"/>
          </p:cNvSpPr>
          <p:nvPr>
            <p:ph type="title"/>
          </p:nvPr>
        </p:nvSpPr>
        <p:spPr>
          <a:xfrm>
            <a:off x="233894" y="94814"/>
            <a:ext cx="11187572" cy="408545"/>
          </a:xfrm>
        </p:spPr>
        <p:txBody>
          <a:bodyPr lIns="121920" tIns="60960" rIns="121920" bIns="60960" anchor="t">
            <a:normAutofit fontScale="90000"/>
          </a:bodyPr>
          <a:lstStyle/>
          <a:p>
            <a:r>
              <a:rPr lang="nl-BE" sz="4000" b="1" dirty="0"/>
              <a:t>ESE and </a:t>
            </a:r>
            <a:r>
              <a:rPr lang="nl-BE" sz="4000" b="1" dirty="0" err="1"/>
              <a:t>our</a:t>
            </a:r>
            <a:r>
              <a:rPr lang="nl-BE" sz="4000" b="1" dirty="0"/>
              <a:t> health policy </a:t>
            </a:r>
            <a:r>
              <a:rPr lang="nl-BE" sz="4000" b="1" dirty="0" err="1"/>
              <a:t>priorities</a:t>
            </a:r>
            <a:r>
              <a:rPr lang="nl-BE" sz="4000" b="1" dirty="0"/>
              <a:t/>
            </a:r>
            <a:br>
              <a:rPr lang="nl-BE" sz="4000" b="1" dirty="0"/>
            </a:br>
            <a:r>
              <a:rPr lang="nl-BE" sz="2800" dirty="0" err="1"/>
              <a:t>informed</a:t>
            </a:r>
            <a:r>
              <a:rPr lang="nl-BE" sz="2800" dirty="0"/>
              <a:t> </a:t>
            </a:r>
            <a:r>
              <a:rPr lang="nl-BE" sz="2800" dirty="0" err="1"/>
              <a:t>by</a:t>
            </a:r>
            <a:r>
              <a:rPr lang="nl-BE" sz="2800" dirty="0"/>
              <a:t> the ESE White Paper (2021)</a:t>
            </a:r>
            <a:endParaRPr lang="en-GB" sz="4800" baseline="30000" dirty="0">
              <a:solidFill>
                <a:srgbClr val="280071"/>
              </a:solidFill>
            </a:endParaRPr>
          </a:p>
        </p:txBody>
      </p:sp>
      <p:pic>
        <p:nvPicPr>
          <p:cNvPr id="4" name="Picture 3" descr="Diagram&#10;&#10;Description automatically generated with medium confidence">
            <a:extLst>
              <a:ext uri="{FF2B5EF4-FFF2-40B4-BE49-F238E27FC236}">
                <a16:creationId xmlns:a16="http://schemas.microsoft.com/office/drawing/2014/main" id="{1AC17027-5758-4FB7-8F2A-CD8A259B3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24" y="1427392"/>
            <a:ext cx="3168352" cy="4526409"/>
          </a:xfrm>
          <a:prstGeom prst="rect">
            <a:avLst/>
          </a:prstGeom>
          <a:ln>
            <a:solidFill>
              <a:schemeClr val="accent1"/>
            </a:solidFill>
          </a:ln>
        </p:spPr>
      </p:pic>
      <p:sp>
        <p:nvSpPr>
          <p:cNvPr id="2" name="Rechthoek 1">
            <a:extLst>
              <a:ext uri="{FF2B5EF4-FFF2-40B4-BE49-F238E27FC236}">
                <a16:creationId xmlns:a16="http://schemas.microsoft.com/office/drawing/2014/main" id="{392F10CC-CCC7-4D8C-8AF0-5695384C817A}"/>
              </a:ext>
            </a:extLst>
          </p:cNvPr>
          <p:cNvSpPr/>
          <p:nvPr/>
        </p:nvSpPr>
        <p:spPr>
          <a:xfrm>
            <a:off x="-264715" y="6198642"/>
            <a:ext cx="8808640" cy="584775"/>
          </a:xfrm>
          <a:prstGeom prst="rect">
            <a:avLst/>
          </a:prstGeom>
        </p:spPr>
        <p:txBody>
          <a:bodyPr wrap="square">
            <a:spAutoFit/>
          </a:bodyPr>
          <a:lstStyle/>
          <a:p>
            <a:pPr marL="608723" lvl="1" defTabSz="1219140"/>
            <a:r>
              <a:rPr lang="en-US" sz="1600" baseline="30000" dirty="0">
                <a:solidFill>
                  <a:srgbClr val="7030A0"/>
                </a:solidFill>
                <a:latin typeface="Calibri"/>
                <a:cs typeface="Calibri"/>
                <a:hlinkClick r:id="rId4"/>
              </a:rPr>
              <a:t>1</a:t>
            </a:r>
            <a:r>
              <a:rPr lang="en-US" sz="1600" dirty="0">
                <a:solidFill>
                  <a:srgbClr val="7030A0"/>
                </a:solidFill>
                <a:latin typeface="Calibri"/>
                <a:cs typeface="Calibri"/>
                <a:hlinkClick r:id="rId4"/>
              </a:rPr>
              <a:t> https://www.ese-hormones.org/media/3220/ese-white-paper_04052021-web.pdf</a:t>
            </a:r>
            <a:endParaRPr lang="en-US" sz="1600" dirty="0">
              <a:solidFill>
                <a:srgbClr val="7030A0"/>
              </a:solidFill>
              <a:latin typeface="Calibri"/>
              <a:cs typeface="Calibri"/>
            </a:endParaRPr>
          </a:p>
          <a:p>
            <a:pPr marL="608723" lvl="1" defTabSz="1219140"/>
            <a:endParaRPr lang="en-US" sz="1600" dirty="0">
              <a:solidFill>
                <a:srgbClr val="7030A0"/>
              </a:solidFill>
              <a:latin typeface="Calibri"/>
              <a:cs typeface="Calibri"/>
            </a:endParaRPr>
          </a:p>
        </p:txBody>
      </p:sp>
      <p:pic>
        <p:nvPicPr>
          <p:cNvPr id="17" name="Picture 2">
            <a:extLst>
              <a:ext uri="{FF2B5EF4-FFF2-40B4-BE49-F238E27FC236}">
                <a16:creationId xmlns:a16="http://schemas.microsoft.com/office/drawing/2014/main" id="{FEE9213C-232F-CDEE-08A7-F572C00C54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276" y="1431199"/>
            <a:ext cx="1799909" cy="11631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3991C11D-657E-C22E-C1C4-3EB62C29B8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1329" y="4785321"/>
            <a:ext cx="1753803" cy="11684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e bronafbeelding bekijken">
            <a:extLst>
              <a:ext uri="{FF2B5EF4-FFF2-40B4-BE49-F238E27FC236}">
                <a16:creationId xmlns:a16="http://schemas.microsoft.com/office/drawing/2014/main" id="{37BEA62C-B282-C7EA-ECDF-80D23DDE83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8276" y="2605649"/>
            <a:ext cx="1799909" cy="11762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e bronafbeelding bekijken">
            <a:extLst>
              <a:ext uri="{FF2B5EF4-FFF2-40B4-BE49-F238E27FC236}">
                <a16:creationId xmlns:a16="http://schemas.microsoft.com/office/drawing/2014/main" id="{87DEE12A-7AD9-6F20-94D4-BC8126EBEE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8433" y="3793131"/>
            <a:ext cx="1040831" cy="1002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053DE610-E39B-4CAC-0CE2-33C021B9D66C}"/>
              </a:ext>
            </a:extLst>
          </p:cNvPr>
          <p:cNvPicPr>
            <a:picLocks noChangeAspect="1"/>
          </p:cNvPicPr>
          <p:nvPr/>
        </p:nvPicPr>
        <p:blipFill>
          <a:blip r:embed="rId9"/>
          <a:stretch>
            <a:fillRect/>
          </a:stretch>
        </p:blipFill>
        <p:spPr>
          <a:xfrm>
            <a:off x="5827680" y="1427392"/>
            <a:ext cx="2779386" cy="3910994"/>
          </a:xfrm>
          <a:prstGeom prst="rect">
            <a:avLst/>
          </a:prstGeom>
          <a:ln>
            <a:solidFill>
              <a:schemeClr val="tx2"/>
            </a:solidFill>
          </a:ln>
        </p:spPr>
      </p:pic>
      <p:pic>
        <p:nvPicPr>
          <p:cNvPr id="6" name="Picture 6">
            <a:extLst>
              <a:ext uri="{FF2B5EF4-FFF2-40B4-BE49-F238E27FC236}">
                <a16:creationId xmlns:a16="http://schemas.microsoft.com/office/drawing/2014/main" id="{9352443A-441D-E8B4-A6E4-097C8152599D}"/>
              </a:ext>
            </a:extLst>
          </p:cNvPr>
          <p:cNvPicPr>
            <a:picLocks noChangeAspect="1"/>
          </p:cNvPicPr>
          <p:nvPr/>
        </p:nvPicPr>
        <p:blipFill>
          <a:blip r:embed="rId10"/>
          <a:stretch>
            <a:fillRect/>
          </a:stretch>
        </p:blipFill>
        <p:spPr>
          <a:xfrm>
            <a:off x="5591634" y="2182176"/>
            <a:ext cx="2630471" cy="3701450"/>
          </a:xfrm>
          <a:prstGeom prst="rect">
            <a:avLst/>
          </a:prstGeom>
          <a:ln>
            <a:solidFill>
              <a:schemeClr val="tx2"/>
            </a:solidFill>
          </a:ln>
        </p:spPr>
      </p:pic>
      <p:sp>
        <p:nvSpPr>
          <p:cNvPr id="9" name="Tekstvak 8">
            <a:extLst>
              <a:ext uri="{FF2B5EF4-FFF2-40B4-BE49-F238E27FC236}">
                <a16:creationId xmlns:a16="http://schemas.microsoft.com/office/drawing/2014/main" id="{4493C7C9-AE4A-4BE1-1920-9A592F031D57}"/>
              </a:ext>
            </a:extLst>
          </p:cNvPr>
          <p:cNvSpPr txBox="1"/>
          <p:nvPr/>
        </p:nvSpPr>
        <p:spPr>
          <a:xfrm>
            <a:off x="7184864" y="1098271"/>
            <a:ext cx="874394" cy="369332"/>
          </a:xfrm>
          <a:prstGeom prst="rect">
            <a:avLst/>
          </a:prstGeom>
          <a:noFill/>
        </p:spPr>
        <p:txBody>
          <a:bodyPr wrap="square" rtlCol="0">
            <a:spAutoFit/>
          </a:bodyPr>
          <a:lstStyle/>
          <a:p>
            <a:r>
              <a:rPr lang="en-US" b="1" dirty="0">
                <a:solidFill>
                  <a:srgbClr val="002060"/>
                </a:solidFill>
              </a:rPr>
              <a:t>2022</a:t>
            </a:r>
            <a:endParaRPr lang="nl-BE" b="1" dirty="0">
              <a:solidFill>
                <a:srgbClr val="002060"/>
              </a:solidFill>
            </a:endParaRPr>
          </a:p>
        </p:txBody>
      </p:sp>
      <p:sp>
        <p:nvSpPr>
          <p:cNvPr id="10" name="Tekstvak 9">
            <a:extLst>
              <a:ext uri="{FF2B5EF4-FFF2-40B4-BE49-F238E27FC236}">
                <a16:creationId xmlns:a16="http://schemas.microsoft.com/office/drawing/2014/main" id="{E88224F0-A10E-FA4F-BBEE-BAEAA7BD0780}"/>
              </a:ext>
            </a:extLst>
          </p:cNvPr>
          <p:cNvSpPr txBox="1"/>
          <p:nvPr/>
        </p:nvSpPr>
        <p:spPr>
          <a:xfrm>
            <a:off x="10356155" y="1157864"/>
            <a:ext cx="874394" cy="461665"/>
          </a:xfrm>
          <a:prstGeom prst="rect">
            <a:avLst/>
          </a:prstGeom>
          <a:noFill/>
        </p:spPr>
        <p:txBody>
          <a:bodyPr wrap="square" rtlCol="0">
            <a:spAutoFit/>
          </a:bodyPr>
          <a:lstStyle/>
          <a:p>
            <a:r>
              <a:rPr lang="en-US" b="1" dirty="0">
                <a:solidFill>
                  <a:srgbClr val="002060"/>
                </a:solidFill>
              </a:rPr>
              <a:t>2024</a:t>
            </a:r>
            <a:endParaRPr lang="nl-BE" b="1" dirty="0">
              <a:solidFill>
                <a:srgbClr val="002060"/>
              </a:solidFill>
            </a:endParaRPr>
          </a:p>
        </p:txBody>
      </p:sp>
      <p:sp>
        <p:nvSpPr>
          <p:cNvPr id="11" name="Tekstvak 10">
            <a:extLst>
              <a:ext uri="{FF2B5EF4-FFF2-40B4-BE49-F238E27FC236}">
                <a16:creationId xmlns:a16="http://schemas.microsoft.com/office/drawing/2014/main" id="{7FF1B362-4666-D638-7066-7B2FA6315406}"/>
              </a:ext>
            </a:extLst>
          </p:cNvPr>
          <p:cNvSpPr txBox="1"/>
          <p:nvPr/>
        </p:nvSpPr>
        <p:spPr>
          <a:xfrm>
            <a:off x="3556872" y="2069667"/>
            <a:ext cx="1362392" cy="461665"/>
          </a:xfrm>
          <a:prstGeom prst="rect">
            <a:avLst/>
          </a:prstGeom>
          <a:noFill/>
        </p:spPr>
        <p:txBody>
          <a:bodyPr wrap="square" rtlCol="0">
            <a:spAutoFit/>
          </a:bodyPr>
          <a:lstStyle/>
          <a:p>
            <a:r>
              <a:rPr lang="en-US" b="1" dirty="0">
                <a:solidFill>
                  <a:schemeClr val="bg1"/>
                </a:solidFill>
              </a:rPr>
              <a:t>Cancer</a:t>
            </a:r>
            <a:endParaRPr lang="nl-BE" b="1" dirty="0">
              <a:solidFill>
                <a:schemeClr val="bg1"/>
              </a:solidFill>
            </a:endParaRPr>
          </a:p>
        </p:txBody>
      </p:sp>
      <p:sp>
        <p:nvSpPr>
          <p:cNvPr id="12" name="Tekstvak 11">
            <a:extLst>
              <a:ext uri="{FF2B5EF4-FFF2-40B4-BE49-F238E27FC236}">
                <a16:creationId xmlns:a16="http://schemas.microsoft.com/office/drawing/2014/main" id="{5C3A2B30-9573-F62D-6BB1-0AC4BAE015E0}"/>
              </a:ext>
            </a:extLst>
          </p:cNvPr>
          <p:cNvSpPr txBox="1"/>
          <p:nvPr/>
        </p:nvSpPr>
        <p:spPr>
          <a:xfrm>
            <a:off x="3603249" y="5583848"/>
            <a:ext cx="874394" cy="369332"/>
          </a:xfrm>
          <a:prstGeom prst="rect">
            <a:avLst/>
          </a:prstGeom>
          <a:noFill/>
        </p:spPr>
        <p:txBody>
          <a:bodyPr wrap="square" rtlCol="0">
            <a:spAutoFit/>
          </a:bodyPr>
          <a:lstStyle/>
          <a:p>
            <a:r>
              <a:rPr lang="en-US" b="1" dirty="0">
                <a:solidFill>
                  <a:schemeClr val="bg1"/>
                </a:solidFill>
              </a:rPr>
              <a:t>EDC’s</a:t>
            </a:r>
            <a:endParaRPr lang="nl-BE" b="1" dirty="0">
              <a:solidFill>
                <a:schemeClr val="bg1"/>
              </a:solidFill>
            </a:endParaRPr>
          </a:p>
        </p:txBody>
      </p:sp>
      <p:pic>
        <p:nvPicPr>
          <p:cNvPr id="5" name="Picture 10" descr="A black background with blue text&#10;&#10;Description automatically generated">
            <a:extLst>
              <a:ext uri="{FF2B5EF4-FFF2-40B4-BE49-F238E27FC236}">
                <a16:creationId xmlns:a16="http://schemas.microsoft.com/office/drawing/2014/main" id="{AEF2D00F-FEB0-0886-1306-C8256096E5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3649" y="336428"/>
            <a:ext cx="2834687" cy="779095"/>
          </a:xfrm>
          <a:prstGeom prst="rect">
            <a:avLst/>
          </a:prstGeom>
        </p:spPr>
      </p:pic>
      <p:pic>
        <p:nvPicPr>
          <p:cNvPr id="14" name="Image 13">
            <a:extLst>
              <a:ext uri="{FF2B5EF4-FFF2-40B4-BE49-F238E27FC236}">
                <a16:creationId xmlns:a16="http://schemas.microsoft.com/office/drawing/2014/main" id="{1B42DE71-ED4F-9BBB-4B7D-46E5CAAAF710}"/>
              </a:ext>
            </a:extLst>
          </p:cNvPr>
          <p:cNvPicPr>
            <a:picLocks noChangeAspect="1"/>
          </p:cNvPicPr>
          <p:nvPr/>
        </p:nvPicPr>
        <p:blipFill>
          <a:blip r:embed="rId12"/>
          <a:stretch>
            <a:fillRect/>
          </a:stretch>
        </p:blipFill>
        <p:spPr>
          <a:xfrm>
            <a:off x="8614842" y="1728859"/>
            <a:ext cx="4139540" cy="2160000"/>
          </a:xfrm>
          <a:prstGeom prst="rect">
            <a:avLst/>
          </a:prstGeom>
        </p:spPr>
      </p:pic>
      <p:pic>
        <p:nvPicPr>
          <p:cNvPr id="16" name="Image 15">
            <a:extLst>
              <a:ext uri="{FF2B5EF4-FFF2-40B4-BE49-F238E27FC236}">
                <a16:creationId xmlns:a16="http://schemas.microsoft.com/office/drawing/2014/main" id="{778DA74A-5F8D-F31C-0FBD-90305573EF62}"/>
              </a:ext>
            </a:extLst>
          </p:cNvPr>
          <p:cNvPicPr>
            <a:picLocks noChangeAspect="1"/>
          </p:cNvPicPr>
          <p:nvPr/>
        </p:nvPicPr>
        <p:blipFill>
          <a:blip r:embed="rId13"/>
          <a:stretch>
            <a:fillRect/>
          </a:stretch>
        </p:blipFill>
        <p:spPr>
          <a:xfrm>
            <a:off x="8894475" y="4032901"/>
            <a:ext cx="3073400" cy="355600"/>
          </a:xfrm>
          <a:prstGeom prst="rect">
            <a:avLst/>
          </a:prstGeom>
        </p:spPr>
      </p:pic>
      <p:sp>
        <p:nvSpPr>
          <p:cNvPr id="21" name="Freeform 30">
            <a:extLst>
              <a:ext uri="{FF2B5EF4-FFF2-40B4-BE49-F238E27FC236}">
                <a16:creationId xmlns:a16="http://schemas.microsoft.com/office/drawing/2014/main" id="{7DC3BDD1-E0BC-1E05-A736-E33FFD157B8E}"/>
              </a:ext>
            </a:extLst>
          </p:cNvPr>
          <p:cNvSpPr/>
          <p:nvPr/>
        </p:nvSpPr>
        <p:spPr>
          <a:xfrm>
            <a:off x="8849755" y="4388501"/>
            <a:ext cx="3073401" cy="3701450"/>
          </a:xfrm>
          <a:custGeom>
            <a:avLst/>
            <a:gdLst/>
            <a:ahLst/>
            <a:cxnLst/>
            <a:rect l="l" t="t" r="r" b="b"/>
            <a:pathLst>
              <a:path w="5075746" h="6273955">
                <a:moveTo>
                  <a:pt x="0" y="0"/>
                </a:moveTo>
                <a:lnTo>
                  <a:pt x="5075745" y="0"/>
                </a:lnTo>
                <a:lnTo>
                  <a:pt x="5075745" y="6273955"/>
                </a:lnTo>
                <a:lnTo>
                  <a:pt x="0" y="6273955"/>
                </a:lnTo>
                <a:lnTo>
                  <a:pt x="0" y="0"/>
                </a:lnTo>
                <a:close/>
              </a:path>
            </a:pathLst>
          </a:custGeom>
          <a:blipFill>
            <a:blip r:embed="rId14"/>
            <a:stretch>
              <a:fillRect/>
            </a:stretch>
          </a:blipFill>
        </p:spPr>
        <p:txBody>
          <a:bodyPr/>
          <a:lstStyle/>
          <a:p>
            <a:pPr>
              <a:defRPr/>
            </a:pPr>
            <a:endParaRPr lang="en-GB" sz="1200" dirty="0">
              <a:solidFill>
                <a:prstClr val="black"/>
              </a:solidFill>
              <a:latin typeface="Calibri"/>
            </a:endParaRPr>
          </a:p>
        </p:txBody>
      </p:sp>
      <p:sp>
        <p:nvSpPr>
          <p:cNvPr id="22" name="Tekstvak 9">
            <a:extLst>
              <a:ext uri="{FF2B5EF4-FFF2-40B4-BE49-F238E27FC236}">
                <a16:creationId xmlns:a16="http://schemas.microsoft.com/office/drawing/2014/main" id="{A85748DC-9723-D75E-04CE-4F52A7C9B9F8}"/>
              </a:ext>
            </a:extLst>
          </p:cNvPr>
          <p:cNvSpPr txBox="1"/>
          <p:nvPr/>
        </p:nvSpPr>
        <p:spPr>
          <a:xfrm>
            <a:off x="10741139" y="4244459"/>
            <a:ext cx="874394" cy="461665"/>
          </a:xfrm>
          <a:prstGeom prst="rect">
            <a:avLst/>
          </a:prstGeom>
          <a:noFill/>
        </p:spPr>
        <p:txBody>
          <a:bodyPr wrap="square" rtlCol="0">
            <a:spAutoFit/>
          </a:bodyPr>
          <a:lstStyle/>
          <a:p>
            <a:r>
              <a:rPr lang="en-US" b="1" dirty="0">
                <a:solidFill>
                  <a:srgbClr val="002060"/>
                </a:solidFill>
              </a:rPr>
              <a:t>2025</a:t>
            </a:r>
            <a:endParaRPr lang="nl-BE" b="1" dirty="0">
              <a:solidFill>
                <a:srgbClr val="002060"/>
              </a:solidFill>
            </a:endParaRPr>
          </a:p>
        </p:txBody>
      </p:sp>
    </p:spTree>
    <p:extLst>
      <p:ext uri="{BB962C8B-B14F-4D97-AF65-F5344CB8AC3E}">
        <p14:creationId xmlns:p14="http://schemas.microsoft.com/office/powerpoint/2010/main" val="2611997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7000">
        <p159:morph option="byObject"/>
      </p:transition>
    </mc:Choice>
    <mc:Fallback xmlns="">
      <p:transition advClick="0"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Graphique, graphisme, Police&#10;&#10;Le contenu généré par l’IA peut être incorrect.">
            <a:extLst>
              <a:ext uri="{FF2B5EF4-FFF2-40B4-BE49-F238E27FC236}">
                <a16:creationId xmlns:a16="http://schemas.microsoft.com/office/drawing/2014/main" id="{9AEEF92E-1E62-7324-93E6-DB85D263EE45}"/>
              </a:ext>
            </a:extLst>
          </p:cNvPr>
          <p:cNvPicPr>
            <a:picLocks noChangeAspect="1"/>
          </p:cNvPicPr>
          <p:nvPr/>
        </p:nvPicPr>
        <p:blipFill>
          <a:blip r:embed="rId2"/>
          <a:stretch>
            <a:fillRect/>
          </a:stretch>
        </p:blipFill>
        <p:spPr>
          <a:xfrm>
            <a:off x="3503712" y="157327"/>
            <a:ext cx="2764183" cy="2546316"/>
          </a:xfrm>
          <a:prstGeom prst="rect">
            <a:avLst/>
          </a:prstGeom>
        </p:spPr>
      </p:pic>
      <p:pic>
        <p:nvPicPr>
          <p:cNvPr id="7" name="Image 6">
            <a:extLst>
              <a:ext uri="{FF2B5EF4-FFF2-40B4-BE49-F238E27FC236}">
                <a16:creationId xmlns:a16="http://schemas.microsoft.com/office/drawing/2014/main" id="{C0586F6F-6912-7DDC-08E0-BF4E41C4665F}"/>
              </a:ext>
            </a:extLst>
          </p:cNvPr>
          <p:cNvPicPr>
            <a:picLocks noChangeAspect="1"/>
          </p:cNvPicPr>
          <p:nvPr/>
        </p:nvPicPr>
        <p:blipFill>
          <a:blip r:embed="rId3"/>
          <a:stretch>
            <a:fillRect/>
          </a:stretch>
        </p:blipFill>
        <p:spPr>
          <a:xfrm>
            <a:off x="7320136" y="708321"/>
            <a:ext cx="3672408" cy="2595110"/>
          </a:xfrm>
          <a:prstGeom prst="rect">
            <a:avLst/>
          </a:prstGeom>
        </p:spPr>
      </p:pic>
      <p:pic>
        <p:nvPicPr>
          <p:cNvPr id="9" name="Image 8">
            <a:extLst>
              <a:ext uri="{FF2B5EF4-FFF2-40B4-BE49-F238E27FC236}">
                <a16:creationId xmlns:a16="http://schemas.microsoft.com/office/drawing/2014/main" id="{3996333D-A35C-6BEF-5197-9E8C05C321C3}"/>
              </a:ext>
            </a:extLst>
          </p:cNvPr>
          <p:cNvPicPr>
            <a:picLocks noChangeAspect="1"/>
          </p:cNvPicPr>
          <p:nvPr/>
        </p:nvPicPr>
        <p:blipFill>
          <a:blip r:embed="rId4"/>
          <a:stretch>
            <a:fillRect/>
          </a:stretch>
        </p:blipFill>
        <p:spPr>
          <a:xfrm>
            <a:off x="624426" y="2989593"/>
            <a:ext cx="5399566" cy="3815608"/>
          </a:xfrm>
          <a:prstGeom prst="rect">
            <a:avLst/>
          </a:prstGeom>
        </p:spPr>
      </p:pic>
      <p:pic>
        <p:nvPicPr>
          <p:cNvPr id="10" name="Image 9">
            <a:extLst>
              <a:ext uri="{FF2B5EF4-FFF2-40B4-BE49-F238E27FC236}">
                <a16:creationId xmlns:a16="http://schemas.microsoft.com/office/drawing/2014/main" id="{CB3BF6D9-A5EC-3E45-B472-D27A3A88EA47}"/>
              </a:ext>
            </a:extLst>
          </p:cNvPr>
          <p:cNvPicPr>
            <a:picLocks noChangeAspect="1"/>
          </p:cNvPicPr>
          <p:nvPr/>
        </p:nvPicPr>
        <p:blipFill>
          <a:blip r:embed="rId5"/>
          <a:stretch>
            <a:fillRect/>
          </a:stretch>
        </p:blipFill>
        <p:spPr>
          <a:xfrm>
            <a:off x="6744072" y="3511662"/>
            <a:ext cx="5217226" cy="3053183"/>
          </a:xfrm>
          <a:prstGeom prst="rect">
            <a:avLst/>
          </a:prstGeom>
        </p:spPr>
      </p:pic>
      <p:pic>
        <p:nvPicPr>
          <p:cNvPr id="4" name="Picture 10" descr="A black background with blue text&#10;&#10;Description automatically generated">
            <a:extLst>
              <a:ext uri="{FF2B5EF4-FFF2-40B4-BE49-F238E27FC236}">
                <a16:creationId xmlns:a16="http://schemas.microsoft.com/office/drawing/2014/main" id="{524CC7D2-F65C-66E0-C4CB-484F7AC1C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60" y="124535"/>
            <a:ext cx="2834687" cy="779095"/>
          </a:xfrm>
          <a:prstGeom prst="rect">
            <a:avLst/>
          </a:prstGeom>
        </p:spPr>
      </p:pic>
    </p:spTree>
    <p:extLst>
      <p:ext uri="{BB962C8B-B14F-4D97-AF65-F5344CB8AC3E}">
        <p14:creationId xmlns:p14="http://schemas.microsoft.com/office/powerpoint/2010/main" val="399170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7000">
        <p159:morph option="byObject"/>
      </p:transition>
    </mc:Choice>
    <mc:Fallback xmlns="">
      <p:transition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524E68-920A-124A-BE50-7A5BA7A5E94E}"/>
              </a:ext>
            </a:extLst>
          </p:cNvPr>
          <p:cNvSpPr txBox="1"/>
          <p:nvPr/>
        </p:nvSpPr>
        <p:spPr>
          <a:xfrm>
            <a:off x="897887" y="1055206"/>
            <a:ext cx="10739032" cy="1138773"/>
          </a:xfrm>
          <a:prstGeom prst="rect">
            <a:avLst/>
          </a:prstGeom>
          <a:noFill/>
          <a:ln>
            <a:solidFill>
              <a:srgbClr val="4472C4"/>
            </a:solidFill>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0071"/>
                </a:solidFill>
                <a:effectLst/>
                <a:uLnTx/>
                <a:uFillTx/>
                <a:latin typeface="Calibri"/>
                <a:ea typeface="+mn-ea"/>
                <a:cs typeface="+mn-cs"/>
              </a:rPr>
              <a:t>Supporting the REACH* legislative proposal through policy outreach</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80071"/>
                </a:solidFill>
                <a:effectLst/>
                <a:uLnTx/>
                <a:uFillTx/>
                <a:latin typeface="Calibri" panose="020F0502020204030204"/>
                <a:ea typeface="+mn-lt"/>
                <a:cs typeface="Calibri" panose="020F0502020204030204"/>
              </a:rPr>
              <a:t>The REACH* revision is a critical step towards the necessary measures needed to reduce exposures to hazardous EDCs. </a:t>
            </a:r>
            <a:endParaRPr kumimoji="0" lang="en-US" sz="2200" b="1" i="0" u="none" strike="noStrike" kern="1200" cap="none" spc="0" normalizeH="0" baseline="0" noProof="0">
              <a:ln>
                <a:noFill/>
              </a:ln>
              <a:solidFill>
                <a:srgbClr val="280071"/>
              </a:solidFill>
              <a:effectLst/>
              <a:uLnTx/>
              <a:uFillTx/>
              <a:latin typeface="Calibri" panose="020F0502020204030204"/>
              <a:ea typeface="+mn-lt"/>
              <a:cs typeface="Calibri" panose="020F0502020204030204"/>
            </a:endParaRPr>
          </a:p>
        </p:txBody>
      </p:sp>
      <p:pic>
        <p:nvPicPr>
          <p:cNvPr id="2" name="Picture 1" descr="A picture containing text&#10;&#10;Description automatically generated">
            <a:extLst>
              <a:ext uri="{FF2B5EF4-FFF2-40B4-BE49-F238E27FC236}">
                <a16:creationId xmlns:a16="http://schemas.microsoft.com/office/drawing/2014/main" id="{EE8DE269-D3BF-C23B-D2DE-DE65D565D498}"/>
              </a:ext>
            </a:extLst>
          </p:cNvPr>
          <p:cNvPicPr>
            <a:picLocks noChangeAspect="1"/>
          </p:cNvPicPr>
          <p:nvPr/>
        </p:nvPicPr>
        <p:blipFill>
          <a:blip r:embed="rId2"/>
          <a:stretch>
            <a:fillRect/>
          </a:stretch>
        </p:blipFill>
        <p:spPr>
          <a:xfrm>
            <a:off x="10104513" y="6059333"/>
            <a:ext cx="1837345" cy="651608"/>
          </a:xfrm>
          <a:prstGeom prst="rect">
            <a:avLst/>
          </a:prstGeom>
        </p:spPr>
      </p:pic>
      <p:sp>
        <p:nvSpPr>
          <p:cNvPr id="3" name="TextBox 2">
            <a:extLst>
              <a:ext uri="{FF2B5EF4-FFF2-40B4-BE49-F238E27FC236}">
                <a16:creationId xmlns:a16="http://schemas.microsoft.com/office/drawing/2014/main" id="{D1C8775A-CF19-F3F2-57E2-FB55F540BA10}"/>
              </a:ext>
            </a:extLst>
          </p:cNvPr>
          <p:cNvSpPr txBox="1"/>
          <p:nvPr/>
        </p:nvSpPr>
        <p:spPr>
          <a:xfrm>
            <a:off x="897887" y="5649130"/>
            <a:ext cx="64427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0071"/>
                </a:solidFill>
                <a:effectLst/>
                <a:uLnTx/>
                <a:uFillTx/>
                <a:latin typeface="Calibri" panose="020F0502020204030204"/>
                <a:ea typeface="+mn-ea"/>
                <a:cs typeface="Calibri"/>
              </a:rPr>
              <a:t>*REACH: </a:t>
            </a:r>
            <a:r>
              <a:rPr kumimoji="0" lang="en-US" sz="1800" b="0" i="0" u="none" strike="noStrike" kern="1200" cap="none" spc="0" normalizeH="0" baseline="0" noProof="0" dirty="0">
                <a:ln>
                  <a:noFill/>
                </a:ln>
                <a:solidFill>
                  <a:srgbClr val="280071"/>
                </a:solidFill>
                <a:effectLst/>
                <a:uLnTx/>
                <a:uFillTx/>
                <a:latin typeface="Calibri" panose="020F0502020204030204"/>
                <a:ea typeface="+mn-lt"/>
                <a:cs typeface="Calibri" panose="020F0502020204030204"/>
              </a:rPr>
              <a:t>Restriction, Evaluation, and </a:t>
            </a:r>
            <a:r>
              <a:rPr kumimoji="0" lang="en-US" sz="1800" b="0" i="0" u="none" strike="noStrike" kern="1200" cap="none" spc="0" normalizeH="0" baseline="0" noProof="0" dirty="0" err="1">
                <a:ln>
                  <a:noFill/>
                </a:ln>
                <a:solidFill>
                  <a:srgbClr val="280071"/>
                </a:solidFill>
                <a:effectLst/>
                <a:uLnTx/>
                <a:uFillTx/>
                <a:latin typeface="Calibri" panose="020F0502020204030204"/>
                <a:ea typeface="+mn-lt"/>
                <a:cs typeface="Calibri" panose="020F0502020204030204"/>
              </a:rPr>
              <a:t>Authorisation</a:t>
            </a:r>
            <a:r>
              <a:rPr kumimoji="0" lang="en-US" sz="1800" b="0" i="0" u="none" strike="noStrike" kern="1200" cap="none" spc="0" normalizeH="0" baseline="0" noProof="0" dirty="0">
                <a:ln>
                  <a:noFill/>
                </a:ln>
                <a:solidFill>
                  <a:srgbClr val="280071"/>
                </a:solidFill>
                <a:effectLst/>
                <a:uLnTx/>
                <a:uFillTx/>
                <a:latin typeface="Calibri" panose="020F0502020204030204"/>
                <a:ea typeface="+mn-lt"/>
                <a:cs typeface="Calibri" panose="020F0502020204030204"/>
              </a:rPr>
              <a:t> of Chemicals </a:t>
            </a:r>
            <a:endParaRPr kumimoji="0" lang="en-US" sz="1800" b="0" i="0" u="none" strike="noStrike" kern="1200" cap="none" spc="0" normalizeH="0" baseline="0" noProof="0" dirty="0">
              <a:ln>
                <a:noFill/>
              </a:ln>
              <a:solidFill>
                <a:srgbClr val="280071"/>
              </a:solidFill>
              <a:effectLst/>
              <a:uLnTx/>
              <a:uFillTx/>
              <a:latin typeface="Calibri" panose="020F0502020204030204"/>
              <a:ea typeface="+mn-ea"/>
              <a:cs typeface="Calibri"/>
            </a:endParaRPr>
          </a:p>
        </p:txBody>
      </p:sp>
      <p:pic>
        <p:nvPicPr>
          <p:cNvPr id="4" name="Picture 5">
            <a:extLst>
              <a:ext uri="{FF2B5EF4-FFF2-40B4-BE49-F238E27FC236}">
                <a16:creationId xmlns:a16="http://schemas.microsoft.com/office/drawing/2014/main" id="{1A98B7F5-0F27-9EF3-D567-15BEEE91D7B8}"/>
              </a:ext>
            </a:extLst>
          </p:cNvPr>
          <p:cNvPicPr>
            <a:picLocks noChangeAspect="1"/>
          </p:cNvPicPr>
          <p:nvPr/>
        </p:nvPicPr>
        <p:blipFill>
          <a:blip r:embed="rId3"/>
          <a:stretch>
            <a:fillRect/>
          </a:stretch>
        </p:blipFill>
        <p:spPr>
          <a:xfrm>
            <a:off x="255637" y="3162854"/>
            <a:ext cx="2512935" cy="2652543"/>
          </a:xfrm>
          <a:prstGeom prst="rect">
            <a:avLst/>
          </a:prstGeom>
        </p:spPr>
      </p:pic>
      <p:pic>
        <p:nvPicPr>
          <p:cNvPr id="6" name="Picture 7">
            <a:extLst>
              <a:ext uri="{FF2B5EF4-FFF2-40B4-BE49-F238E27FC236}">
                <a16:creationId xmlns:a16="http://schemas.microsoft.com/office/drawing/2014/main" id="{D2E7EB0B-EA5B-6193-F02C-B8DF9F62AB7A}"/>
              </a:ext>
            </a:extLst>
          </p:cNvPr>
          <p:cNvPicPr>
            <a:picLocks noChangeAspect="1"/>
          </p:cNvPicPr>
          <p:nvPr/>
        </p:nvPicPr>
        <p:blipFill>
          <a:blip r:embed="rId4"/>
          <a:stretch>
            <a:fillRect/>
          </a:stretch>
        </p:blipFill>
        <p:spPr>
          <a:xfrm>
            <a:off x="91997" y="4304652"/>
            <a:ext cx="2743200" cy="1282849"/>
          </a:xfrm>
          <a:prstGeom prst="rect">
            <a:avLst/>
          </a:prstGeom>
        </p:spPr>
      </p:pic>
      <p:pic>
        <p:nvPicPr>
          <p:cNvPr id="8" name="Picture 8">
            <a:extLst>
              <a:ext uri="{FF2B5EF4-FFF2-40B4-BE49-F238E27FC236}">
                <a16:creationId xmlns:a16="http://schemas.microsoft.com/office/drawing/2014/main" id="{BF4A8AC4-E1E1-2C66-AC3E-FFDAC2D853A6}"/>
              </a:ext>
            </a:extLst>
          </p:cNvPr>
          <p:cNvPicPr>
            <a:picLocks noChangeAspect="1"/>
          </p:cNvPicPr>
          <p:nvPr/>
        </p:nvPicPr>
        <p:blipFill>
          <a:blip r:embed="rId5"/>
          <a:stretch>
            <a:fillRect/>
          </a:stretch>
        </p:blipFill>
        <p:spPr>
          <a:xfrm>
            <a:off x="3251762" y="3219024"/>
            <a:ext cx="2467351" cy="1730313"/>
          </a:xfrm>
          <a:prstGeom prst="rect">
            <a:avLst/>
          </a:prstGeom>
        </p:spPr>
      </p:pic>
      <p:sp>
        <p:nvSpPr>
          <p:cNvPr id="9" name="TextBox 8">
            <a:extLst>
              <a:ext uri="{FF2B5EF4-FFF2-40B4-BE49-F238E27FC236}">
                <a16:creationId xmlns:a16="http://schemas.microsoft.com/office/drawing/2014/main" id="{3B536D0E-21E7-886E-1025-3B53D36991FC}"/>
              </a:ext>
            </a:extLst>
          </p:cNvPr>
          <p:cNvSpPr txBox="1"/>
          <p:nvPr/>
        </p:nvSpPr>
        <p:spPr>
          <a:xfrm>
            <a:off x="3191846" y="4679415"/>
            <a:ext cx="258718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0071"/>
                </a:solidFill>
                <a:effectLst/>
                <a:uLnTx/>
                <a:uFillTx/>
                <a:latin typeface="Calibri" panose="020F0502020204030204"/>
                <a:ea typeface="+mn-ea"/>
                <a:cs typeface="Calibri"/>
              </a:rPr>
              <a:t>Endorsement of 42 societies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0071"/>
                </a:solidFill>
                <a:effectLst/>
                <a:uLnTx/>
                <a:uFillTx/>
                <a:latin typeface="Calibri" panose="020F0502020204030204"/>
                <a:ea typeface="+mn-ea"/>
                <a:cs typeface="Calibri"/>
              </a:rPr>
              <a:t>Followed by petition of the ESE PAGs group</a:t>
            </a:r>
          </a:p>
        </p:txBody>
      </p:sp>
      <p:sp>
        <p:nvSpPr>
          <p:cNvPr id="14" name="TextBox 13">
            <a:extLst>
              <a:ext uri="{FF2B5EF4-FFF2-40B4-BE49-F238E27FC236}">
                <a16:creationId xmlns:a16="http://schemas.microsoft.com/office/drawing/2014/main" id="{BCCA38BF-8B9B-AC23-01A0-D1D51669E168}"/>
              </a:ext>
            </a:extLst>
          </p:cNvPr>
          <p:cNvSpPr txBox="1"/>
          <p:nvPr/>
        </p:nvSpPr>
        <p:spPr>
          <a:xfrm>
            <a:off x="130845" y="2352261"/>
            <a:ext cx="2964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0071"/>
                </a:solidFill>
                <a:effectLst/>
                <a:uLnTx/>
                <a:uFillTx/>
                <a:latin typeface="Calibri" panose="020F0502020204030204"/>
                <a:ea typeface="+mn-ea"/>
                <a:cs typeface="Calibri"/>
              </a:rPr>
              <a:t>Open Letter November 2022</a:t>
            </a:r>
            <a:endParaRPr kumimoji="0" lang="en-US" sz="1800" b="1" i="0" u="none" strike="noStrike" kern="1200" cap="none" spc="0" normalizeH="0" baseline="0" noProof="0">
              <a:ln>
                <a:noFill/>
              </a:ln>
              <a:solidFill>
                <a:srgbClr val="280071"/>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0403B3F-C70E-37CB-5EE7-957D8D3BFC37}"/>
              </a:ext>
            </a:extLst>
          </p:cNvPr>
          <p:cNvSpPr txBox="1"/>
          <p:nvPr/>
        </p:nvSpPr>
        <p:spPr>
          <a:xfrm>
            <a:off x="3889201" y="2352262"/>
            <a:ext cx="2964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0071"/>
                </a:solidFill>
                <a:effectLst/>
                <a:uLnTx/>
                <a:uFillTx/>
                <a:latin typeface="Calibri" panose="020F0502020204030204"/>
                <a:ea typeface="+mn-ea"/>
                <a:cs typeface="Calibri"/>
              </a:rPr>
              <a:t>March 2023</a:t>
            </a:r>
            <a:endParaRPr kumimoji="0" lang="en-US" sz="1800" b="1" i="0" u="none" strike="noStrike" kern="1200" cap="none" spc="0" normalizeH="0" baseline="0" noProof="0">
              <a:ln>
                <a:noFill/>
              </a:ln>
              <a:solidFill>
                <a:srgbClr val="28007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1C91484-6661-D85D-A4D0-F88B0EFD20A5}"/>
              </a:ext>
            </a:extLst>
          </p:cNvPr>
          <p:cNvSpPr txBox="1"/>
          <p:nvPr/>
        </p:nvSpPr>
        <p:spPr>
          <a:xfrm>
            <a:off x="6054131" y="2395419"/>
            <a:ext cx="2964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0071"/>
                </a:solidFill>
                <a:effectLst/>
                <a:uLnTx/>
                <a:uFillTx/>
                <a:latin typeface="Calibri" panose="020F0502020204030204"/>
                <a:ea typeface="+mn-ea"/>
                <a:cs typeface="Calibri"/>
              </a:rPr>
              <a:t> 7 June 2023</a:t>
            </a:r>
            <a:endParaRPr kumimoji="0" lang="en-US" sz="1800" b="1" i="0" u="none" strike="noStrike" kern="1200" cap="none" spc="0" normalizeH="0" baseline="0" noProof="0">
              <a:ln>
                <a:noFill/>
              </a:ln>
              <a:solidFill>
                <a:srgbClr val="28007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D80BD08-A402-F2C7-DBAE-94AA139065D6}"/>
              </a:ext>
            </a:extLst>
          </p:cNvPr>
          <p:cNvSpPr txBox="1"/>
          <p:nvPr/>
        </p:nvSpPr>
        <p:spPr>
          <a:xfrm>
            <a:off x="6182063" y="4698635"/>
            <a:ext cx="2964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0071"/>
                </a:solidFill>
                <a:effectLst/>
                <a:uLnTx/>
                <a:uFillTx/>
                <a:latin typeface="Calibri" panose="020F0502020204030204"/>
                <a:ea typeface="+mn-ea"/>
                <a:cs typeface="Calibri"/>
              </a:rPr>
              <a:t>Event at European Parliament</a:t>
            </a:r>
            <a:endParaRPr kumimoji="0" lang="en-US" sz="1800" b="0" i="0" u="none" strike="noStrike" kern="1200" cap="none" spc="0" normalizeH="0" baseline="0" noProof="0">
              <a:ln>
                <a:noFill/>
              </a:ln>
              <a:solidFill>
                <a:srgbClr val="280071"/>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3DF8989-2593-DDAE-A4A0-42C9EE54E539}"/>
              </a:ext>
            </a:extLst>
          </p:cNvPr>
          <p:cNvSpPr txBox="1"/>
          <p:nvPr/>
        </p:nvSpPr>
        <p:spPr>
          <a:xfrm>
            <a:off x="3631398" y="3913459"/>
            <a:ext cx="153583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SIGN NOW!</a:t>
            </a:r>
          </a:p>
        </p:txBody>
      </p:sp>
      <p:pic>
        <p:nvPicPr>
          <p:cNvPr id="12" name="Picture 11">
            <a:extLst>
              <a:ext uri="{FF2B5EF4-FFF2-40B4-BE49-F238E27FC236}">
                <a16:creationId xmlns:a16="http://schemas.microsoft.com/office/drawing/2014/main" id="{5CC4ACCE-8315-DBA7-C74C-844CFB32B6BA}"/>
              </a:ext>
            </a:extLst>
          </p:cNvPr>
          <p:cNvPicPr>
            <a:picLocks noChangeAspect="1"/>
          </p:cNvPicPr>
          <p:nvPr/>
        </p:nvPicPr>
        <p:blipFill>
          <a:blip r:embed="rId6"/>
          <a:stretch>
            <a:fillRect/>
          </a:stretch>
        </p:blipFill>
        <p:spPr>
          <a:xfrm>
            <a:off x="6135677" y="3214767"/>
            <a:ext cx="2956817" cy="1660500"/>
          </a:xfrm>
          <a:prstGeom prst="rect">
            <a:avLst/>
          </a:prstGeom>
        </p:spPr>
      </p:pic>
      <p:sp>
        <p:nvSpPr>
          <p:cNvPr id="11" name="TextBox 15">
            <a:extLst>
              <a:ext uri="{FF2B5EF4-FFF2-40B4-BE49-F238E27FC236}">
                <a16:creationId xmlns:a16="http://schemas.microsoft.com/office/drawing/2014/main" id="{7CEB8453-0D59-6138-8F9D-354BD3A42FB8}"/>
              </a:ext>
            </a:extLst>
          </p:cNvPr>
          <p:cNvSpPr txBox="1"/>
          <p:nvPr/>
        </p:nvSpPr>
        <p:spPr>
          <a:xfrm>
            <a:off x="9227930" y="2375508"/>
            <a:ext cx="2964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0071"/>
                </a:solidFill>
                <a:effectLst/>
                <a:uLnTx/>
                <a:uFillTx/>
                <a:latin typeface="Calibri" panose="020F0502020204030204"/>
                <a:ea typeface="+mn-ea"/>
                <a:cs typeface="Calibri"/>
              </a:rPr>
              <a:t>Q3-Q4 2023/2024</a:t>
            </a:r>
            <a:endParaRPr kumimoji="0" lang="en-US" sz="1800" b="1" i="0" u="none" strike="noStrike" kern="1200" cap="none" spc="0" normalizeH="0" baseline="0" noProof="0" dirty="0">
              <a:ln>
                <a:noFill/>
              </a:ln>
              <a:solidFill>
                <a:srgbClr val="280071"/>
              </a:solidFill>
              <a:effectLst/>
              <a:uLnTx/>
              <a:uFillTx/>
              <a:latin typeface="Calibri" panose="020F0502020204030204"/>
              <a:ea typeface="+mn-ea"/>
              <a:cs typeface="+mn-cs"/>
            </a:endParaRPr>
          </a:p>
        </p:txBody>
      </p:sp>
      <p:sp>
        <p:nvSpPr>
          <p:cNvPr id="18" name="TextBox 16">
            <a:extLst>
              <a:ext uri="{FF2B5EF4-FFF2-40B4-BE49-F238E27FC236}">
                <a16:creationId xmlns:a16="http://schemas.microsoft.com/office/drawing/2014/main" id="{0B58B137-CEEA-ABD7-DE7E-7B41B3D900D7}"/>
              </a:ext>
            </a:extLst>
          </p:cNvPr>
          <p:cNvSpPr txBox="1"/>
          <p:nvPr/>
        </p:nvSpPr>
        <p:spPr>
          <a:xfrm>
            <a:off x="9404415" y="2938481"/>
            <a:ext cx="269558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80071"/>
                </a:solidFill>
                <a:effectLst/>
                <a:uLnTx/>
                <a:uFillTx/>
                <a:latin typeface="Calibri" panose="020F0502020204030204"/>
                <a:ea typeface="+mn-ea"/>
                <a:cs typeface="Calibri"/>
              </a:rPr>
              <a:t>Social media based on June 7 event</a:t>
            </a:r>
            <a:endParaRPr kumimoji="0" lang="en-US" sz="1800" b="0" i="0" u="none" strike="noStrike" kern="1200" cap="none" spc="0" normalizeH="0" baseline="0" noProof="0">
              <a:ln>
                <a:noFill/>
              </a:ln>
              <a:solidFill>
                <a:srgbClr val="280071"/>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80071"/>
                </a:solidFill>
                <a:effectLst/>
                <a:uLnTx/>
                <a:uFillTx/>
                <a:latin typeface="Calibri" panose="020F0502020204030204"/>
                <a:ea typeface="+mn-ea"/>
                <a:cs typeface="Calibri"/>
              </a:rPr>
              <a:t>PFAS consultation</a:t>
            </a:r>
            <a:endParaRPr kumimoji="0" lang="en-US" sz="1800" b="0" i="0" u="none" strike="noStrike" kern="1200" cap="none" spc="0" normalizeH="0" baseline="0" noProof="0">
              <a:ln>
                <a:noFill/>
              </a:ln>
              <a:solidFill>
                <a:srgbClr val="280071"/>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80071"/>
                </a:solidFill>
                <a:effectLst/>
                <a:uLnTx/>
                <a:uFillTx/>
                <a:latin typeface="Calibri" panose="020F0502020204030204"/>
                <a:ea typeface="+mn-ea"/>
                <a:cs typeface="Calibri"/>
              </a:rPr>
              <a:t>Toys regulation</a:t>
            </a:r>
            <a:endParaRPr kumimoji="0" lang="en-US" sz="1800" b="0" i="0" u="none" strike="noStrike" kern="1200" cap="none" spc="0" normalizeH="0" baseline="0" noProof="0">
              <a:ln>
                <a:noFill/>
              </a:ln>
              <a:solidFill>
                <a:srgbClr val="280071"/>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80071"/>
                </a:solidFill>
                <a:effectLst/>
                <a:uLnTx/>
                <a:uFillTx/>
                <a:latin typeface="Calibri" panose="020F0502020204030204"/>
                <a:ea typeface="+mn-ea"/>
                <a:cs typeface="Calibri"/>
              </a:rPr>
              <a:t>5</a:t>
            </a:r>
            <a:r>
              <a:rPr kumimoji="0" lang="en-US" sz="1800" b="0" i="0" u="none" strike="noStrike" kern="1200" cap="none" spc="0" normalizeH="0" baseline="30000" noProof="0">
                <a:ln>
                  <a:noFill/>
                </a:ln>
                <a:solidFill>
                  <a:srgbClr val="280071"/>
                </a:solidFill>
                <a:effectLst/>
                <a:uLnTx/>
                <a:uFillTx/>
                <a:latin typeface="Calibri" panose="020F0502020204030204"/>
                <a:ea typeface="+mn-ea"/>
                <a:cs typeface="Calibri"/>
              </a:rPr>
              <a:t>th</a:t>
            </a:r>
            <a:r>
              <a:rPr kumimoji="0" lang="en-US" sz="1800" b="0" i="0" u="none" strike="noStrike" kern="1200" cap="none" spc="0" normalizeH="0" baseline="0" noProof="0">
                <a:ln>
                  <a:noFill/>
                </a:ln>
                <a:solidFill>
                  <a:srgbClr val="280071"/>
                </a:solidFill>
                <a:effectLst/>
                <a:uLnTx/>
                <a:uFillTx/>
                <a:latin typeface="Calibri" panose="020F0502020204030204"/>
                <a:ea typeface="+mn-ea"/>
                <a:cs typeface="Calibri"/>
              </a:rPr>
              <a:t> EDC Forum (Brussels)</a:t>
            </a:r>
            <a:endParaRPr kumimoji="0" lang="en-US" sz="1800" b="0" i="0" u="none" strike="noStrike" kern="1200" cap="none" spc="0" normalizeH="0" baseline="0" noProof="0">
              <a:ln>
                <a:noFill/>
              </a:ln>
              <a:solidFill>
                <a:srgbClr val="280071"/>
              </a:solidFill>
              <a:effectLst/>
              <a:uLnTx/>
              <a:uFillTx/>
              <a:latin typeface="Calibri" panose="020F0502020204030204"/>
              <a:ea typeface="Calibri" panose="020F0502020204030204"/>
              <a:cs typeface="Calibri"/>
            </a:endParaRPr>
          </a:p>
        </p:txBody>
      </p:sp>
      <p:sp>
        <p:nvSpPr>
          <p:cNvPr id="20" name="Titel 1">
            <a:extLst>
              <a:ext uri="{FF2B5EF4-FFF2-40B4-BE49-F238E27FC236}">
                <a16:creationId xmlns:a16="http://schemas.microsoft.com/office/drawing/2014/main" id="{1C03AE6D-909A-E639-9CB9-638C2964B33E}"/>
              </a:ext>
            </a:extLst>
          </p:cNvPr>
          <p:cNvSpPr txBox="1">
            <a:spLocks/>
          </p:cNvSpPr>
          <p:nvPr/>
        </p:nvSpPr>
        <p:spPr>
          <a:xfrm>
            <a:off x="609600" y="275167"/>
            <a:ext cx="10972800" cy="1143000"/>
          </a:xfrm>
          <a:prstGeom prst="rect">
            <a:avLst/>
          </a:prstGeom>
        </p:spPr>
        <p:txBody>
          <a:bodyPr/>
          <a:lstStyle>
            <a:lvl1pPr algn="l" defTabSz="1219170" rtl="0" eaLnBrk="1" latinLnBrk="0" hangingPunct="1">
              <a:spcBef>
                <a:spcPct val="0"/>
              </a:spcBef>
              <a:buNone/>
              <a:defRPr sz="5333" kern="1200">
                <a:solidFill>
                  <a:srgbClr val="28007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80071"/>
                </a:solidFill>
                <a:effectLst/>
                <a:uLnTx/>
                <a:uFillTx/>
                <a:latin typeface="Calibri"/>
                <a:ea typeface="+mj-ea"/>
                <a:cs typeface="+mj-cs"/>
              </a:rPr>
              <a:t>  Working together to address the EDC challenge </a:t>
            </a:r>
            <a:endParaRPr kumimoji="0" lang="nl-BE" sz="3600" b="0" i="0" u="none" strike="noStrike" kern="1200" cap="none" spc="0" normalizeH="0" baseline="0" noProof="0" dirty="0">
              <a:ln>
                <a:noFill/>
              </a:ln>
              <a:solidFill>
                <a:srgbClr val="280071"/>
              </a:solidFill>
              <a:effectLst/>
              <a:uLnTx/>
              <a:uFillTx/>
              <a:latin typeface="Calibri"/>
              <a:ea typeface="+mj-ea"/>
              <a:cs typeface="+mj-cs"/>
            </a:endParaRPr>
          </a:p>
        </p:txBody>
      </p:sp>
      <p:pic>
        <p:nvPicPr>
          <p:cNvPr id="1026" name="Picture 2">
            <a:extLst>
              <a:ext uri="{FF2B5EF4-FFF2-40B4-BE49-F238E27FC236}">
                <a16:creationId xmlns:a16="http://schemas.microsoft.com/office/drawing/2014/main" id="{45F48443-176F-8FE5-689D-23B1819A3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8981" y="5332470"/>
            <a:ext cx="3391022" cy="536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A black background with blue text&#10;&#10;Description automatically generated">
            <a:extLst>
              <a:ext uri="{FF2B5EF4-FFF2-40B4-BE49-F238E27FC236}">
                <a16:creationId xmlns:a16="http://schemas.microsoft.com/office/drawing/2014/main" id="{9A0907E7-4BF1-5544-72FB-8AF12DA1A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4112" y="6044759"/>
            <a:ext cx="2834687" cy="779095"/>
          </a:xfrm>
          <a:prstGeom prst="rect">
            <a:avLst/>
          </a:prstGeom>
        </p:spPr>
      </p:pic>
    </p:spTree>
    <p:extLst>
      <p:ext uri="{BB962C8B-B14F-4D97-AF65-F5344CB8AC3E}">
        <p14:creationId xmlns:p14="http://schemas.microsoft.com/office/powerpoint/2010/main" val="2100795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9D71-C65B-EED6-F602-D508157FF1F3}"/>
            </a:ext>
          </a:extLst>
        </p:cNvPr>
        <p:cNvGrpSpPr/>
        <p:nvPr/>
      </p:nvGrpSpPr>
      <p:grpSpPr>
        <a:xfrm>
          <a:off x="0" y="0"/>
          <a:ext cx="0" cy="0"/>
          <a:chOff x="0" y="0"/>
          <a:chExt cx="0" cy="0"/>
        </a:xfrm>
      </p:grpSpPr>
      <p:pic>
        <p:nvPicPr>
          <p:cNvPr id="4" name="Picture 3" descr="A green rectangle with white text&#10;&#10;AI-generated content may be incorrect.">
            <a:extLst>
              <a:ext uri="{FF2B5EF4-FFF2-40B4-BE49-F238E27FC236}">
                <a16:creationId xmlns:a16="http://schemas.microsoft.com/office/drawing/2014/main" id="{7C217042-40BF-5246-6326-7DE1A48F54E9}"/>
              </a:ext>
            </a:extLst>
          </p:cNvPr>
          <p:cNvPicPr>
            <a:picLocks noChangeAspect="1"/>
          </p:cNvPicPr>
          <p:nvPr/>
        </p:nvPicPr>
        <p:blipFill>
          <a:blip r:embed="rId3"/>
          <a:stretch>
            <a:fillRect/>
          </a:stretch>
        </p:blipFill>
        <p:spPr>
          <a:xfrm>
            <a:off x="0" y="5933663"/>
            <a:ext cx="12192000" cy="863097"/>
          </a:xfrm>
          <a:prstGeom prst="rect">
            <a:avLst/>
          </a:prstGeom>
        </p:spPr>
      </p:pic>
      <p:pic>
        <p:nvPicPr>
          <p:cNvPr id="5" name="Picture 4" descr="Blue and purple text on a white background&#10;&#10;AI-generated content may be incorrect.">
            <a:extLst>
              <a:ext uri="{FF2B5EF4-FFF2-40B4-BE49-F238E27FC236}">
                <a16:creationId xmlns:a16="http://schemas.microsoft.com/office/drawing/2014/main" id="{4CFBD357-54A3-EA4C-B5B7-1EC239A842AD}"/>
              </a:ext>
            </a:extLst>
          </p:cNvPr>
          <p:cNvPicPr>
            <a:picLocks noChangeAspect="1"/>
          </p:cNvPicPr>
          <p:nvPr/>
        </p:nvPicPr>
        <p:blipFill>
          <a:blip r:embed="rId4"/>
          <a:srcRect t="35714" b="340"/>
          <a:stretch/>
        </p:blipFill>
        <p:spPr>
          <a:xfrm>
            <a:off x="0" y="79456"/>
            <a:ext cx="12192000" cy="1939635"/>
          </a:xfrm>
          <a:prstGeom prst="rect">
            <a:avLst/>
          </a:prstGeom>
        </p:spPr>
      </p:pic>
      <p:sp>
        <p:nvSpPr>
          <p:cNvPr id="6" name="TextBox 5">
            <a:extLst>
              <a:ext uri="{FF2B5EF4-FFF2-40B4-BE49-F238E27FC236}">
                <a16:creationId xmlns:a16="http://schemas.microsoft.com/office/drawing/2014/main" id="{B130FF15-4C98-9B97-5EA4-F1FCC831BF86}"/>
              </a:ext>
            </a:extLst>
          </p:cNvPr>
          <p:cNvSpPr txBox="1"/>
          <p:nvPr/>
        </p:nvSpPr>
        <p:spPr>
          <a:xfrm>
            <a:off x="2841840" y="1718713"/>
            <a:ext cx="80535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80071"/>
                </a:solidFill>
                <a:latin typeface="Calibri"/>
                <a:ea typeface="Calibri"/>
                <a:cs typeface="Calibri"/>
              </a:rPr>
              <a:t>A Scientific Update following the Joint Congress of ESPE and ESE 2025</a:t>
            </a:r>
          </a:p>
        </p:txBody>
      </p:sp>
      <p:sp>
        <p:nvSpPr>
          <p:cNvPr id="8" name="TextBox 7">
            <a:extLst>
              <a:ext uri="{FF2B5EF4-FFF2-40B4-BE49-F238E27FC236}">
                <a16:creationId xmlns:a16="http://schemas.microsoft.com/office/drawing/2014/main" id="{04BC4740-B2A8-8FDD-12AC-F1D12AFDD025}"/>
              </a:ext>
            </a:extLst>
          </p:cNvPr>
          <p:cNvSpPr txBox="1"/>
          <p:nvPr/>
        </p:nvSpPr>
        <p:spPr>
          <a:xfrm>
            <a:off x="407949" y="5756463"/>
            <a:ext cx="61857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280071"/>
                </a:solidFill>
                <a:latin typeface="Calibri"/>
                <a:ea typeface="Calibri"/>
                <a:cs typeface="Calibri"/>
              </a:rPr>
              <a:t>Thank you to all our event partners:</a:t>
            </a:r>
          </a:p>
        </p:txBody>
      </p:sp>
      <p:pic>
        <p:nvPicPr>
          <p:cNvPr id="10" name="Picture 9" descr="A person wearing glasses and a white shirt&#10;&#10;AI-generated content may be incorrect.">
            <a:extLst>
              <a:ext uri="{FF2B5EF4-FFF2-40B4-BE49-F238E27FC236}">
                <a16:creationId xmlns:a16="http://schemas.microsoft.com/office/drawing/2014/main" id="{E0B1F2C5-D1ED-666D-EBAD-5D620FA02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663" y="2772196"/>
            <a:ext cx="2265618" cy="1511447"/>
          </a:xfrm>
          <a:prstGeom prst="rect">
            <a:avLst/>
          </a:prstGeom>
        </p:spPr>
      </p:pic>
      <p:pic>
        <p:nvPicPr>
          <p:cNvPr id="12" name="Picture 11" descr="A person wearing glasses and a suit&#10;&#10;AI-generated content may be incorrect.">
            <a:extLst>
              <a:ext uri="{FF2B5EF4-FFF2-40B4-BE49-F238E27FC236}">
                <a16:creationId xmlns:a16="http://schemas.microsoft.com/office/drawing/2014/main" id="{F434D33D-A350-9CD4-14CF-D585DE529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336" y="2692495"/>
            <a:ext cx="1626096" cy="1672609"/>
          </a:xfrm>
          <a:prstGeom prst="rect">
            <a:avLst/>
          </a:prstGeom>
        </p:spPr>
      </p:pic>
      <p:sp>
        <p:nvSpPr>
          <p:cNvPr id="13" name="TextBox 12">
            <a:extLst>
              <a:ext uri="{FF2B5EF4-FFF2-40B4-BE49-F238E27FC236}">
                <a16:creationId xmlns:a16="http://schemas.microsoft.com/office/drawing/2014/main" id="{8D66A988-9E0B-DB27-3A62-318EF2F39495}"/>
              </a:ext>
            </a:extLst>
          </p:cNvPr>
          <p:cNvSpPr txBox="1"/>
          <p:nvPr/>
        </p:nvSpPr>
        <p:spPr>
          <a:xfrm>
            <a:off x="2066663" y="4546743"/>
            <a:ext cx="3315665" cy="369332"/>
          </a:xfrm>
          <a:prstGeom prst="rect">
            <a:avLst/>
          </a:prstGeom>
          <a:noFill/>
        </p:spPr>
        <p:txBody>
          <a:bodyPr wrap="square" rtlCol="0">
            <a:spAutoFit/>
          </a:bodyPr>
          <a:lstStyle/>
          <a:p>
            <a:r>
              <a:rPr lang="en-GB">
                <a:solidFill>
                  <a:srgbClr val="280071"/>
                </a:solidFill>
                <a:latin typeface="Calibri"/>
                <a:ea typeface="Calibri"/>
                <a:cs typeface="Calibri"/>
              </a:rPr>
              <a:t>ESPE</a:t>
            </a:r>
            <a:r>
              <a:rPr lang="en-GB"/>
              <a:t> </a:t>
            </a:r>
            <a:r>
              <a:rPr lang="en-GB">
                <a:solidFill>
                  <a:srgbClr val="280071"/>
                </a:solidFill>
                <a:latin typeface="Calibri"/>
                <a:ea typeface="Calibri"/>
                <a:cs typeface="Calibri"/>
              </a:rPr>
              <a:t>President</a:t>
            </a:r>
          </a:p>
        </p:txBody>
      </p:sp>
      <p:sp>
        <p:nvSpPr>
          <p:cNvPr id="14" name="TextBox 13">
            <a:extLst>
              <a:ext uri="{FF2B5EF4-FFF2-40B4-BE49-F238E27FC236}">
                <a16:creationId xmlns:a16="http://schemas.microsoft.com/office/drawing/2014/main" id="{FFCFB3C4-BDA6-6AFE-96A7-D2B3CBCE28BF}"/>
              </a:ext>
            </a:extLst>
          </p:cNvPr>
          <p:cNvSpPr txBox="1"/>
          <p:nvPr/>
        </p:nvSpPr>
        <p:spPr>
          <a:xfrm>
            <a:off x="97440" y="4506785"/>
            <a:ext cx="1969223" cy="369332"/>
          </a:xfrm>
          <a:prstGeom prst="rect">
            <a:avLst/>
          </a:prstGeom>
          <a:noFill/>
        </p:spPr>
        <p:txBody>
          <a:bodyPr wrap="square" rtlCol="0">
            <a:spAutoFit/>
          </a:bodyPr>
          <a:lstStyle/>
          <a:p>
            <a:r>
              <a:rPr lang="en-GB" dirty="0">
                <a:solidFill>
                  <a:srgbClr val="280071"/>
                </a:solidFill>
                <a:latin typeface="Calibri"/>
                <a:ea typeface="Calibri"/>
                <a:cs typeface="Calibri"/>
              </a:rPr>
              <a:t>ESE</a:t>
            </a:r>
            <a:r>
              <a:rPr lang="en-GB" dirty="0"/>
              <a:t> </a:t>
            </a:r>
            <a:r>
              <a:rPr lang="en-GB" dirty="0">
                <a:solidFill>
                  <a:srgbClr val="280071"/>
                </a:solidFill>
                <a:latin typeface="Calibri"/>
                <a:ea typeface="Calibri"/>
                <a:cs typeface="Calibri"/>
              </a:rPr>
              <a:t>President</a:t>
            </a:r>
          </a:p>
        </p:txBody>
      </p:sp>
      <p:sp>
        <p:nvSpPr>
          <p:cNvPr id="2" name="TextBox 1">
            <a:extLst>
              <a:ext uri="{FF2B5EF4-FFF2-40B4-BE49-F238E27FC236}">
                <a16:creationId xmlns:a16="http://schemas.microsoft.com/office/drawing/2014/main" id="{8ECD9DC9-7524-0F10-F934-7DD3E978FCBB}"/>
              </a:ext>
            </a:extLst>
          </p:cNvPr>
          <p:cNvSpPr txBox="1"/>
          <p:nvPr/>
        </p:nvSpPr>
        <p:spPr>
          <a:xfrm>
            <a:off x="-2819778" y="2120461"/>
            <a:ext cx="968838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280071"/>
                </a:solidFill>
              </a:rPr>
              <a:t>Welcome</a:t>
            </a:r>
            <a:endParaRPr lang="en-US" dirty="0"/>
          </a:p>
        </p:txBody>
      </p:sp>
      <p:pic>
        <p:nvPicPr>
          <p:cNvPr id="11" name="Image 10">
            <a:extLst>
              <a:ext uri="{FF2B5EF4-FFF2-40B4-BE49-F238E27FC236}">
                <a16:creationId xmlns:a16="http://schemas.microsoft.com/office/drawing/2014/main" id="{6B46262C-2C8B-4504-EE68-FEA6601929F2}"/>
              </a:ext>
            </a:extLst>
          </p:cNvPr>
          <p:cNvPicPr>
            <a:picLocks noChangeAspect="1"/>
          </p:cNvPicPr>
          <p:nvPr/>
        </p:nvPicPr>
        <p:blipFill>
          <a:blip r:embed="rId7"/>
          <a:stretch>
            <a:fillRect/>
          </a:stretch>
        </p:blipFill>
        <p:spPr>
          <a:xfrm>
            <a:off x="5407976" y="2333892"/>
            <a:ext cx="5091825" cy="3186720"/>
          </a:xfrm>
          <a:prstGeom prst="rect">
            <a:avLst/>
          </a:prstGeom>
        </p:spPr>
      </p:pic>
    </p:spTree>
    <p:extLst>
      <p:ext uri="{BB962C8B-B14F-4D97-AF65-F5344CB8AC3E}">
        <p14:creationId xmlns:p14="http://schemas.microsoft.com/office/powerpoint/2010/main" val="240969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314F305-0C4E-1C07-A0FE-AF3B1E537A47}"/>
              </a:ext>
            </a:extLst>
          </p:cNvPr>
          <p:cNvPicPr>
            <a:picLocks noChangeAspect="1"/>
          </p:cNvPicPr>
          <p:nvPr/>
        </p:nvPicPr>
        <p:blipFill>
          <a:blip r:embed="rId2"/>
          <a:stretch>
            <a:fillRect/>
          </a:stretch>
        </p:blipFill>
        <p:spPr>
          <a:xfrm>
            <a:off x="2639616" y="635451"/>
            <a:ext cx="6070600" cy="5524500"/>
          </a:xfrm>
          <a:prstGeom prst="rect">
            <a:avLst/>
          </a:prstGeom>
        </p:spPr>
      </p:pic>
      <p:pic>
        <p:nvPicPr>
          <p:cNvPr id="3" name="Image 2">
            <a:extLst>
              <a:ext uri="{FF2B5EF4-FFF2-40B4-BE49-F238E27FC236}">
                <a16:creationId xmlns:a16="http://schemas.microsoft.com/office/drawing/2014/main" id="{9396B2FC-FFE2-1551-AE92-E2B113C3B6C1}"/>
              </a:ext>
            </a:extLst>
          </p:cNvPr>
          <p:cNvPicPr>
            <a:picLocks noChangeAspect="1"/>
          </p:cNvPicPr>
          <p:nvPr/>
        </p:nvPicPr>
        <p:blipFill>
          <a:blip r:embed="rId3"/>
          <a:stretch>
            <a:fillRect/>
          </a:stretch>
        </p:blipFill>
        <p:spPr>
          <a:xfrm>
            <a:off x="24407" y="220746"/>
            <a:ext cx="2425700" cy="1193800"/>
          </a:xfrm>
          <a:prstGeom prst="rect">
            <a:avLst/>
          </a:prstGeom>
        </p:spPr>
      </p:pic>
      <p:pic>
        <p:nvPicPr>
          <p:cNvPr id="4" name="Picture 10" descr="A black background with blue text&#10;&#10;Description automatically generated">
            <a:extLst>
              <a:ext uri="{FF2B5EF4-FFF2-40B4-BE49-F238E27FC236}">
                <a16:creationId xmlns:a16="http://schemas.microsoft.com/office/drawing/2014/main" id="{E807A86C-0787-1842-B7AC-FDBD39535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328" y="428098"/>
            <a:ext cx="2834687" cy="779095"/>
          </a:xfrm>
          <a:prstGeom prst="rect">
            <a:avLst/>
          </a:prstGeom>
        </p:spPr>
      </p:pic>
      <p:sp>
        <p:nvSpPr>
          <p:cNvPr id="5" name="TextBox 9">
            <a:extLst>
              <a:ext uri="{FF2B5EF4-FFF2-40B4-BE49-F238E27FC236}">
                <a16:creationId xmlns:a16="http://schemas.microsoft.com/office/drawing/2014/main" id="{07A72E21-E69E-6D6D-5699-B79D9429CE5C}"/>
              </a:ext>
            </a:extLst>
          </p:cNvPr>
          <p:cNvSpPr txBox="1"/>
          <p:nvPr/>
        </p:nvSpPr>
        <p:spPr>
          <a:xfrm>
            <a:off x="8872613" y="3782269"/>
            <a:ext cx="2816280" cy="861774"/>
          </a:xfrm>
          <a:prstGeom prst="rect">
            <a:avLst/>
          </a:prstGeom>
          <a:noFill/>
        </p:spPr>
        <p:txBody>
          <a:bodyPr wrap="square" lIns="121920" tIns="60960" rIns="121920" bIns="6096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1219140"/>
            <a:r>
              <a:rPr lang="en-GB" sz="1600" b="1" dirty="0">
                <a:solidFill>
                  <a:srgbClr val="280071"/>
                </a:solidFill>
                <a:latin typeface="Calibri" panose="020F0502020204030204"/>
              </a:rPr>
              <a:t>Josef </a:t>
            </a:r>
            <a:r>
              <a:rPr lang="en-GB" sz="1600" b="1" dirty="0" err="1">
                <a:solidFill>
                  <a:srgbClr val="280071"/>
                </a:solidFill>
                <a:latin typeface="Calibri" panose="020F0502020204030204"/>
              </a:rPr>
              <a:t>Köhrle</a:t>
            </a:r>
            <a:r>
              <a:rPr lang="en-GB" sz="1600" b="1" dirty="0">
                <a:solidFill>
                  <a:srgbClr val="280071"/>
                </a:solidFill>
                <a:latin typeface="Calibri" panose="020F0502020204030204"/>
              </a:rPr>
              <a:t> &amp; </a:t>
            </a:r>
          </a:p>
          <a:p>
            <a:pPr algn="ctr" defTabSz="1219140"/>
            <a:r>
              <a:rPr lang="en-GB" sz="1600" b="1" dirty="0">
                <a:solidFill>
                  <a:srgbClr val="280071"/>
                </a:solidFill>
                <a:latin typeface="Calibri" panose="020F0502020204030204"/>
              </a:rPr>
              <a:t>Pauliina </a:t>
            </a:r>
            <a:r>
              <a:rPr lang="en-GB" sz="1600" b="1" dirty="0" err="1">
                <a:solidFill>
                  <a:srgbClr val="280071"/>
                </a:solidFill>
                <a:latin typeface="Calibri" panose="020F0502020204030204"/>
              </a:rPr>
              <a:t>Damdimopoulou</a:t>
            </a:r>
            <a:endParaRPr lang="en-GB" sz="1600" b="1" dirty="0">
              <a:solidFill>
                <a:srgbClr val="280071"/>
              </a:solidFill>
              <a:latin typeface="Calibri" panose="020F0502020204030204"/>
              <a:ea typeface="Calibri"/>
              <a:cs typeface="Calibri"/>
            </a:endParaRPr>
          </a:p>
          <a:p>
            <a:pPr algn="ctr" defTabSz="1219140"/>
            <a:r>
              <a:rPr lang="en-GB" sz="1600" dirty="0">
                <a:solidFill>
                  <a:srgbClr val="280071"/>
                </a:solidFill>
                <a:latin typeface="Calibri" panose="020F0502020204030204"/>
              </a:rPr>
              <a:t>Environmental Endocrinology</a:t>
            </a:r>
            <a:endParaRPr lang="en-GB" sz="1600" dirty="0">
              <a:solidFill>
                <a:srgbClr val="280071"/>
              </a:solidFill>
              <a:latin typeface="Calibri" panose="020F0502020204030204"/>
              <a:ea typeface="Calibri"/>
              <a:cs typeface="Calibri"/>
            </a:endParaRPr>
          </a:p>
        </p:txBody>
      </p:sp>
      <p:pic>
        <p:nvPicPr>
          <p:cNvPr id="6" name="Picture 16">
            <a:extLst>
              <a:ext uri="{FF2B5EF4-FFF2-40B4-BE49-F238E27FC236}">
                <a16:creationId xmlns:a16="http://schemas.microsoft.com/office/drawing/2014/main" id="{F9D26725-C2FA-CABC-CAFA-F3C76CC274DC}"/>
              </a:ext>
            </a:extLst>
          </p:cNvPr>
          <p:cNvPicPr>
            <a:picLocks noChangeAspect="1"/>
          </p:cNvPicPr>
          <p:nvPr/>
        </p:nvPicPr>
        <p:blipFill>
          <a:blip r:embed="rId5"/>
          <a:stretch>
            <a:fillRect/>
          </a:stretch>
        </p:blipFill>
        <p:spPr>
          <a:xfrm>
            <a:off x="9462955" y="2132856"/>
            <a:ext cx="1671527" cy="1664533"/>
          </a:xfrm>
          <a:prstGeom prst="rect">
            <a:avLst/>
          </a:prstGeom>
        </p:spPr>
      </p:pic>
    </p:spTree>
    <p:extLst>
      <p:ext uri="{BB962C8B-B14F-4D97-AF65-F5344CB8AC3E}">
        <p14:creationId xmlns:p14="http://schemas.microsoft.com/office/powerpoint/2010/main" val="2632582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920858" y="6537007"/>
            <a:ext cx="204470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omic Sans MS"/>
                <a:cs typeface="Comic Sans MS"/>
              </a:rPr>
              <a:t>https://expendo.charite.de/</a:t>
            </a:r>
            <a:endParaRPr sz="1200">
              <a:latin typeface="Comic Sans MS"/>
              <a:cs typeface="Comic Sans MS"/>
            </a:endParaRPr>
          </a:p>
        </p:txBody>
      </p:sp>
      <p:pic>
        <p:nvPicPr>
          <p:cNvPr id="5" name="object 5"/>
          <p:cNvPicPr/>
          <p:nvPr/>
        </p:nvPicPr>
        <p:blipFill>
          <a:blip r:embed="rId2" cstate="print"/>
          <a:stretch>
            <a:fillRect/>
          </a:stretch>
        </p:blipFill>
        <p:spPr>
          <a:xfrm>
            <a:off x="534669" y="4419614"/>
            <a:ext cx="1513158" cy="2045851"/>
          </a:xfrm>
          <a:prstGeom prst="rect">
            <a:avLst/>
          </a:prstGeom>
        </p:spPr>
      </p:pic>
      <p:pic>
        <p:nvPicPr>
          <p:cNvPr id="6" name="object 6"/>
          <p:cNvPicPr/>
          <p:nvPr/>
        </p:nvPicPr>
        <p:blipFill>
          <a:blip r:embed="rId3" cstate="print"/>
          <a:stretch>
            <a:fillRect/>
          </a:stretch>
        </p:blipFill>
        <p:spPr>
          <a:xfrm>
            <a:off x="7087869" y="4380229"/>
            <a:ext cx="1540509" cy="2045970"/>
          </a:xfrm>
          <a:prstGeom prst="rect">
            <a:avLst/>
          </a:prstGeom>
        </p:spPr>
      </p:pic>
      <p:grpSp>
        <p:nvGrpSpPr>
          <p:cNvPr id="7" name="object 7"/>
          <p:cNvGrpSpPr/>
          <p:nvPr/>
        </p:nvGrpSpPr>
        <p:grpSpPr>
          <a:xfrm>
            <a:off x="8865869" y="4373879"/>
            <a:ext cx="2783840" cy="2020570"/>
            <a:chOff x="8865869" y="4373879"/>
            <a:chExt cx="2783840" cy="2020570"/>
          </a:xfrm>
        </p:grpSpPr>
        <p:pic>
          <p:nvPicPr>
            <p:cNvPr id="8" name="object 8"/>
            <p:cNvPicPr/>
            <p:nvPr/>
          </p:nvPicPr>
          <p:blipFill>
            <a:blip r:embed="rId4" cstate="print"/>
            <a:stretch>
              <a:fillRect/>
            </a:stretch>
          </p:blipFill>
          <p:spPr>
            <a:xfrm>
              <a:off x="9056936" y="4500243"/>
              <a:ext cx="2484271" cy="1725375"/>
            </a:xfrm>
            <a:prstGeom prst="rect">
              <a:avLst/>
            </a:prstGeom>
          </p:spPr>
        </p:pic>
        <p:sp>
          <p:nvSpPr>
            <p:cNvPr id="9" name="object 9"/>
            <p:cNvSpPr/>
            <p:nvPr/>
          </p:nvSpPr>
          <p:spPr>
            <a:xfrm>
              <a:off x="8872219" y="4380229"/>
              <a:ext cx="2771140" cy="2007870"/>
            </a:xfrm>
            <a:custGeom>
              <a:avLst/>
              <a:gdLst/>
              <a:ahLst/>
              <a:cxnLst/>
              <a:rect l="l" t="t" r="r" b="b"/>
              <a:pathLst>
                <a:path w="2771140" h="2007870">
                  <a:moveTo>
                    <a:pt x="0" y="2007870"/>
                  </a:moveTo>
                  <a:lnTo>
                    <a:pt x="2771139" y="2007870"/>
                  </a:lnTo>
                  <a:lnTo>
                    <a:pt x="2771139" y="0"/>
                  </a:lnTo>
                  <a:lnTo>
                    <a:pt x="0" y="0"/>
                  </a:lnTo>
                  <a:lnTo>
                    <a:pt x="0" y="2007870"/>
                  </a:lnTo>
                  <a:close/>
                </a:path>
              </a:pathLst>
            </a:custGeom>
            <a:ln w="12700">
              <a:solidFill>
                <a:srgbClr val="C55A11"/>
              </a:solidFill>
            </a:ln>
          </p:spPr>
          <p:txBody>
            <a:bodyPr wrap="square" lIns="0" tIns="0" rIns="0" bIns="0" rtlCol="0"/>
            <a:lstStyle/>
            <a:p>
              <a:endParaRPr/>
            </a:p>
          </p:txBody>
        </p:sp>
      </p:grpSp>
      <p:sp>
        <p:nvSpPr>
          <p:cNvPr id="10" name="object 10"/>
          <p:cNvSpPr txBox="1"/>
          <p:nvPr/>
        </p:nvSpPr>
        <p:spPr>
          <a:xfrm>
            <a:off x="2186304" y="4380865"/>
            <a:ext cx="4831080" cy="1507490"/>
          </a:xfrm>
          <a:prstGeom prst="rect">
            <a:avLst/>
          </a:prstGeom>
          <a:ln w="19050">
            <a:solidFill>
              <a:srgbClr val="FFC000"/>
            </a:solidFill>
          </a:ln>
        </p:spPr>
        <p:txBody>
          <a:bodyPr vert="horz" wrap="square" lIns="0" tIns="36830" rIns="0" bIns="0" rtlCol="0">
            <a:spAutoFit/>
          </a:bodyPr>
          <a:lstStyle/>
          <a:p>
            <a:pPr marL="90805" marR="758825">
              <a:lnSpc>
                <a:spcPct val="100000"/>
              </a:lnSpc>
              <a:spcBef>
                <a:spcPts val="290"/>
              </a:spcBef>
            </a:pPr>
            <a:r>
              <a:rPr sz="1400" b="1" spc="-10" dirty="0">
                <a:latin typeface="Comic Sans MS"/>
                <a:cs typeface="Comic Sans MS"/>
              </a:rPr>
              <a:t>Endocrine-</a:t>
            </a:r>
            <a:r>
              <a:rPr sz="1400" b="1" dirty="0">
                <a:latin typeface="Comic Sans MS"/>
                <a:cs typeface="Comic Sans MS"/>
              </a:rPr>
              <a:t>Disrupting</a:t>
            </a:r>
            <a:r>
              <a:rPr sz="1400" b="1" spc="40" dirty="0">
                <a:latin typeface="Comic Sans MS"/>
                <a:cs typeface="Comic Sans MS"/>
              </a:rPr>
              <a:t> </a:t>
            </a:r>
            <a:r>
              <a:rPr sz="1400" b="1" dirty="0">
                <a:latin typeface="Comic Sans MS"/>
                <a:cs typeface="Comic Sans MS"/>
              </a:rPr>
              <a:t>Chemicals:</a:t>
            </a:r>
            <a:r>
              <a:rPr sz="1400" b="1" spc="20" dirty="0">
                <a:latin typeface="Comic Sans MS"/>
                <a:cs typeface="Comic Sans MS"/>
              </a:rPr>
              <a:t> </a:t>
            </a:r>
            <a:r>
              <a:rPr sz="1400" b="1" dirty="0">
                <a:latin typeface="Comic Sans MS"/>
                <a:cs typeface="Comic Sans MS"/>
              </a:rPr>
              <a:t>An</a:t>
            </a:r>
            <a:r>
              <a:rPr sz="1400" b="1" spc="20" dirty="0">
                <a:latin typeface="Comic Sans MS"/>
                <a:cs typeface="Comic Sans MS"/>
              </a:rPr>
              <a:t> </a:t>
            </a:r>
            <a:r>
              <a:rPr sz="1400" b="1" spc="-10" dirty="0">
                <a:latin typeface="Comic Sans MS"/>
                <a:cs typeface="Comic Sans MS"/>
              </a:rPr>
              <a:t>Endocrine </a:t>
            </a:r>
            <a:r>
              <a:rPr sz="1400" b="1" dirty="0">
                <a:latin typeface="Comic Sans MS"/>
                <a:cs typeface="Comic Sans MS"/>
              </a:rPr>
              <a:t>Society</a:t>
            </a:r>
            <a:r>
              <a:rPr sz="1400" b="1" spc="-25" dirty="0">
                <a:latin typeface="Comic Sans MS"/>
                <a:cs typeface="Comic Sans MS"/>
              </a:rPr>
              <a:t> </a:t>
            </a:r>
            <a:r>
              <a:rPr sz="1400" b="1" dirty="0">
                <a:latin typeface="Comic Sans MS"/>
                <a:cs typeface="Comic Sans MS"/>
              </a:rPr>
              <a:t>Scientific</a:t>
            </a:r>
            <a:r>
              <a:rPr sz="1400" b="1" spc="-10" dirty="0">
                <a:latin typeface="Comic Sans MS"/>
                <a:cs typeface="Comic Sans MS"/>
              </a:rPr>
              <a:t> Statement.</a:t>
            </a:r>
            <a:endParaRPr sz="1400">
              <a:latin typeface="Comic Sans MS"/>
              <a:cs typeface="Comic Sans MS"/>
            </a:endParaRPr>
          </a:p>
          <a:p>
            <a:pPr marL="90805" marR="160655">
              <a:lnSpc>
                <a:spcPct val="100000"/>
              </a:lnSpc>
              <a:spcBef>
                <a:spcPts val="10"/>
              </a:spcBef>
            </a:pPr>
            <a:r>
              <a:rPr sz="1200" dirty="0">
                <a:latin typeface="Comic Sans MS"/>
                <a:cs typeface="Comic Sans MS"/>
              </a:rPr>
              <a:t>Evanthia</a:t>
            </a:r>
            <a:r>
              <a:rPr sz="1200" spc="-15" dirty="0">
                <a:latin typeface="Comic Sans MS"/>
                <a:cs typeface="Comic Sans MS"/>
              </a:rPr>
              <a:t> </a:t>
            </a:r>
            <a:r>
              <a:rPr sz="1200" spc="-10" dirty="0">
                <a:latin typeface="Comic Sans MS"/>
                <a:cs typeface="Comic Sans MS"/>
              </a:rPr>
              <a:t>Diamanti-</a:t>
            </a:r>
            <a:r>
              <a:rPr sz="1200" dirty="0">
                <a:latin typeface="Comic Sans MS"/>
                <a:cs typeface="Comic Sans MS"/>
              </a:rPr>
              <a:t>Kandarakis,</a:t>
            </a:r>
            <a:r>
              <a:rPr sz="1200" spc="5" dirty="0">
                <a:latin typeface="Comic Sans MS"/>
                <a:cs typeface="Comic Sans MS"/>
              </a:rPr>
              <a:t> </a:t>
            </a:r>
            <a:r>
              <a:rPr sz="1200" dirty="0">
                <a:latin typeface="Comic Sans MS"/>
                <a:cs typeface="Comic Sans MS"/>
              </a:rPr>
              <a:t>Jean-Pierre</a:t>
            </a:r>
            <a:r>
              <a:rPr sz="1200" spc="5" dirty="0">
                <a:latin typeface="Comic Sans MS"/>
                <a:cs typeface="Comic Sans MS"/>
              </a:rPr>
              <a:t> </a:t>
            </a:r>
            <a:r>
              <a:rPr sz="1200" dirty="0">
                <a:latin typeface="Comic Sans MS"/>
                <a:cs typeface="Comic Sans MS"/>
              </a:rPr>
              <a:t>Bourguignon,</a:t>
            </a:r>
            <a:r>
              <a:rPr sz="1200" spc="-10" dirty="0">
                <a:latin typeface="Comic Sans MS"/>
                <a:cs typeface="Comic Sans MS"/>
              </a:rPr>
              <a:t> </a:t>
            </a:r>
            <a:r>
              <a:rPr sz="1200" dirty="0">
                <a:latin typeface="Comic Sans MS"/>
                <a:cs typeface="Comic Sans MS"/>
              </a:rPr>
              <a:t>Linda </a:t>
            </a:r>
            <a:r>
              <a:rPr sz="1200" spc="-25" dirty="0">
                <a:latin typeface="Comic Sans MS"/>
                <a:cs typeface="Comic Sans MS"/>
              </a:rPr>
              <a:t>C. </a:t>
            </a:r>
            <a:r>
              <a:rPr sz="1200" dirty="0">
                <a:latin typeface="Comic Sans MS"/>
                <a:cs typeface="Comic Sans MS"/>
              </a:rPr>
              <a:t>Giudice,</a:t>
            </a:r>
            <a:r>
              <a:rPr sz="1200" spc="-25" dirty="0">
                <a:latin typeface="Comic Sans MS"/>
                <a:cs typeface="Comic Sans MS"/>
              </a:rPr>
              <a:t> </a:t>
            </a:r>
            <a:r>
              <a:rPr sz="1200" dirty="0">
                <a:latin typeface="Comic Sans MS"/>
                <a:cs typeface="Comic Sans MS"/>
              </a:rPr>
              <a:t>Russ</a:t>
            </a:r>
            <a:r>
              <a:rPr sz="1200" spc="5" dirty="0">
                <a:latin typeface="Comic Sans MS"/>
                <a:cs typeface="Comic Sans MS"/>
              </a:rPr>
              <a:t> </a:t>
            </a:r>
            <a:r>
              <a:rPr sz="1200" dirty="0">
                <a:latin typeface="Comic Sans MS"/>
                <a:cs typeface="Comic Sans MS"/>
              </a:rPr>
              <a:t>Hauser,</a:t>
            </a:r>
            <a:r>
              <a:rPr sz="1200" spc="15" dirty="0">
                <a:latin typeface="Comic Sans MS"/>
                <a:cs typeface="Comic Sans MS"/>
              </a:rPr>
              <a:t> </a:t>
            </a:r>
            <a:r>
              <a:rPr sz="1200" dirty="0">
                <a:latin typeface="Comic Sans MS"/>
                <a:cs typeface="Comic Sans MS"/>
              </a:rPr>
              <a:t>Gail</a:t>
            </a:r>
            <a:r>
              <a:rPr sz="1200" spc="-20" dirty="0">
                <a:latin typeface="Comic Sans MS"/>
                <a:cs typeface="Comic Sans MS"/>
              </a:rPr>
              <a:t> </a:t>
            </a:r>
            <a:r>
              <a:rPr sz="1200" dirty="0">
                <a:latin typeface="Comic Sans MS"/>
                <a:cs typeface="Comic Sans MS"/>
              </a:rPr>
              <a:t>S.</a:t>
            </a:r>
            <a:r>
              <a:rPr sz="1200" spc="-5" dirty="0">
                <a:latin typeface="Comic Sans MS"/>
                <a:cs typeface="Comic Sans MS"/>
              </a:rPr>
              <a:t> </a:t>
            </a:r>
            <a:r>
              <a:rPr sz="1200" dirty="0">
                <a:latin typeface="Comic Sans MS"/>
                <a:cs typeface="Comic Sans MS"/>
              </a:rPr>
              <a:t>Prins,</a:t>
            </a:r>
            <a:r>
              <a:rPr sz="1200" spc="-10" dirty="0">
                <a:latin typeface="Comic Sans MS"/>
                <a:cs typeface="Comic Sans MS"/>
              </a:rPr>
              <a:t> </a:t>
            </a:r>
            <a:r>
              <a:rPr sz="1200" dirty="0">
                <a:latin typeface="Comic Sans MS"/>
                <a:cs typeface="Comic Sans MS"/>
              </a:rPr>
              <a:t>Ana</a:t>
            </a:r>
            <a:r>
              <a:rPr sz="1200" spc="-25" dirty="0">
                <a:latin typeface="Comic Sans MS"/>
                <a:cs typeface="Comic Sans MS"/>
              </a:rPr>
              <a:t> </a:t>
            </a:r>
            <a:r>
              <a:rPr sz="1200" dirty="0">
                <a:latin typeface="Comic Sans MS"/>
                <a:cs typeface="Comic Sans MS"/>
              </a:rPr>
              <a:t>M. Soto,</a:t>
            </a:r>
            <a:r>
              <a:rPr sz="1200" spc="-15" dirty="0">
                <a:latin typeface="Comic Sans MS"/>
                <a:cs typeface="Comic Sans MS"/>
              </a:rPr>
              <a:t> </a:t>
            </a:r>
            <a:r>
              <a:rPr sz="1200" dirty="0">
                <a:latin typeface="Comic Sans MS"/>
                <a:cs typeface="Comic Sans MS"/>
              </a:rPr>
              <a:t>R.</a:t>
            </a:r>
            <a:r>
              <a:rPr sz="1200" spc="-10" dirty="0">
                <a:latin typeface="Comic Sans MS"/>
                <a:cs typeface="Comic Sans MS"/>
              </a:rPr>
              <a:t> Thomas </a:t>
            </a:r>
            <a:r>
              <a:rPr sz="1200" dirty="0">
                <a:latin typeface="Comic Sans MS"/>
                <a:cs typeface="Comic Sans MS"/>
              </a:rPr>
              <a:t>Zoeller,</a:t>
            </a:r>
            <a:r>
              <a:rPr sz="1200" spc="-15" dirty="0">
                <a:latin typeface="Comic Sans MS"/>
                <a:cs typeface="Comic Sans MS"/>
              </a:rPr>
              <a:t> </a:t>
            </a:r>
            <a:r>
              <a:rPr sz="1200" dirty="0">
                <a:latin typeface="Comic Sans MS"/>
                <a:cs typeface="Comic Sans MS"/>
              </a:rPr>
              <a:t>Andrea</a:t>
            </a:r>
            <a:r>
              <a:rPr sz="1200" spc="-15" dirty="0">
                <a:latin typeface="Comic Sans MS"/>
                <a:cs typeface="Comic Sans MS"/>
              </a:rPr>
              <a:t> </a:t>
            </a:r>
            <a:r>
              <a:rPr sz="1200" dirty="0">
                <a:latin typeface="Comic Sans MS"/>
                <a:cs typeface="Comic Sans MS"/>
              </a:rPr>
              <a:t>C.</a:t>
            </a:r>
            <a:r>
              <a:rPr sz="1200" spc="-15" dirty="0">
                <a:latin typeface="Comic Sans MS"/>
                <a:cs typeface="Comic Sans MS"/>
              </a:rPr>
              <a:t> </a:t>
            </a:r>
            <a:r>
              <a:rPr sz="1200" spc="-10" dirty="0">
                <a:latin typeface="Comic Sans MS"/>
                <a:cs typeface="Comic Sans MS"/>
              </a:rPr>
              <a:t>Gore.</a:t>
            </a:r>
            <a:endParaRPr sz="1200">
              <a:latin typeface="Comic Sans MS"/>
              <a:cs typeface="Comic Sans MS"/>
            </a:endParaRPr>
          </a:p>
          <a:p>
            <a:pPr marL="90805" marR="1189355">
              <a:lnSpc>
                <a:spcPts val="1680"/>
              </a:lnSpc>
              <a:spcBef>
                <a:spcPts val="45"/>
              </a:spcBef>
            </a:pPr>
            <a:r>
              <a:rPr sz="1400" i="1" dirty="0">
                <a:latin typeface="Comic Sans MS"/>
                <a:cs typeface="Comic Sans MS"/>
              </a:rPr>
              <a:t>Endocrine</a:t>
            </a:r>
            <a:r>
              <a:rPr sz="1400" i="1" spc="-5" dirty="0">
                <a:latin typeface="Comic Sans MS"/>
                <a:cs typeface="Comic Sans MS"/>
              </a:rPr>
              <a:t> </a:t>
            </a:r>
            <a:r>
              <a:rPr sz="1400" i="1" dirty="0">
                <a:latin typeface="Comic Sans MS"/>
                <a:cs typeface="Comic Sans MS"/>
              </a:rPr>
              <a:t>Reviews</a:t>
            </a:r>
            <a:r>
              <a:rPr sz="1400" dirty="0">
                <a:latin typeface="Comic Sans MS"/>
                <a:cs typeface="Comic Sans MS"/>
              </a:rPr>
              <a:t>,</a:t>
            </a:r>
            <a:r>
              <a:rPr sz="1400" spc="-55" dirty="0">
                <a:latin typeface="Comic Sans MS"/>
                <a:cs typeface="Comic Sans MS"/>
              </a:rPr>
              <a:t> </a:t>
            </a:r>
            <a:r>
              <a:rPr sz="1400" dirty="0">
                <a:latin typeface="Comic Sans MS"/>
                <a:cs typeface="Comic Sans MS"/>
              </a:rPr>
              <a:t>2009,</a:t>
            </a:r>
            <a:r>
              <a:rPr sz="1400" spc="-30" dirty="0">
                <a:latin typeface="Comic Sans MS"/>
                <a:cs typeface="Comic Sans MS"/>
              </a:rPr>
              <a:t> </a:t>
            </a:r>
            <a:r>
              <a:rPr sz="1400" dirty="0">
                <a:latin typeface="Comic Sans MS"/>
                <a:cs typeface="Comic Sans MS"/>
              </a:rPr>
              <a:t>30</a:t>
            </a:r>
            <a:r>
              <a:rPr sz="1400" spc="-45" dirty="0">
                <a:latin typeface="Comic Sans MS"/>
                <a:cs typeface="Comic Sans MS"/>
              </a:rPr>
              <a:t> </a:t>
            </a:r>
            <a:r>
              <a:rPr sz="1400" dirty="0">
                <a:latin typeface="Comic Sans MS"/>
                <a:cs typeface="Comic Sans MS"/>
              </a:rPr>
              <a:t>(4),</a:t>
            </a:r>
            <a:r>
              <a:rPr sz="1400" spc="-25" dirty="0">
                <a:latin typeface="Comic Sans MS"/>
                <a:cs typeface="Comic Sans MS"/>
              </a:rPr>
              <a:t> </a:t>
            </a:r>
            <a:r>
              <a:rPr sz="1400" spc="-10" dirty="0">
                <a:latin typeface="Comic Sans MS"/>
                <a:cs typeface="Comic Sans MS"/>
              </a:rPr>
              <a:t>293–342, </a:t>
            </a:r>
            <a:r>
              <a:rPr sz="1400" u="sng" spc="-10" dirty="0">
                <a:solidFill>
                  <a:srgbClr val="0462C1"/>
                </a:solidFill>
                <a:uFill>
                  <a:solidFill>
                    <a:srgbClr val="0462C1"/>
                  </a:solidFill>
                </a:uFill>
                <a:latin typeface="Comic Sans MS"/>
                <a:cs typeface="Comic Sans MS"/>
                <a:hlinkClick r:id="rId5"/>
              </a:rPr>
              <a:t>https://doi.org/10.1210/er.2009-</a:t>
            </a:r>
            <a:r>
              <a:rPr sz="1400" u="sng" spc="-20" dirty="0">
                <a:solidFill>
                  <a:srgbClr val="0462C1"/>
                </a:solidFill>
                <a:uFill>
                  <a:solidFill>
                    <a:srgbClr val="0462C1"/>
                  </a:solidFill>
                </a:uFill>
                <a:latin typeface="Comic Sans MS"/>
                <a:cs typeface="Comic Sans MS"/>
                <a:hlinkClick r:id="rId5"/>
              </a:rPr>
              <a:t>0002</a:t>
            </a:r>
            <a:endParaRPr sz="1400">
              <a:latin typeface="Comic Sans MS"/>
              <a:cs typeface="Comic Sans MS"/>
            </a:endParaRPr>
          </a:p>
        </p:txBody>
      </p:sp>
      <p:sp>
        <p:nvSpPr>
          <p:cNvPr id="11" name="object 11"/>
          <p:cNvSpPr txBox="1"/>
          <p:nvPr/>
        </p:nvSpPr>
        <p:spPr>
          <a:xfrm>
            <a:off x="556577" y="1009396"/>
            <a:ext cx="10904855" cy="312229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Comic Sans MS"/>
                <a:cs typeface="Comic Sans MS"/>
              </a:rPr>
              <a:t>An</a:t>
            </a:r>
            <a:r>
              <a:rPr sz="1800" spc="-25" dirty="0">
                <a:latin typeface="Comic Sans MS"/>
                <a:cs typeface="Comic Sans MS"/>
              </a:rPr>
              <a:t> </a:t>
            </a:r>
            <a:r>
              <a:rPr sz="1800" b="1" dirty="0">
                <a:latin typeface="Comic Sans MS"/>
                <a:cs typeface="Comic Sans MS"/>
              </a:rPr>
              <a:t>endocrine</a:t>
            </a:r>
            <a:r>
              <a:rPr sz="1800" b="1" spc="-20" dirty="0">
                <a:latin typeface="Comic Sans MS"/>
                <a:cs typeface="Comic Sans MS"/>
              </a:rPr>
              <a:t> </a:t>
            </a:r>
            <a:r>
              <a:rPr sz="1800" b="1" dirty="0">
                <a:latin typeface="Comic Sans MS"/>
                <a:cs typeface="Comic Sans MS"/>
              </a:rPr>
              <a:t>disruptor</a:t>
            </a:r>
            <a:r>
              <a:rPr sz="1800" b="1" spc="-5" dirty="0">
                <a:latin typeface="Comic Sans MS"/>
                <a:cs typeface="Comic Sans MS"/>
              </a:rPr>
              <a:t> </a:t>
            </a:r>
            <a:r>
              <a:rPr sz="1800" dirty="0">
                <a:latin typeface="Comic Sans MS"/>
                <a:cs typeface="Comic Sans MS"/>
              </a:rPr>
              <a:t>is</a:t>
            </a:r>
            <a:r>
              <a:rPr sz="1800" spc="-20" dirty="0">
                <a:latin typeface="Comic Sans MS"/>
                <a:cs typeface="Comic Sans MS"/>
              </a:rPr>
              <a:t> </a:t>
            </a:r>
            <a:r>
              <a:rPr sz="1800" dirty="0">
                <a:latin typeface="Comic Sans MS"/>
                <a:cs typeface="Comic Sans MS"/>
              </a:rPr>
              <a:t>an</a:t>
            </a:r>
            <a:r>
              <a:rPr sz="1800" spc="-15" dirty="0">
                <a:latin typeface="Comic Sans MS"/>
                <a:cs typeface="Comic Sans MS"/>
              </a:rPr>
              <a:t> </a:t>
            </a:r>
            <a:r>
              <a:rPr sz="1800" dirty="0">
                <a:latin typeface="Comic Sans MS"/>
                <a:cs typeface="Comic Sans MS"/>
              </a:rPr>
              <a:t>exogenous</a:t>
            </a:r>
            <a:r>
              <a:rPr sz="1800" spc="-25" dirty="0">
                <a:latin typeface="Comic Sans MS"/>
                <a:cs typeface="Comic Sans MS"/>
              </a:rPr>
              <a:t> </a:t>
            </a:r>
            <a:r>
              <a:rPr sz="1800" dirty="0">
                <a:latin typeface="Comic Sans MS"/>
                <a:cs typeface="Comic Sans MS"/>
              </a:rPr>
              <a:t>substance</a:t>
            </a:r>
            <a:r>
              <a:rPr sz="1800" spc="-25" dirty="0">
                <a:latin typeface="Comic Sans MS"/>
                <a:cs typeface="Comic Sans MS"/>
              </a:rPr>
              <a:t> </a:t>
            </a:r>
            <a:r>
              <a:rPr sz="1800" dirty="0">
                <a:latin typeface="Comic Sans MS"/>
                <a:cs typeface="Comic Sans MS"/>
              </a:rPr>
              <a:t>or</a:t>
            </a:r>
            <a:r>
              <a:rPr sz="1800" spc="-10" dirty="0">
                <a:latin typeface="Comic Sans MS"/>
                <a:cs typeface="Comic Sans MS"/>
              </a:rPr>
              <a:t> </a:t>
            </a:r>
            <a:r>
              <a:rPr sz="1800" dirty="0">
                <a:latin typeface="Comic Sans MS"/>
                <a:cs typeface="Comic Sans MS"/>
              </a:rPr>
              <a:t>mixture</a:t>
            </a:r>
            <a:r>
              <a:rPr sz="1800" spc="-10" dirty="0">
                <a:latin typeface="Comic Sans MS"/>
                <a:cs typeface="Comic Sans MS"/>
              </a:rPr>
              <a:t> </a:t>
            </a:r>
            <a:r>
              <a:rPr sz="1800" dirty="0">
                <a:latin typeface="Comic Sans MS"/>
                <a:cs typeface="Comic Sans MS"/>
              </a:rPr>
              <a:t>that</a:t>
            </a:r>
            <a:r>
              <a:rPr sz="1800" spc="-15" dirty="0">
                <a:latin typeface="Comic Sans MS"/>
                <a:cs typeface="Comic Sans MS"/>
              </a:rPr>
              <a:t> </a:t>
            </a:r>
            <a:r>
              <a:rPr sz="1800" dirty="0">
                <a:latin typeface="Comic Sans MS"/>
                <a:cs typeface="Comic Sans MS"/>
              </a:rPr>
              <a:t>alters</a:t>
            </a:r>
            <a:r>
              <a:rPr sz="1800" spc="-15" dirty="0">
                <a:latin typeface="Comic Sans MS"/>
                <a:cs typeface="Comic Sans MS"/>
              </a:rPr>
              <a:t> </a:t>
            </a:r>
            <a:r>
              <a:rPr sz="1800" dirty="0">
                <a:latin typeface="Comic Sans MS"/>
                <a:cs typeface="Comic Sans MS"/>
              </a:rPr>
              <a:t>function(s)</a:t>
            </a:r>
            <a:r>
              <a:rPr sz="1800" spc="-10" dirty="0">
                <a:latin typeface="Comic Sans MS"/>
                <a:cs typeface="Comic Sans MS"/>
              </a:rPr>
              <a:t> </a:t>
            </a:r>
            <a:r>
              <a:rPr sz="1800" dirty="0">
                <a:latin typeface="Comic Sans MS"/>
                <a:cs typeface="Comic Sans MS"/>
              </a:rPr>
              <a:t>of</a:t>
            </a:r>
            <a:r>
              <a:rPr sz="1800" spc="-10" dirty="0">
                <a:latin typeface="Comic Sans MS"/>
                <a:cs typeface="Comic Sans MS"/>
              </a:rPr>
              <a:t> </a:t>
            </a:r>
            <a:r>
              <a:rPr sz="1800" dirty="0">
                <a:latin typeface="Comic Sans MS"/>
                <a:cs typeface="Comic Sans MS"/>
              </a:rPr>
              <a:t>the</a:t>
            </a:r>
            <a:r>
              <a:rPr sz="1800" spc="-15" dirty="0">
                <a:latin typeface="Comic Sans MS"/>
                <a:cs typeface="Comic Sans MS"/>
              </a:rPr>
              <a:t> </a:t>
            </a:r>
            <a:r>
              <a:rPr sz="1800" spc="-10" dirty="0">
                <a:latin typeface="Comic Sans MS"/>
                <a:cs typeface="Comic Sans MS"/>
              </a:rPr>
              <a:t>endocrine </a:t>
            </a:r>
            <a:r>
              <a:rPr sz="1800" dirty="0">
                <a:latin typeface="Comic Sans MS"/>
                <a:cs typeface="Comic Sans MS"/>
              </a:rPr>
              <a:t>system</a:t>
            </a:r>
            <a:r>
              <a:rPr sz="1800" spc="-30" dirty="0">
                <a:latin typeface="Comic Sans MS"/>
                <a:cs typeface="Comic Sans MS"/>
              </a:rPr>
              <a:t> </a:t>
            </a:r>
            <a:r>
              <a:rPr sz="1800" dirty="0">
                <a:latin typeface="Comic Sans MS"/>
                <a:cs typeface="Comic Sans MS"/>
              </a:rPr>
              <a:t>and</a:t>
            </a:r>
            <a:r>
              <a:rPr sz="1800" spc="5" dirty="0">
                <a:latin typeface="Comic Sans MS"/>
                <a:cs typeface="Comic Sans MS"/>
              </a:rPr>
              <a:t> </a:t>
            </a:r>
            <a:r>
              <a:rPr sz="1800" dirty="0">
                <a:latin typeface="Comic Sans MS"/>
                <a:cs typeface="Comic Sans MS"/>
              </a:rPr>
              <a:t>consequently</a:t>
            </a:r>
            <a:r>
              <a:rPr sz="1800" spc="-40" dirty="0">
                <a:latin typeface="Comic Sans MS"/>
                <a:cs typeface="Comic Sans MS"/>
              </a:rPr>
              <a:t> </a:t>
            </a:r>
            <a:r>
              <a:rPr sz="1800" dirty="0">
                <a:latin typeface="Comic Sans MS"/>
                <a:cs typeface="Comic Sans MS"/>
              </a:rPr>
              <a:t>causes adverse</a:t>
            </a:r>
            <a:r>
              <a:rPr sz="1800" spc="-10" dirty="0">
                <a:latin typeface="Comic Sans MS"/>
                <a:cs typeface="Comic Sans MS"/>
              </a:rPr>
              <a:t> </a:t>
            </a:r>
            <a:r>
              <a:rPr sz="1800" dirty="0">
                <a:latin typeface="Comic Sans MS"/>
                <a:cs typeface="Comic Sans MS"/>
              </a:rPr>
              <a:t>health</a:t>
            </a:r>
            <a:r>
              <a:rPr sz="1800" spc="-15" dirty="0">
                <a:latin typeface="Comic Sans MS"/>
                <a:cs typeface="Comic Sans MS"/>
              </a:rPr>
              <a:t> </a:t>
            </a:r>
            <a:r>
              <a:rPr sz="1800" dirty="0">
                <a:latin typeface="Comic Sans MS"/>
                <a:cs typeface="Comic Sans MS"/>
              </a:rPr>
              <a:t>effects</a:t>
            </a:r>
            <a:r>
              <a:rPr sz="1800" spc="-5" dirty="0">
                <a:latin typeface="Comic Sans MS"/>
                <a:cs typeface="Comic Sans MS"/>
              </a:rPr>
              <a:t> </a:t>
            </a:r>
            <a:r>
              <a:rPr sz="1800" dirty="0">
                <a:latin typeface="Comic Sans MS"/>
                <a:cs typeface="Comic Sans MS"/>
              </a:rPr>
              <a:t>in</a:t>
            </a:r>
            <a:r>
              <a:rPr sz="1800" spc="-20" dirty="0">
                <a:latin typeface="Comic Sans MS"/>
                <a:cs typeface="Comic Sans MS"/>
              </a:rPr>
              <a:t> </a:t>
            </a:r>
            <a:r>
              <a:rPr sz="1800" dirty="0">
                <a:latin typeface="Comic Sans MS"/>
                <a:cs typeface="Comic Sans MS"/>
              </a:rPr>
              <a:t>an</a:t>
            </a:r>
            <a:r>
              <a:rPr sz="1800" spc="-5" dirty="0">
                <a:latin typeface="Comic Sans MS"/>
                <a:cs typeface="Comic Sans MS"/>
              </a:rPr>
              <a:t> </a:t>
            </a:r>
            <a:r>
              <a:rPr sz="1800" dirty="0">
                <a:latin typeface="Comic Sans MS"/>
                <a:cs typeface="Comic Sans MS"/>
              </a:rPr>
              <a:t>intact organism,</a:t>
            </a:r>
            <a:r>
              <a:rPr sz="1800" spc="-10" dirty="0">
                <a:latin typeface="Comic Sans MS"/>
                <a:cs typeface="Comic Sans MS"/>
              </a:rPr>
              <a:t> </a:t>
            </a:r>
            <a:r>
              <a:rPr sz="1800" dirty="0">
                <a:latin typeface="Comic Sans MS"/>
                <a:cs typeface="Comic Sans MS"/>
              </a:rPr>
              <a:t>or</a:t>
            </a:r>
            <a:r>
              <a:rPr sz="1800" spc="-5" dirty="0">
                <a:latin typeface="Comic Sans MS"/>
                <a:cs typeface="Comic Sans MS"/>
              </a:rPr>
              <a:t> </a:t>
            </a:r>
            <a:r>
              <a:rPr sz="1800" dirty="0">
                <a:latin typeface="Comic Sans MS"/>
                <a:cs typeface="Comic Sans MS"/>
              </a:rPr>
              <a:t>its</a:t>
            </a:r>
            <a:r>
              <a:rPr sz="1800" spc="-15" dirty="0">
                <a:latin typeface="Comic Sans MS"/>
                <a:cs typeface="Comic Sans MS"/>
              </a:rPr>
              <a:t> </a:t>
            </a:r>
            <a:r>
              <a:rPr sz="1800" dirty="0">
                <a:latin typeface="Comic Sans MS"/>
                <a:cs typeface="Comic Sans MS"/>
              </a:rPr>
              <a:t>progeny,</a:t>
            </a:r>
            <a:r>
              <a:rPr sz="1800" spc="-20" dirty="0">
                <a:latin typeface="Comic Sans MS"/>
                <a:cs typeface="Comic Sans MS"/>
              </a:rPr>
              <a:t> </a:t>
            </a:r>
            <a:r>
              <a:rPr sz="1800" dirty="0">
                <a:latin typeface="Comic Sans MS"/>
                <a:cs typeface="Comic Sans MS"/>
              </a:rPr>
              <a:t>or </a:t>
            </a:r>
            <a:r>
              <a:rPr sz="1800" spc="-10" dirty="0">
                <a:latin typeface="Comic Sans MS"/>
                <a:cs typeface="Comic Sans MS"/>
              </a:rPr>
              <a:t>(sub) </a:t>
            </a:r>
            <a:r>
              <a:rPr sz="1800" dirty="0">
                <a:latin typeface="Comic Sans MS"/>
                <a:cs typeface="Comic Sans MS"/>
              </a:rPr>
              <a:t>populations</a:t>
            </a:r>
            <a:r>
              <a:rPr sz="1800" spc="-10" dirty="0">
                <a:latin typeface="Comic Sans MS"/>
                <a:cs typeface="Comic Sans MS"/>
              </a:rPr>
              <a:t> </a:t>
            </a:r>
            <a:r>
              <a:rPr sz="1800" dirty="0">
                <a:latin typeface="Comic Sans MS"/>
                <a:cs typeface="Comic Sans MS"/>
              </a:rPr>
              <a:t>(IPCS,</a:t>
            </a:r>
            <a:r>
              <a:rPr sz="1800" spc="-10" dirty="0">
                <a:latin typeface="Comic Sans MS"/>
                <a:cs typeface="Comic Sans MS"/>
              </a:rPr>
              <a:t> </a:t>
            </a:r>
            <a:r>
              <a:rPr sz="1800" dirty="0">
                <a:latin typeface="Comic Sans MS"/>
                <a:cs typeface="Comic Sans MS"/>
              </a:rPr>
              <a:t>WHO-UNEP,</a:t>
            </a:r>
            <a:r>
              <a:rPr sz="1800" spc="5" dirty="0">
                <a:latin typeface="Comic Sans MS"/>
                <a:cs typeface="Comic Sans MS"/>
              </a:rPr>
              <a:t> </a:t>
            </a:r>
            <a:r>
              <a:rPr sz="1800" spc="-10" dirty="0">
                <a:latin typeface="Comic Sans MS"/>
                <a:cs typeface="Comic Sans MS"/>
              </a:rPr>
              <a:t>2002)</a:t>
            </a:r>
            <a:endParaRPr sz="1800" dirty="0">
              <a:latin typeface="Comic Sans MS"/>
              <a:cs typeface="Comic Sans MS"/>
            </a:endParaRPr>
          </a:p>
          <a:p>
            <a:pPr marL="12700" marR="136525">
              <a:lnSpc>
                <a:spcPct val="100000"/>
              </a:lnSpc>
              <a:spcBef>
                <a:spcPts val="2155"/>
              </a:spcBef>
              <a:tabLst>
                <a:tab pos="9158605" algn="l"/>
              </a:tabLst>
            </a:pPr>
            <a:r>
              <a:rPr sz="1800" dirty="0">
                <a:latin typeface="Comic Sans MS"/>
                <a:cs typeface="Comic Sans MS"/>
              </a:rPr>
              <a:t>A</a:t>
            </a:r>
            <a:r>
              <a:rPr sz="1800" spc="-15" dirty="0">
                <a:latin typeface="Comic Sans MS"/>
                <a:cs typeface="Comic Sans MS"/>
              </a:rPr>
              <a:t> </a:t>
            </a:r>
            <a:r>
              <a:rPr sz="1800" b="1" dirty="0">
                <a:solidFill>
                  <a:srgbClr val="000066"/>
                </a:solidFill>
                <a:latin typeface="Comic Sans MS"/>
                <a:cs typeface="Comic Sans MS"/>
              </a:rPr>
              <a:t>potential</a:t>
            </a:r>
            <a:r>
              <a:rPr sz="1800" b="1" spc="-25" dirty="0">
                <a:solidFill>
                  <a:srgbClr val="000066"/>
                </a:solidFill>
                <a:latin typeface="Comic Sans MS"/>
                <a:cs typeface="Comic Sans MS"/>
              </a:rPr>
              <a:t> </a:t>
            </a:r>
            <a:r>
              <a:rPr sz="1800" b="1" dirty="0">
                <a:solidFill>
                  <a:srgbClr val="000066"/>
                </a:solidFill>
                <a:latin typeface="Comic Sans MS"/>
                <a:cs typeface="Comic Sans MS"/>
              </a:rPr>
              <a:t>endocrine</a:t>
            </a:r>
            <a:r>
              <a:rPr sz="1800" b="1" spc="-20" dirty="0">
                <a:solidFill>
                  <a:srgbClr val="000066"/>
                </a:solidFill>
                <a:latin typeface="Comic Sans MS"/>
                <a:cs typeface="Comic Sans MS"/>
              </a:rPr>
              <a:t> </a:t>
            </a:r>
            <a:r>
              <a:rPr sz="1800" b="1" dirty="0">
                <a:solidFill>
                  <a:srgbClr val="000066"/>
                </a:solidFill>
                <a:latin typeface="Comic Sans MS"/>
                <a:cs typeface="Comic Sans MS"/>
              </a:rPr>
              <a:t>disruptor </a:t>
            </a:r>
            <a:r>
              <a:rPr sz="1800" dirty="0">
                <a:latin typeface="Comic Sans MS"/>
                <a:cs typeface="Comic Sans MS"/>
              </a:rPr>
              <a:t>is</a:t>
            </a:r>
            <a:r>
              <a:rPr sz="1800" spc="-20" dirty="0">
                <a:latin typeface="Comic Sans MS"/>
                <a:cs typeface="Comic Sans MS"/>
              </a:rPr>
              <a:t> </a:t>
            </a:r>
            <a:r>
              <a:rPr sz="1800" dirty="0">
                <a:latin typeface="Comic Sans MS"/>
                <a:cs typeface="Comic Sans MS"/>
              </a:rPr>
              <a:t>a</a:t>
            </a:r>
            <a:r>
              <a:rPr sz="1800" spc="-10" dirty="0">
                <a:latin typeface="Comic Sans MS"/>
                <a:cs typeface="Comic Sans MS"/>
              </a:rPr>
              <a:t> </a:t>
            </a:r>
            <a:r>
              <a:rPr sz="1800" dirty="0">
                <a:latin typeface="Comic Sans MS"/>
                <a:cs typeface="Comic Sans MS"/>
              </a:rPr>
              <a:t>substance</a:t>
            </a:r>
            <a:r>
              <a:rPr sz="1800" spc="-10" dirty="0">
                <a:latin typeface="Comic Sans MS"/>
                <a:cs typeface="Comic Sans MS"/>
              </a:rPr>
              <a:t> </a:t>
            </a:r>
            <a:r>
              <a:rPr sz="1800" dirty="0">
                <a:latin typeface="Comic Sans MS"/>
                <a:cs typeface="Comic Sans MS"/>
              </a:rPr>
              <a:t>that</a:t>
            </a:r>
            <a:r>
              <a:rPr sz="1800" spc="-15" dirty="0">
                <a:latin typeface="Comic Sans MS"/>
                <a:cs typeface="Comic Sans MS"/>
              </a:rPr>
              <a:t> </a:t>
            </a:r>
            <a:r>
              <a:rPr sz="1800" dirty="0">
                <a:latin typeface="Comic Sans MS"/>
                <a:cs typeface="Comic Sans MS"/>
              </a:rPr>
              <a:t>possesses</a:t>
            </a:r>
            <a:r>
              <a:rPr sz="1800" spc="-35" dirty="0">
                <a:latin typeface="Comic Sans MS"/>
                <a:cs typeface="Comic Sans MS"/>
              </a:rPr>
              <a:t> </a:t>
            </a:r>
            <a:r>
              <a:rPr sz="1800" dirty="0">
                <a:latin typeface="Comic Sans MS"/>
                <a:cs typeface="Comic Sans MS"/>
              </a:rPr>
              <a:t>properties</a:t>
            </a:r>
            <a:r>
              <a:rPr sz="1800" spc="-10" dirty="0">
                <a:latin typeface="Comic Sans MS"/>
                <a:cs typeface="Comic Sans MS"/>
              </a:rPr>
              <a:t> </a:t>
            </a:r>
            <a:r>
              <a:rPr sz="1800" dirty="0">
                <a:latin typeface="Comic Sans MS"/>
                <a:cs typeface="Comic Sans MS"/>
              </a:rPr>
              <a:t>that</a:t>
            </a:r>
            <a:r>
              <a:rPr sz="1800" spc="-15" dirty="0">
                <a:latin typeface="Comic Sans MS"/>
                <a:cs typeface="Comic Sans MS"/>
              </a:rPr>
              <a:t> </a:t>
            </a:r>
            <a:r>
              <a:rPr sz="1800" dirty="0">
                <a:latin typeface="Comic Sans MS"/>
                <a:cs typeface="Comic Sans MS"/>
              </a:rPr>
              <a:t>might</a:t>
            </a:r>
            <a:r>
              <a:rPr sz="1800" spc="-10" dirty="0">
                <a:latin typeface="Comic Sans MS"/>
                <a:cs typeface="Comic Sans MS"/>
              </a:rPr>
              <a:t> </a:t>
            </a:r>
            <a:r>
              <a:rPr sz="1800" dirty="0">
                <a:latin typeface="Comic Sans MS"/>
                <a:cs typeface="Comic Sans MS"/>
              </a:rPr>
              <a:t>be</a:t>
            </a:r>
            <a:r>
              <a:rPr sz="1800" spc="-20" dirty="0">
                <a:latin typeface="Comic Sans MS"/>
                <a:cs typeface="Comic Sans MS"/>
              </a:rPr>
              <a:t> </a:t>
            </a:r>
            <a:r>
              <a:rPr sz="1800" dirty="0">
                <a:latin typeface="Comic Sans MS"/>
                <a:cs typeface="Comic Sans MS"/>
              </a:rPr>
              <a:t>expected</a:t>
            </a:r>
            <a:r>
              <a:rPr sz="1800" spc="-5" dirty="0">
                <a:latin typeface="Comic Sans MS"/>
                <a:cs typeface="Comic Sans MS"/>
              </a:rPr>
              <a:t> </a:t>
            </a:r>
            <a:r>
              <a:rPr sz="1800" spc="-25" dirty="0">
                <a:latin typeface="Comic Sans MS"/>
                <a:cs typeface="Comic Sans MS"/>
              </a:rPr>
              <a:t>to </a:t>
            </a:r>
            <a:r>
              <a:rPr sz="1800" dirty="0">
                <a:latin typeface="Comic Sans MS"/>
                <a:cs typeface="Comic Sans MS"/>
              </a:rPr>
              <a:t>lead</a:t>
            </a:r>
            <a:r>
              <a:rPr sz="1800" spc="-25" dirty="0">
                <a:latin typeface="Comic Sans MS"/>
                <a:cs typeface="Comic Sans MS"/>
              </a:rPr>
              <a:t> </a:t>
            </a:r>
            <a:r>
              <a:rPr sz="1800" dirty="0">
                <a:latin typeface="Comic Sans MS"/>
                <a:cs typeface="Comic Sans MS"/>
              </a:rPr>
              <a:t>to</a:t>
            </a:r>
            <a:r>
              <a:rPr sz="1800" spc="-15" dirty="0">
                <a:latin typeface="Comic Sans MS"/>
                <a:cs typeface="Comic Sans MS"/>
              </a:rPr>
              <a:t> </a:t>
            </a:r>
            <a:r>
              <a:rPr sz="1800" dirty="0">
                <a:latin typeface="Comic Sans MS"/>
                <a:cs typeface="Comic Sans MS"/>
              </a:rPr>
              <a:t>endocrine</a:t>
            </a:r>
            <a:r>
              <a:rPr sz="1800" spc="-20" dirty="0">
                <a:latin typeface="Comic Sans MS"/>
                <a:cs typeface="Comic Sans MS"/>
              </a:rPr>
              <a:t> </a:t>
            </a:r>
            <a:r>
              <a:rPr sz="1800" dirty="0">
                <a:latin typeface="Comic Sans MS"/>
                <a:cs typeface="Comic Sans MS"/>
              </a:rPr>
              <a:t>disruption</a:t>
            </a:r>
            <a:r>
              <a:rPr sz="1800" spc="-30" dirty="0">
                <a:latin typeface="Comic Sans MS"/>
                <a:cs typeface="Comic Sans MS"/>
              </a:rPr>
              <a:t> </a:t>
            </a:r>
            <a:r>
              <a:rPr sz="1800" dirty="0">
                <a:latin typeface="Comic Sans MS"/>
                <a:cs typeface="Comic Sans MS"/>
              </a:rPr>
              <a:t>in</a:t>
            </a:r>
            <a:r>
              <a:rPr sz="1800" spc="-25" dirty="0">
                <a:latin typeface="Comic Sans MS"/>
                <a:cs typeface="Comic Sans MS"/>
              </a:rPr>
              <a:t> </a:t>
            </a:r>
            <a:r>
              <a:rPr sz="1800" dirty="0">
                <a:latin typeface="Comic Sans MS"/>
                <a:cs typeface="Comic Sans MS"/>
              </a:rPr>
              <a:t>an</a:t>
            </a:r>
            <a:r>
              <a:rPr sz="1800" spc="-10" dirty="0">
                <a:latin typeface="Comic Sans MS"/>
                <a:cs typeface="Comic Sans MS"/>
              </a:rPr>
              <a:t> </a:t>
            </a:r>
            <a:r>
              <a:rPr sz="1800" dirty="0">
                <a:latin typeface="Comic Sans MS"/>
                <a:cs typeface="Comic Sans MS"/>
              </a:rPr>
              <a:t>intact</a:t>
            </a:r>
            <a:r>
              <a:rPr sz="1800" spc="-15" dirty="0">
                <a:latin typeface="Comic Sans MS"/>
                <a:cs typeface="Comic Sans MS"/>
              </a:rPr>
              <a:t> </a:t>
            </a:r>
            <a:r>
              <a:rPr sz="1800" dirty="0">
                <a:latin typeface="Comic Sans MS"/>
                <a:cs typeface="Comic Sans MS"/>
              </a:rPr>
              <a:t>organism,</a:t>
            </a:r>
            <a:r>
              <a:rPr sz="1800" spc="-25" dirty="0">
                <a:latin typeface="Comic Sans MS"/>
                <a:cs typeface="Comic Sans MS"/>
              </a:rPr>
              <a:t> </a:t>
            </a:r>
            <a:r>
              <a:rPr sz="1800" dirty="0">
                <a:latin typeface="Comic Sans MS"/>
                <a:cs typeface="Comic Sans MS"/>
              </a:rPr>
              <a:t>or</a:t>
            </a:r>
            <a:r>
              <a:rPr sz="1800" spc="-15" dirty="0">
                <a:latin typeface="Comic Sans MS"/>
                <a:cs typeface="Comic Sans MS"/>
              </a:rPr>
              <a:t> </a:t>
            </a:r>
            <a:r>
              <a:rPr sz="1800" dirty="0">
                <a:latin typeface="Comic Sans MS"/>
                <a:cs typeface="Comic Sans MS"/>
              </a:rPr>
              <a:t>its</a:t>
            </a:r>
            <a:r>
              <a:rPr sz="1800" spc="-20" dirty="0">
                <a:latin typeface="Comic Sans MS"/>
                <a:cs typeface="Comic Sans MS"/>
              </a:rPr>
              <a:t> </a:t>
            </a:r>
            <a:r>
              <a:rPr sz="1800" dirty="0">
                <a:latin typeface="Comic Sans MS"/>
                <a:cs typeface="Comic Sans MS"/>
              </a:rPr>
              <a:t>progeny,</a:t>
            </a:r>
            <a:r>
              <a:rPr sz="1800" spc="-30" dirty="0">
                <a:latin typeface="Comic Sans MS"/>
                <a:cs typeface="Comic Sans MS"/>
              </a:rPr>
              <a:t> </a:t>
            </a:r>
            <a:r>
              <a:rPr sz="1800" dirty="0">
                <a:latin typeface="Comic Sans MS"/>
                <a:cs typeface="Comic Sans MS"/>
              </a:rPr>
              <a:t>or</a:t>
            </a:r>
            <a:r>
              <a:rPr sz="1800" spc="-10" dirty="0">
                <a:latin typeface="Comic Sans MS"/>
                <a:cs typeface="Comic Sans MS"/>
              </a:rPr>
              <a:t> (sub)populations</a:t>
            </a:r>
            <a:r>
              <a:rPr sz="1800" dirty="0">
                <a:latin typeface="Comic Sans MS"/>
                <a:cs typeface="Comic Sans MS"/>
              </a:rPr>
              <a:t>	(IPCS,</a:t>
            </a:r>
            <a:r>
              <a:rPr sz="1800" spc="-30" dirty="0">
                <a:latin typeface="Comic Sans MS"/>
                <a:cs typeface="Comic Sans MS"/>
              </a:rPr>
              <a:t> </a:t>
            </a:r>
            <a:r>
              <a:rPr sz="1800" spc="-20" dirty="0">
                <a:latin typeface="Comic Sans MS"/>
                <a:cs typeface="Comic Sans MS"/>
              </a:rPr>
              <a:t>WHO- </a:t>
            </a:r>
            <a:r>
              <a:rPr sz="1800" dirty="0">
                <a:latin typeface="Comic Sans MS"/>
                <a:cs typeface="Comic Sans MS"/>
              </a:rPr>
              <a:t>UNEP,</a:t>
            </a:r>
            <a:r>
              <a:rPr sz="1800" spc="-15" dirty="0">
                <a:latin typeface="Comic Sans MS"/>
                <a:cs typeface="Comic Sans MS"/>
              </a:rPr>
              <a:t> </a:t>
            </a:r>
            <a:r>
              <a:rPr sz="1800" spc="-10" dirty="0">
                <a:latin typeface="Comic Sans MS"/>
                <a:cs typeface="Comic Sans MS"/>
              </a:rPr>
              <a:t>2002).</a:t>
            </a:r>
            <a:endParaRPr sz="1800" dirty="0">
              <a:latin typeface="Comic Sans MS"/>
              <a:cs typeface="Comic Sans MS"/>
            </a:endParaRPr>
          </a:p>
          <a:p>
            <a:pPr>
              <a:lnSpc>
                <a:spcPct val="100000"/>
              </a:lnSpc>
              <a:spcBef>
                <a:spcPts val="30"/>
              </a:spcBef>
            </a:pPr>
            <a:endParaRPr sz="2150" dirty="0">
              <a:latin typeface="Comic Sans MS"/>
              <a:cs typeface="Comic Sans MS"/>
            </a:endParaRPr>
          </a:p>
          <a:p>
            <a:pPr marL="12700">
              <a:lnSpc>
                <a:spcPct val="100000"/>
              </a:lnSpc>
            </a:pPr>
            <a:r>
              <a:rPr sz="1400" dirty="0">
                <a:latin typeface="Comic Sans MS"/>
                <a:cs typeface="Comic Sans MS"/>
              </a:rPr>
              <a:t>UNEP</a:t>
            </a:r>
            <a:r>
              <a:rPr sz="1400" spc="-40" dirty="0">
                <a:latin typeface="Comic Sans MS"/>
                <a:cs typeface="Comic Sans MS"/>
              </a:rPr>
              <a:t> </a:t>
            </a:r>
            <a:r>
              <a:rPr sz="1400" dirty="0">
                <a:latin typeface="Comic Sans MS"/>
                <a:cs typeface="Comic Sans MS"/>
              </a:rPr>
              <a:t>/</a:t>
            </a:r>
            <a:r>
              <a:rPr sz="1400" spc="-15" dirty="0">
                <a:latin typeface="Comic Sans MS"/>
                <a:cs typeface="Comic Sans MS"/>
              </a:rPr>
              <a:t> </a:t>
            </a:r>
            <a:r>
              <a:rPr sz="1400" dirty="0">
                <a:latin typeface="Comic Sans MS"/>
                <a:cs typeface="Comic Sans MS"/>
              </a:rPr>
              <a:t>WHO</a:t>
            </a:r>
            <a:r>
              <a:rPr sz="1400" spc="-40" dirty="0">
                <a:latin typeface="Comic Sans MS"/>
                <a:cs typeface="Comic Sans MS"/>
              </a:rPr>
              <a:t> </a:t>
            </a:r>
            <a:r>
              <a:rPr sz="1400" dirty="0">
                <a:latin typeface="Comic Sans MS"/>
                <a:cs typeface="Comic Sans MS"/>
              </a:rPr>
              <a:t>published</a:t>
            </a:r>
            <a:r>
              <a:rPr sz="1400" spc="-25" dirty="0">
                <a:latin typeface="Comic Sans MS"/>
                <a:cs typeface="Comic Sans MS"/>
              </a:rPr>
              <a:t> </a:t>
            </a:r>
            <a:r>
              <a:rPr sz="1400" dirty="0">
                <a:latin typeface="Comic Sans MS"/>
                <a:cs typeface="Comic Sans MS"/>
              </a:rPr>
              <a:t>the</a:t>
            </a:r>
            <a:r>
              <a:rPr sz="1400" spc="-15" dirty="0">
                <a:latin typeface="Comic Sans MS"/>
                <a:cs typeface="Comic Sans MS"/>
              </a:rPr>
              <a:t> </a:t>
            </a:r>
            <a:r>
              <a:rPr sz="1400" dirty="0">
                <a:latin typeface="Comic Sans MS"/>
                <a:cs typeface="Comic Sans MS"/>
              </a:rPr>
              <a:t>report</a:t>
            </a:r>
            <a:r>
              <a:rPr sz="1400" spc="-15" dirty="0">
                <a:latin typeface="Comic Sans MS"/>
                <a:cs typeface="Comic Sans MS"/>
              </a:rPr>
              <a:t> </a:t>
            </a:r>
            <a:r>
              <a:rPr sz="1400" dirty="0">
                <a:latin typeface="Comic Sans MS"/>
                <a:cs typeface="Comic Sans MS"/>
              </a:rPr>
              <a:t>“State</a:t>
            </a:r>
            <a:r>
              <a:rPr sz="1400" spc="-20" dirty="0">
                <a:latin typeface="Comic Sans MS"/>
                <a:cs typeface="Comic Sans MS"/>
              </a:rPr>
              <a:t> </a:t>
            </a:r>
            <a:r>
              <a:rPr sz="1400" dirty="0">
                <a:latin typeface="Comic Sans MS"/>
                <a:cs typeface="Comic Sans MS"/>
              </a:rPr>
              <a:t>of</a:t>
            </a:r>
            <a:r>
              <a:rPr sz="1400" spc="-15" dirty="0">
                <a:latin typeface="Comic Sans MS"/>
                <a:cs typeface="Comic Sans MS"/>
              </a:rPr>
              <a:t> </a:t>
            </a:r>
            <a:r>
              <a:rPr sz="1400" dirty="0">
                <a:latin typeface="Comic Sans MS"/>
                <a:cs typeface="Comic Sans MS"/>
              </a:rPr>
              <a:t>the</a:t>
            </a:r>
            <a:r>
              <a:rPr sz="1400" spc="-15" dirty="0">
                <a:latin typeface="Comic Sans MS"/>
                <a:cs typeface="Comic Sans MS"/>
              </a:rPr>
              <a:t> </a:t>
            </a:r>
            <a:r>
              <a:rPr sz="1400" dirty="0">
                <a:latin typeface="Comic Sans MS"/>
                <a:cs typeface="Comic Sans MS"/>
              </a:rPr>
              <a:t>Science</a:t>
            </a:r>
            <a:r>
              <a:rPr sz="1400" spc="-20" dirty="0">
                <a:latin typeface="Comic Sans MS"/>
                <a:cs typeface="Comic Sans MS"/>
              </a:rPr>
              <a:t> </a:t>
            </a:r>
            <a:r>
              <a:rPr sz="1400" dirty="0">
                <a:latin typeface="Comic Sans MS"/>
                <a:cs typeface="Comic Sans MS"/>
              </a:rPr>
              <a:t>of</a:t>
            </a:r>
            <a:r>
              <a:rPr sz="1400" spc="-25" dirty="0">
                <a:latin typeface="Comic Sans MS"/>
                <a:cs typeface="Comic Sans MS"/>
              </a:rPr>
              <a:t> </a:t>
            </a:r>
            <a:r>
              <a:rPr sz="1400" dirty="0">
                <a:latin typeface="Comic Sans MS"/>
                <a:cs typeface="Comic Sans MS"/>
              </a:rPr>
              <a:t>Endocrine Disrupting</a:t>
            </a:r>
            <a:r>
              <a:rPr sz="1400" spc="-15" dirty="0">
                <a:latin typeface="Comic Sans MS"/>
                <a:cs typeface="Comic Sans MS"/>
              </a:rPr>
              <a:t> </a:t>
            </a:r>
            <a:r>
              <a:rPr sz="1400" dirty="0">
                <a:latin typeface="Comic Sans MS"/>
                <a:cs typeface="Comic Sans MS"/>
              </a:rPr>
              <a:t>Chemicals” –</a:t>
            </a:r>
            <a:r>
              <a:rPr sz="1400" spc="-20" dirty="0">
                <a:latin typeface="Comic Sans MS"/>
                <a:cs typeface="Comic Sans MS"/>
              </a:rPr>
              <a:t> 2012</a:t>
            </a:r>
            <a:endParaRPr sz="1400" dirty="0">
              <a:latin typeface="Comic Sans MS"/>
              <a:cs typeface="Comic Sans MS"/>
            </a:endParaRPr>
          </a:p>
          <a:p>
            <a:pPr marL="12700">
              <a:lnSpc>
                <a:spcPct val="100000"/>
              </a:lnSpc>
              <a:spcBef>
                <a:spcPts val="600"/>
              </a:spcBef>
            </a:pPr>
            <a:r>
              <a:rPr sz="1400" spc="-10" dirty="0">
                <a:latin typeface="Comic Sans MS"/>
                <a:cs typeface="Comic Sans MS"/>
              </a:rPr>
              <a:t>“Endocrine-</a:t>
            </a:r>
            <a:r>
              <a:rPr sz="1400" dirty="0">
                <a:latin typeface="Comic Sans MS"/>
                <a:cs typeface="Comic Sans MS"/>
              </a:rPr>
              <a:t>disrupting</a:t>
            </a:r>
            <a:r>
              <a:rPr sz="1400" spc="10" dirty="0">
                <a:latin typeface="Comic Sans MS"/>
                <a:cs typeface="Comic Sans MS"/>
              </a:rPr>
              <a:t> </a:t>
            </a:r>
            <a:r>
              <a:rPr sz="1400" dirty="0">
                <a:latin typeface="Comic Sans MS"/>
                <a:cs typeface="Comic Sans MS"/>
              </a:rPr>
              <a:t>chemicals:</a:t>
            </a:r>
            <a:r>
              <a:rPr sz="1400" spc="-30" dirty="0">
                <a:latin typeface="Comic Sans MS"/>
                <a:cs typeface="Comic Sans MS"/>
              </a:rPr>
              <a:t> </a:t>
            </a:r>
            <a:r>
              <a:rPr sz="1400" dirty="0">
                <a:latin typeface="Comic Sans MS"/>
                <a:cs typeface="Comic Sans MS"/>
              </a:rPr>
              <a:t>an</a:t>
            </a:r>
            <a:r>
              <a:rPr sz="1400" spc="-25" dirty="0">
                <a:latin typeface="Comic Sans MS"/>
                <a:cs typeface="Comic Sans MS"/>
              </a:rPr>
              <a:t> </a:t>
            </a:r>
            <a:r>
              <a:rPr sz="1400" dirty="0">
                <a:latin typeface="Comic Sans MS"/>
                <a:cs typeface="Comic Sans MS"/>
              </a:rPr>
              <a:t>Endocrine</a:t>
            </a:r>
            <a:r>
              <a:rPr sz="1400" spc="5" dirty="0">
                <a:latin typeface="Comic Sans MS"/>
                <a:cs typeface="Comic Sans MS"/>
              </a:rPr>
              <a:t> </a:t>
            </a:r>
            <a:r>
              <a:rPr sz="1400" dirty="0">
                <a:latin typeface="Comic Sans MS"/>
                <a:cs typeface="Comic Sans MS"/>
              </a:rPr>
              <a:t>Society</a:t>
            </a:r>
            <a:r>
              <a:rPr sz="1400" spc="-25" dirty="0">
                <a:latin typeface="Comic Sans MS"/>
                <a:cs typeface="Comic Sans MS"/>
              </a:rPr>
              <a:t> </a:t>
            </a:r>
            <a:r>
              <a:rPr sz="1400" dirty="0">
                <a:latin typeface="Comic Sans MS"/>
                <a:cs typeface="Comic Sans MS"/>
              </a:rPr>
              <a:t>scientific</a:t>
            </a:r>
            <a:r>
              <a:rPr sz="1400" spc="-20" dirty="0">
                <a:latin typeface="Comic Sans MS"/>
                <a:cs typeface="Comic Sans MS"/>
              </a:rPr>
              <a:t> </a:t>
            </a:r>
            <a:r>
              <a:rPr sz="1400" dirty="0">
                <a:latin typeface="Comic Sans MS"/>
                <a:cs typeface="Comic Sans MS"/>
              </a:rPr>
              <a:t>statement”</a:t>
            </a:r>
            <a:r>
              <a:rPr sz="1400" spc="-30" dirty="0">
                <a:latin typeface="Comic Sans MS"/>
                <a:cs typeface="Comic Sans MS"/>
              </a:rPr>
              <a:t> </a:t>
            </a:r>
            <a:r>
              <a:rPr sz="1400" dirty="0">
                <a:latin typeface="Comic Sans MS"/>
                <a:cs typeface="Comic Sans MS"/>
              </a:rPr>
              <a:t>(2009)</a:t>
            </a:r>
            <a:r>
              <a:rPr sz="1400" spc="-25" dirty="0">
                <a:latin typeface="Comic Sans MS"/>
                <a:cs typeface="Comic Sans MS"/>
              </a:rPr>
              <a:t> </a:t>
            </a:r>
            <a:r>
              <a:rPr sz="1400" dirty="0">
                <a:latin typeface="Comic Sans MS"/>
                <a:cs typeface="Comic Sans MS"/>
              </a:rPr>
              <a:t>&amp;</a:t>
            </a:r>
            <a:r>
              <a:rPr sz="1400" spc="-20" dirty="0">
                <a:latin typeface="Comic Sans MS"/>
                <a:cs typeface="Comic Sans MS"/>
              </a:rPr>
              <a:t> </a:t>
            </a:r>
            <a:r>
              <a:rPr sz="1400" dirty="0">
                <a:latin typeface="Comic Sans MS"/>
                <a:cs typeface="Comic Sans MS"/>
              </a:rPr>
              <a:t>second</a:t>
            </a:r>
            <a:r>
              <a:rPr sz="1400" spc="-20" dirty="0">
                <a:latin typeface="Comic Sans MS"/>
                <a:cs typeface="Comic Sans MS"/>
              </a:rPr>
              <a:t> </a:t>
            </a:r>
            <a:r>
              <a:rPr sz="1400" dirty="0">
                <a:latin typeface="Comic Sans MS"/>
                <a:cs typeface="Comic Sans MS"/>
              </a:rPr>
              <a:t>statement</a:t>
            </a:r>
            <a:r>
              <a:rPr sz="1400" spc="-20" dirty="0">
                <a:latin typeface="Comic Sans MS"/>
                <a:cs typeface="Comic Sans MS"/>
              </a:rPr>
              <a:t> </a:t>
            </a:r>
            <a:r>
              <a:rPr sz="1400" spc="-10" dirty="0">
                <a:latin typeface="Comic Sans MS"/>
                <a:cs typeface="Comic Sans MS"/>
              </a:rPr>
              <a:t>(2015)</a:t>
            </a:r>
            <a:endParaRPr sz="1400" dirty="0">
              <a:latin typeface="Comic Sans MS"/>
              <a:cs typeface="Comic Sans MS"/>
            </a:endParaRPr>
          </a:p>
          <a:p>
            <a:pPr marL="12700">
              <a:lnSpc>
                <a:spcPct val="100000"/>
              </a:lnSpc>
              <a:spcBef>
                <a:spcPts val="600"/>
              </a:spcBef>
            </a:pPr>
            <a:r>
              <a:rPr sz="1400" dirty="0">
                <a:latin typeface="Comic Sans MS"/>
                <a:cs typeface="Comic Sans MS"/>
              </a:rPr>
              <a:t>EU</a:t>
            </a:r>
            <a:r>
              <a:rPr sz="1400" spc="-25" dirty="0">
                <a:latin typeface="Comic Sans MS"/>
                <a:cs typeface="Comic Sans MS"/>
              </a:rPr>
              <a:t> </a:t>
            </a:r>
            <a:r>
              <a:rPr sz="1400" dirty="0">
                <a:latin typeface="Comic Sans MS"/>
                <a:cs typeface="Comic Sans MS"/>
              </a:rPr>
              <a:t>Commission:</a:t>
            </a:r>
            <a:r>
              <a:rPr sz="1400" spc="-20" dirty="0">
                <a:latin typeface="Comic Sans MS"/>
                <a:cs typeface="Comic Sans MS"/>
              </a:rPr>
              <a:t> </a:t>
            </a:r>
            <a:r>
              <a:rPr sz="1400" dirty="0">
                <a:latin typeface="Comic Sans MS"/>
                <a:cs typeface="Comic Sans MS"/>
              </a:rPr>
              <a:t>Chemicals</a:t>
            </a:r>
            <a:r>
              <a:rPr sz="1400" spc="-30" dirty="0">
                <a:latin typeface="Comic Sans MS"/>
                <a:cs typeface="Comic Sans MS"/>
              </a:rPr>
              <a:t> </a:t>
            </a:r>
            <a:r>
              <a:rPr sz="1400" dirty="0">
                <a:latin typeface="Comic Sans MS"/>
                <a:cs typeface="Comic Sans MS"/>
              </a:rPr>
              <a:t>Strategy</a:t>
            </a:r>
            <a:r>
              <a:rPr sz="1400" spc="-40" dirty="0">
                <a:latin typeface="Comic Sans MS"/>
                <a:cs typeface="Comic Sans MS"/>
              </a:rPr>
              <a:t> </a:t>
            </a:r>
            <a:r>
              <a:rPr sz="1400" dirty="0">
                <a:latin typeface="Comic Sans MS"/>
                <a:cs typeface="Comic Sans MS"/>
              </a:rPr>
              <a:t>for</a:t>
            </a:r>
            <a:r>
              <a:rPr sz="1400" spc="-25" dirty="0">
                <a:latin typeface="Comic Sans MS"/>
                <a:cs typeface="Comic Sans MS"/>
              </a:rPr>
              <a:t> </a:t>
            </a:r>
            <a:r>
              <a:rPr sz="1400" dirty="0">
                <a:latin typeface="Comic Sans MS"/>
                <a:cs typeface="Comic Sans MS"/>
              </a:rPr>
              <a:t>Sustainability</a:t>
            </a:r>
            <a:r>
              <a:rPr sz="1400" spc="-25" dirty="0">
                <a:latin typeface="Comic Sans MS"/>
                <a:cs typeface="Comic Sans MS"/>
              </a:rPr>
              <a:t> </a:t>
            </a:r>
            <a:r>
              <a:rPr sz="1400" dirty="0">
                <a:latin typeface="Comic Sans MS"/>
                <a:cs typeface="Comic Sans MS"/>
              </a:rPr>
              <a:t>Towards</a:t>
            </a:r>
            <a:r>
              <a:rPr sz="1400" spc="-25" dirty="0">
                <a:latin typeface="Comic Sans MS"/>
                <a:cs typeface="Comic Sans MS"/>
              </a:rPr>
              <a:t> </a:t>
            </a:r>
            <a:r>
              <a:rPr sz="1400" dirty="0">
                <a:latin typeface="Comic Sans MS"/>
                <a:cs typeface="Comic Sans MS"/>
              </a:rPr>
              <a:t>a</a:t>
            </a:r>
            <a:r>
              <a:rPr sz="1400" spc="-20" dirty="0">
                <a:latin typeface="Comic Sans MS"/>
                <a:cs typeface="Comic Sans MS"/>
              </a:rPr>
              <a:t> </a:t>
            </a:r>
            <a:r>
              <a:rPr sz="1400" dirty="0">
                <a:latin typeface="Comic Sans MS"/>
                <a:cs typeface="Comic Sans MS"/>
              </a:rPr>
              <a:t>Toxic-Free</a:t>
            </a:r>
            <a:r>
              <a:rPr sz="1400" spc="-35" dirty="0">
                <a:latin typeface="Comic Sans MS"/>
                <a:cs typeface="Comic Sans MS"/>
              </a:rPr>
              <a:t> </a:t>
            </a:r>
            <a:r>
              <a:rPr sz="1400" dirty="0">
                <a:latin typeface="Comic Sans MS"/>
                <a:cs typeface="Comic Sans MS"/>
              </a:rPr>
              <a:t>Environment</a:t>
            </a:r>
            <a:r>
              <a:rPr sz="1400" spc="-10" dirty="0">
                <a:latin typeface="Comic Sans MS"/>
                <a:cs typeface="Comic Sans MS"/>
              </a:rPr>
              <a:t> </a:t>
            </a:r>
            <a:r>
              <a:rPr sz="1400" dirty="0">
                <a:latin typeface="Comic Sans MS"/>
                <a:cs typeface="Comic Sans MS"/>
              </a:rPr>
              <a:t>(14.</a:t>
            </a:r>
            <a:r>
              <a:rPr sz="1400" spc="-25" dirty="0">
                <a:latin typeface="Comic Sans MS"/>
                <a:cs typeface="Comic Sans MS"/>
              </a:rPr>
              <a:t> </a:t>
            </a:r>
            <a:r>
              <a:rPr sz="1400" dirty="0">
                <a:latin typeface="Comic Sans MS"/>
                <a:cs typeface="Comic Sans MS"/>
              </a:rPr>
              <a:t>10.</a:t>
            </a:r>
            <a:r>
              <a:rPr sz="1400" spc="-30" dirty="0">
                <a:latin typeface="Comic Sans MS"/>
                <a:cs typeface="Comic Sans MS"/>
              </a:rPr>
              <a:t> </a:t>
            </a:r>
            <a:r>
              <a:rPr sz="1400" spc="-10" dirty="0">
                <a:latin typeface="Comic Sans MS"/>
                <a:cs typeface="Comic Sans MS"/>
              </a:rPr>
              <a:t>2020)</a:t>
            </a:r>
            <a:endParaRPr sz="1400" dirty="0">
              <a:latin typeface="Comic Sans MS"/>
              <a:cs typeface="Comic Sans MS"/>
            </a:endParaRPr>
          </a:p>
        </p:txBody>
      </p:sp>
      <p:sp>
        <p:nvSpPr>
          <p:cNvPr id="12" name="object 12"/>
          <p:cNvSpPr txBox="1">
            <a:spLocks noGrp="1"/>
          </p:cNvSpPr>
          <p:nvPr>
            <p:ph type="title"/>
          </p:nvPr>
        </p:nvSpPr>
        <p:spPr>
          <a:xfrm>
            <a:off x="-168696" y="-139699"/>
            <a:ext cx="10972800" cy="1143000"/>
          </a:xfrm>
          <a:prstGeom prst="rect">
            <a:avLst/>
          </a:prstGeom>
        </p:spPr>
        <p:txBody>
          <a:bodyPr vert="horz" wrap="square" lIns="0" tIns="220281" rIns="0" bIns="0" rtlCol="0">
            <a:spAutoFit/>
          </a:bodyPr>
          <a:lstStyle/>
          <a:p>
            <a:pPr marL="2366645">
              <a:lnSpc>
                <a:spcPct val="100000"/>
              </a:lnSpc>
              <a:spcBef>
                <a:spcPts val="100"/>
              </a:spcBef>
            </a:pPr>
            <a:r>
              <a:rPr sz="3200" dirty="0"/>
              <a:t>Definitions</a:t>
            </a:r>
            <a:r>
              <a:rPr sz="3200" spc="-15" dirty="0"/>
              <a:t> </a:t>
            </a:r>
            <a:r>
              <a:rPr sz="3200" dirty="0"/>
              <a:t>&amp;</a:t>
            </a:r>
            <a:r>
              <a:rPr sz="3200" spc="10" dirty="0"/>
              <a:t> </a:t>
            </a:r>
            <a:r>
              <a:rPr sz="3200" spc="-10" dirty="0"/>
              <a:t>Milestones</a:t>
            </a:r>
            <a:endParaRPr sz="3200" dirty="0"/>
          </a:p>
        </p:txBody>
      </p:sp>
      <p:sp>
        <p:nvSpPr>
          <p:cNvPr id="2" name="ZoneTexte 1">
            <a:extLst>
              <a:ext uri="{FF2B5EF4-FFF2-40B4-BE49-F238E27FC236}">
                <a16:creationId xmlns:a16="http://schemas.microsoft.com/office/drawing/2014/main" id="{121C560A-4471-13F8-3660-FDFFEC9B9666}"/>
              </a:ext>
            </a:extLst>
          </p:cNvPr>
          <p:cNvSpPr txBox="1"/>
          <p:nvPr/>
        </p:nvSpPr>
        <p:spPr>
          <a:xfrm>
            <a:off x="2581726" y="6302592"/>
            <a:ext cx="1986121" cy="338554"/>
          </a:xfrm>
          <a:prstGeom prst="rect">
            <a:avLst/>
          </a:prstGeom>
          <a:noFill/>
        </p:spPr>
        <p:txBody>
          <a:bodyPr wrap="none" rtlCol="0">
            <a:spAutoFit/>
          </a:bodyPr>
          <a:lstStyle/>
          <a:p>
            <a:r>
              <a:rPr lang="fr-FR" sz="1600" i="1" dirty="0" err="1"/>
              <a:t>Courtesy</a:t>
            </a:r>
            <a:r>
              <a:rPr lang="fr-FR" sz="1600" i="1" dirty="0"/>
              <a:t> Prof J </a:t>
            </a:r>
            <a:r>
              <a:rPr lang="fr-FR" sz="1600" i="1" dirty="0" err="1"/>
              <a:t>Kohrle</a:t>
            </a:r>
            <a:endParaRPr lang="fr-FR" sz="1600" i="1" dirty="0"/>
          </a:p>
        </p:txBody>
      </p:sp>
    </p:spTree>
    <p:extLst>
      <p:ext uri="{BB962C8B-B14F-4D97-AF65-F5344CB8AC3E}">
        <p14:creationId xmlns:p14="http://schemas.microsoft.com/office/powerpoint/2010/main" val="2158549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3149B-FC76-C439-2F26-F94336ABC8A6}"/>
              </a:ext>
            </a:extLst>
          </p:cNvPr>
          <p:cNvSpPr>
            <a:spLocks noGrp="1"/>
          </p:cNvSpPr>
          <p:nvPr>
            <p:ph type="title"/>
          </p:nvPr>
        </p:nvSpPr>
        <p:spPr/>
        <p:txBody>
          <a:bodyPr>
            <a:normAutofit/>
          </a:bodyPr>
          <a:lstStyle/>
          <a:p>
            <a:r>
              <a:rPr lang="fr-FR" sz="3200" b="1" dirty="0">
                <a:solidFill>
                  <a:srgbClr val="002060"/>
                </a:solidFill>
              </a:rPr>
              <a:t>The key </a:t>
            </a:r>
            <a:r>
              <a:rPr lang="fr-FR" sz="3200" b="1" dirty="0" err="1">
                <a:solidFill>
                  <a:srgbClr val="002060"/>
                </a:solidFill>
              </a:rPr>
              <a:t>characteristics</a:t>
            </a:r>
            <a:r>
              <a:rPr lang="fr-FR" sz="3200" b="1" dirty="0">
                <a:solidFill>
                  <a:srgbClr val="002060"/>
                </a:solidFill>
              </a:rPr>
              <a:t> of endocrine- </a:t>
            </a:r>
            <a:r>
              <a:rPr lang="fr-FR" sz="3200" b="1" dirty="0" err="1">
                <a:solidFill>
                  <a:srgbClr val="002060"/>
                </a:solidFill>
              </a:rPr>
              <a:t>disrupting</a:t>
            </a:r>
            <a:r>
              <a:rPr lang="fr-FR" sz="3200" b="1" dirty="0">
                <a:solidFill>
                  <a:srgbClr val="002060"/>
                </a:solidFill>
              </a:rPr>
              <a:t> </a:t>
            </a:r>
            <a:r>
              <a:rPr lang="fr-FR" sz="3200" b="1" dirty="0" err="1">
                <a:solidFill>
                  <a:srgbClr val="002060"/>
                </a:solidFill>
              </a:rPr>
              <a:t>chemicals</a:t>
            </a:r>
            <a:r>
              <a:rPr lang="fr-FR" sz="3200" b="1" dirty="0">
                <a:solidFill>
                  <a:srgbClr val="002060"/>
                </a:solidFill>
              </a:rPr>
              <a:t/>
            </a:r>
            <a:br>
              <a:rPr lang="fr-FR" sz="3200" b="1" dirty="0">
                <a:solidFill>
                  <a:srgbClr val="002060"/>
                </a:solidFill>
              </a:rPr>
            </a:br>
            <a:endParaRPr lang="fr-FR" sz="3200" b="1" dirty="0">
              <a:solidFill>
                <a:srgbClr val="002060"/>
              </a:solidFill>
            </a:endParaRPr>
          </a:p>
        </p:txBody>
      </p:sp>
      <p:pic>
        <p:nvPicPr>
          <p:cNvPr id="5" name="Espace réservé du contenu 4" descr="Une image contenant texte, diagramme, capture d’écran, conception&#10;&#10;Le contenu généré par l’IA peut être incorrect.">
            <a:extLst>
              <a:ext uri="{FF2B5EF4-FFF2-40B4-BE49-F238E27FC236}">
                <a16:creationId xmlns:a16="http://schemas.microsoft.com/office/drawing/2014/main" id="{DD6340E8-C5C1-1566-5CC8-6E58D144A8F6}"/>
              </a:ext>
            </a:extLst>
          </p:cNvPr>
          <p:cNvPicPr>
            <a:picLocks noGrp="1" noChangeAspect="1"/>
          </p:cNvPicPr>
          <p:nvPr>
            <p:ph idx="1"/>
          </p:nvPr>
        </p:nvPicPr>
        <p:blipFill>
          <a:blip r:embed="rId2"/>
          <a:stretch>
            <a:fillRect/>
          </a:stretch>
        </p:blipFill>
        <p:spPr>
          <a:xfrm>
            <a:off x="2783632" y="1194608"/>
            <a:ext cx="6207001" cy="5388753"/>
          </a:xfrm>
        </p:spPr>
      </p:pic>
    </p:spTree>
    <p:extLst>
      <p:ext uri="{BB962C8B-B14F-4D97-AF65-F5344CB8AC3E}">
        <p14:creationId xmlns:p14="http://schemas.microsoft.com/office/powerpoint/2010/main" val="2894186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8773</TotalTime>
  <Words>1340</Words>
  <Application>Microsoft Office PowerPoint</Application>
  <PresentationFormat>Grand écran</PresentationFormat>
  <Paragraphs>160</Paragraphs>
  <Slides>29</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Calibri</vt:lpstr>
      <vt:lpstr>Comic Sans MS</vt:lpstr>
      <vt:lpstr>Helvetica</vt:lpstr>
      <vt:lpstr>Symbol</vt:lpstr>
      <vt:lpstr>Times New Roman</vt:lpstr>
      <vt:lpstr>Wingdings</vt:lpstr>
      <vt:lpstr>Wingdings 2</vt:lpstr>
      <vt:lpstr>Thème Office</vt:lpstr>
      <vt:lpstr>Présentation PowerPoint</vt:lpstr>
      <vt:lpstr>Disclosure statement</vt:lpstr>
      <vt:lpstr>ESE and our health policy priorities informed by the ESE White Paper (2021)</vt:lpstr>
      <vt:lpstr>Présentation PowerPoint</vt:lpstr>
      <vt:lpstr>Présentation PowerPoint</vt:lpstr>
      <vt:lpstr>Présentation PowerPoint</vt:lpstr>
      <vt:lpstr>Présentation PowerPoint</vt:lpstr>
      <vt:lpstr>Definitions &amp; Milestones</vt:lpstr>
      <vt:lpstr>The key characteristics of endocrine- disrupting chemicals </vt:lpstr>
      <vt:lpstr>Diethylstilbestrol (DES): An Artificial Estrogen</vt:lpstr>
      <vt:lpstr>ENDOCRINE DISRUPTING CHEMICALS (EDC)</vt:lpstr>
      <vt:lpstr>ENDOCRINE DISRUPTING CHEMICALS (EDC)</vt:lpstr>
      <vt:lpstr>ENDOCRINE DISRUPTING CHEMICALS (EDC)</vt:lpstr>
      <vt:lpstr>Présentation PowerPoint</vt:lpstr>
      <vt:lpstr>The Human Biomonitoring Initiative (HBM4EU) </vt:lpstr>
      <vt:lpstr>Présentation PowerPoint</vt:lpstr>
      <vt:lpstr>Présentation PowerPoint</vt:lpstr>
      <vt:lpstr>Présentation PowerPoint</vt:lpstr>
      <vt:lpstr>Présentation PowerPoint</vt:lpstr>
      <vt:lpstr>Présentation PowerPoint</vt:lpstr>
      <vt:lpstr>Présentation PowerPoint</vt:lpstr>
      <vt:lpstr>EDCs and Thyroid during pregnancy </vt:lpstr>
      <vt:lpstr>EDCs and Thyroid </vt:lpstr>
      <vt:lpstr>EDCs mixture: closer to the reality ?</vt:lpstr>
      <vt:lpstr>EDCs in health care</vt:lpstr>
      <vt:lpstr>How to reduce exposure: regulation is effective</vt:lpstr>
      <vt:lpstr>How to reduce exposure: life style modification is effective</vt:lpstr>
      <vt:lpstr>How to reduce exposure: individual approache</vt:lpstr>
      <vt:lpstr>Conclusion</vt:lpstr>
    </vt:vector>
  </TitlesOfParts>
  <Company>Cochin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of macronodular adrenal hyperplasia</dc:title>
  <dc:creator>Jerome Bertherat</dc:creator>
  <cp:lastModifiedBy>BERTHERAT Jérôme</cp:lastModifiedBy>
  <cp:revision>1127</cp:revision>
  <dcterms:created xsi:type="dcterms:W3CDTF">2014-06-18T17:10:02Z</dcterms:created>
  <dcterms:modified xsi:type="dcterms:W3CDTF">2025-09-20T11:07:10Z</dcterms:modified>
</cp:coreProperties>
</file>